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9" r:id="rId4"/>
  </p:sldMasterIdLst>
  <p:notesMasterIdLst>
    <p:notesMasterId r:id="rId259"/>
  </p:notesMasterIdLst>
  <p:handoutMasterIdLst>
    <p:handoutMasterId r:id="rId260"/>
  </p:handoutMasterIdLst>
  <p:sldIdLst>
    <p:sldId id="2269" r:id="rId5"/>
    <p:sldId id="2255" r:id="rId6"/>
    <p:sldId id="2272" r:id="rId7"/>
    <p:sldId id="2408" r:id="rId8"/>
    <p:sldId id="2256" r:id="rId9"/>
    <p:sldId id="2216" r:id="rId10"/>
    <p:sldId id="2394" r:id="rId11"/>
    <p:sldId id="2281" r:id="rId12"/>
    <p:sldId id="2395" r:id="rId13"/>
    <p:sldId id="2396" r:id="rId14"/>
    <p:sldId id="2397" r:id="rId15"/>
    <p:sldId id="2398" r:id="rId16"/>
    <p:sldId id="2219" r:id="rId17"/>
    <p:sldId id="2409" r:id="rId18"/>
    <p:sldId id="2399" r:id="rId19"/>
    <p:sldId id="2400" r:id="rId20"/>
    <p:sldId id="2401" r:id="rId21"/>
    <p:sldId id="2402" r:id="rId22"/>
    <p:sldId id="2230" r:id="rId23"/>
    <p:sldId id="2403" r:id="rId24"/>
    <p:sldId id="2410" r:id="rId25"/>
    <p:sldId id="2404" r:id="rId26"/>
    <p:sldId id="2405" r:id="rId27"/>
    <p:sldId id="2411" r:id="rId28"/>
    <p:sldId id="2412" r:id="rId29"/>
    <p:sldId id="2413" r:id="rId30"/>
    <p:sldId id="2414" r:id="rId31"/>
    <p:sldId id="2415" r:id="rId32"/>
    <p:sldId id="2416" r:id="rId33"/>
    <p:sldId id="2418" r:id="rId34"/>
    <p:sldId id="2419" r:id="rId35"/>
    <p:sldId id="2420" r:id="rId36"/>
    <p:sldId id="2421" r:id="rId37"/>
    <p:sldId id="2422" r:id="rId38"/>
    <p:sldId id="2423" r:id="rId39"/>
    <p:sldId id="2424" r:id="rId40"/>
    <p:sldId id="2426" r:id="rId41"/>
    <p:sldId id="2427" r:id="rId42"/>
    <p:sldId id="2428" r:id="rId43"/>
    <p:sldId id="2429" r:id="rId44"/>
    <p:sldId id="2430" r:id="rId45"/>
    <p:sldId id="2431" r:id="rId46"/>
    <p:sldId id="2432" r:id="rId47"/>
    <p:sldId id="2644" r:id="rId48"/>
    <p:sldId id="2433" r:id="rId49"/>
    <p:sldId id="2434" r:id="rId50"/>
    <p:sldId id="2435" r:id="rId51"/>
    <p:sldId id="2437" r:id="rId52"/>
    <p:sldId id="2436" r:id="rId53"/>
    <p:sldId id="2438" r:id="rId54"/>
    <p:sldId id="2439" r:id="rId55"/>
    <p:sldId id="2440" r:id="rId56"/>
    <p:sldId id="2442" r:id="rId57"/>
    <p:sldId id="2441" r:id="rId58"/>
    <p:sldId id="2425" r:id="rId59"/>
    <p:sldId id="2443" r:id="rId60"/>
    <p:sldId id="2444" r:id="rId61"/>
    <p:sldId id="2445" r:id="rId62"/>
    <p:sldId id="2446" r:id="rId63"/>
    <p:sldId id="2447" r:id="rId64"/>
    <p:sldId id="2448" r:id="rId65"/>
    <p:sldId id="2449" r:id="rId66"/>
    <p:sldId id="2450" r:id="rId67"/>
    <p:sldId id="2451" r:id="rId68"/>
    <p:sldId id="2452" r:id="rId69"/>
    <p:sldId id="2453" r:id="rId70"/>
    <p:sldId id="2454" r:id="rId71"/>
    <p:sldId id="2455" r:id="rId72"/>
    <p:sldId id="2456" r:id="rId73"/>
    <p:sldId id="2457" r:id="rId74"/>
    <p:sldId id="2458" r:id="rId75"/>
    <p:sldId id="2459" r:id="rId76"/>
    <p:sldId id="2460" r:id="rId77"/>
    <p:sldId id="2461" r:id="rId78"/>
    <p:sldId id="2462" r:id="rId79"/>
    <p:sldId id="2463" r:id="rId80"/>
    <p:sldId id="2465" r:id="rId81"/>
    <p:sldId id="2464" r:id="rId82"/>
    <p:sldId id="2466" r:id="rId83"/>
    <p:sldId id="2467" r:id="rId84"/>
    <p:sldId id="2468" r:id="rId85"/>
    <p:sldId id="2469" r:id="rId86"/>
    <p:sldId id="2470" r:id="rId87"/>
    <p:sldId id="2471" r:id="rId88"/>
    <p:sldId id="2473" r:id="rId89"/>
    <p:sldId id="2472" r:id="rId90"/>
    <p:sldId id="2474" r:id="rId91"/>
    <p:sldId id="2475" r:id="rId92"/>
    <p:sldId id="2476" r:id="rId93"/>
    <p:sldId id="2477" r:id="rId94"/>
    <p:sldId id="2480" r:id="rId95"/>
    <p:sldId id="2478" r:id="rId96"/>
    <p:sldId id="2479" r:id="rId97"/>
    <p:sldId id="2481" r:id="rId98"/>
    <p:sldId id="2482" r:id="rId99"/>
    <p:sldId id="2483" r:id="rId100"/>
    <p:sldId id="2484" r:id="rId101"/>
    <p:sldId id="2485" r:id="rId102"/>
    <p:sldId id="2486" r:id="rId103"/>
    <p:sldId id="2487" r:id="rId104"/>
    <p:sldId id="2488" r:id="rId105"/>
    <p:sldId id="2489" r:id="rId106"/>
    <p:sldId id="2490" r:id="rId107"/>
    <p:sldId id="2491" r:id="rId108"/>
    <p:sldId id="2492" r:id="rId109"/>
    <p:sldId id="2493" r:id="rId110"/>
    <p:sldId id="2494" r:id="rId111"/>
    <p:sldId id="2495" r:id="rId112"/>
    <p:sldId id="2496" r:id="rId113"/>
    <p:sldId id="2498" r:id="rId114"/>
    <p:sldId id="2497" r:id="rId115"/>
    <p:sldId id="2499" r:id="rId116"/>
    <p:sldId id="2500" r:id="rId117"/>
    <p:sldId id="2501" r:id="rId118"/>
    <p:sldId id="2502" r:id="rId119"/>
    <p:sldId id="2503" r:id="rId120"/>
    <p:sldId id="2505" r:id="rId121"/>
    <p:sldId id="2504" r:id="rId122"/>
    <p:sldId id="2507" r:id="rId123"/>
    <p:sldId id="2506" r:id="rId124"/>
    <p:sldId id="2508" r:id="rId125"/>
    <p:sldId id="2509" r:id="rId126"/>
    <p:sldId id="2510" r:id="rId127"/>
    <p:sldId id="2511" r:id="rId128"/>
    <p:sldId id="2512" r:id="rId129"/>
    <p:sldId id="2513" r:id="rId130"/>
    <p:sldId id="2514" r:id="rId131"/>
    <p:sldId id="2515" r:id="rId132"/>
    <p:sldId id="2516" r:id="rId133"/>
    <p:sldId id="2517" r:id="rId134"/>
    <p:sldId id="2518" r:id="rId135"/>
    <p:sldId id="2519" r:id="rId136"/>
    <p:sldId id="2520" r:id="rId137"/>
    <p:sldId id="2521" r:id="rId138"/>
    <p:sldId id="2522" r:id="rId139"/>
    <p:sldId id="2523" r:id="rId140"/>
    <p:sldId id="2525" r:id="rId141"/>
    <p:sldId id="2526" r:id="rId142"/>
    <p:sldId id="2527" r:id="rId143"/>
    <p:sldId id="2528" r:id="rId144"/>
    <p:sldId id="2529" r:id="rId145"/>
    <p:sldId id="2530" r:id="rId146"/>
    <p:sldId id="2531" r:id="rId147"/>
    <p:sldId id="2532" r:id="rId148"/>
    <p:sldId id="2533" r:id="rId149"/>
    <p:sldId id="2534" r:id="rId150"/>
    <p:sldId id="2535" r:id="rId151"/>
    <p:sldId id="2536" r:id="rId152"/>
    <p:sldId id="2537" r:id="rId153"/>
    <p:sldId id="2538" r:id="rId154"/>
    <p:sldId id="2539" r:id="rId155"/>
    <p:sldId id="2540" r:id="rId156"/>
    <p:sldId id="2541" r:id="rId157"/>
    <p:sldId id="2542" r:id="rId158"/>
    <p:sldId id="2543" r:id="rId159"/>
    <p:sldId id="2544" r:id="rId160"/>
    <p:sldId id="2545" r:id="rId161"/>
    <p:sldId id="2546" r:id="rId162"/>
    <p:sldId id="2547" r:id="rId163"/>
    <p:sldId id="2548" r:id="rId164"/>
    <p:sldId id="2549" r:id="rId165"/>
    <p:sldId id="2550" r:id="rId166"/>
    <p:sldId id="2551" r:id="rId167"/>
    <p:sldId id="2552" r:id="rId168"/>
    <p:sldId id="2553" r:id="rId169"/>
    <p:sldId id="2554" r:id="rId170"/>
    <p:sldId id="2555" r:id="rId171"/>
    <p:sldId id="2556" r:id="rId172"/>
    <p:sldId id="2642" r:id="rId173"/>
    <p:sldId id="2557" r:id="rId174"/>
    <p:sldId id="2558" r:id="rId175"/>
    <p:sldId id="2559" r:id="rId176"/>
    <p:sldId id="2560" r:id="rId177"/>
    <p:sldId id="2561" r:id="rId178"/>
    <p:sldId id="2563" r:id="rId179"/>
    <p:sldId id="2564" r:id="rId180"/>
    <p:sldId id="2565" r:id="rId181"/>
    <p:sldId id="2566" r:id="rId182"/>
    <p:sldId id="2567" r:id="rId183"/>
    <p:sldId id="2568" r:id="rId184"/>
    <p:sldId id="2569" r:id="rId185"/>
    <p:sldId id="2570" r:id="rId186"/>
    <p:sldId id="2571" r:id="rId187"/>
    <p:sldId id="2572" r:id="rId188"/>
    <p:sldId id="2573" r:id="rId189"/>
    <p:sldId id="2574" r:id="rId190"/>
    <p:sldId id="2575" r:id="rId191"/>
    <p:sldId id="2576" r:id="rId192"/>
    <p:sldId id="2577" r:id="rId193"/>
    <p:sldId id="2578" r:id="rId194"/>
    <p:sldId id="2579" r:id="rId195"/>
    <p:sldId id="2580" r:id="rId196"/>
    <p:sldId id="2581" r:id="rId197"/>
    <p:sldId id="2582" r:id="rId198"/>
    <p:sldId id="2583" r:id="rId199"/>
    <p:sldId id="2584" r:id="rId200"/>
    <p:sldId id="2585" r:id="rId201"/>
    <p:sldId id="2586" r:id="rId202"/>
    <p:sldId id="2587" r:id="rId203"/>
    <p:sldId id="2588" r:id="rId204"/>
    <p:sldId id="2589" r:id="rId205"/>
    <p:sldId id="2590" r:id="rId206"/>
    <p:sldId id="2591" r:id="rId207"/>
    <p:sldId id="2592" r:id="rId208"/>
    <p:sldId id="2593" r:id="rId209"/>
    <p:sldId id="2594" r:id="rId210"/>
    <p:sldId id="2595" r:id="rId211"/>
    <p:sldId id="2596" r:id="rId212"/>
    <p:sldId id="2597" r:id="rId213"/>
    <p:sldId id="2598" r:id="rId214"/>
    <p:sldId id="2599" r:id="rId215"/>
    <p:sldId id="2600" r:id="rId216"/>
    <p:sldId id="2601" r:id="rId217"/>
    <p:sldId id="2602" r:id="rId218"/>
    <p:sldId id="2603" r:id="rId219"/>
    <p:sldId id="2604" r:id="rId220"/>
    <p:sldId id="2605" r:id="rId221"/>
    <p:sldId id="2606" r:id="rId222"/>
    <p:sldId id="2607" r:id="rId223"/>
    <p:sldId id="2608" r:id="rId224"/>
    <p:sldId id="2609" r:id="rId225"/>
    <p:sldId id="2610" r:id="rId226"/>
    <p:sldId id="2611" r:id="rId227"/>
    <p:sldId id="2612" r:id="rId228"/>
    <p:sldId id="2613" r:id="rId229"/>
    <p:sldId id="2614" r:id="rId230"/>
    <p:sldId id="2615" r:id="rId231"/>
    <p:sldId id="2616" r:id="rId232"/>
    <p:sldId id="2643" r:id="rId233"/>
    <p:sldId id="2617" r:id="rId234"/>
    <p:sldId id="2618" r:id="rId235"/>
    <p:sldId id="2619" r:id="rId236"/>
    <p:sldId id="2620" r:id="rId237"/>
    <p:sldId id="2621" r:id="rId238"/>
    <p:sldId id="2622" r:id="rId239"/>
    <p:sldId id="2623" r:id="rId240"/>
    <p:sldId id="2624" r:id="rId241"/>
    <p:sldId id="2625" r:id="rId242"/>
    <p:sldId id="2626" r:id="rId243"/>
    <p:sldId id="2627" r:id="rId244"/>
    <p:sldId id="2628" r:id="rId245"/>
    <p:sldId id="2629" r:id="rId246"/>
    <p:sldId id="2630" r:id="rId247"/>
    <p:sldId id="2631" r:id="rId248"/>
    <p:sldId id="2632" r:id="rId249"/>
    <p:sldId id="2633" r:id="rId250"/>
    <p:sldId id="2634" r:id="rId251"/>
    <p:sldId id="2635" r:id="rId252"/>
    <p:sldId id="2636" r:id="rId253"/>
    <p:sldId id="2637" r:id="rId254"/>
    <p:sldId id="2638" r:id="rId255"/>
    <p:sldId id="2639" r:id="rId256"/>
    <p:sldId id="2640" r:id="rId257"/>
    <p:sldId id="2641" r:id="rId258"/>
  </p:sldIdLst>
  <p:sldSz cx="9902825" cy="6858000"/>
  <p:notesSz cx="7104063" cy="10234613"/>
  <p:embeddedFontLst>
    <p:embeddedFont>
      <p:font typeface="D2Coding" panose="020B0609020101020101" pitchFamily="49" charset="-127"/>
      <p:regular r:id="rId261"/>
      <p:bold r:id="rId262"/>
    </p:embeddedFont>
    <p:embeddedFont>
      <p:font typeface="맑은 고딕" panose="020B0503020000020004" pitchFamily="34" charset="-127"/>
      <p:regular r:id="rId263"/>
      <p:bold r:id="rId264"/>
    </p:embeddedFont>
    <p:embeddedFont>
      <p:font typeface="Calibri" panose="020F0502020204030204" pitchFamily="34" charset="0"/>
      <p:regular r:id="rId265"/>
      <p:bold r:id="rId266"/>
      <p:italic r:id="rId267"/>
      <p:boldItalic r:id="rId268"/>
    </p:embeddedFont>
    <p:embeddedFont>
      <p:font typeface="Consolas" panose="020B0609020204030204" pitchFamily="49" charset="0"/>
      <p:regular r:id="rId269"/>
      <p:bold r:id="rId270"/>
      <p:italic r:id="rId271"/>
      <p:boldItalic r:id="rId272"/>
    </p:embeddedFont>
    <p:embeddedFont>
      <p:font typeface="iCiel Samsung Sharp Sans Bold" pitchFamily="2" charset="77"/>
      <p:bold r:id="rId273"/>
    </p:embeddedFont>
    <p:embeddedFont>
      <p:font typeface="iCiel Samsung Sharp Sans Medium" pitchFamily="2" charset="77"/>
      <p:bold r:id="rId274"/>
    </p:embeddedFont>
    <p:embeddedFont>
      <p:font typeface="iCiel Samsung Sharp Sans Regula" pitchFamily="2" charset="77"/>
      <p:bold r:id="rId275"/>
    </p:embeddedFont>
    <p:embeddedFont>
      <p:font typeface="iCiel Samsung Sharp Sans Regular" pitchFamily="2" charset="77"/>
      <p:bold r:id="rId276"/>
    </p:embeddedFont>
    <p:embeddedFont>
      <p:font typeface="Open Sans" panose="020B0606030504020204" pitchFamily="34" charset="0"/>
      <p:regular r:id="rId277"/>
      <p:bold r:id="rId278"/>
      <p:italic r:id="rId279"/>
      <p:boldItalic r:id="rId280"/>
    </p:embeddedFont>
    <p:embeddedFont>
      <p:font typeface="SamsungOne 400" panose="020B0503030303020204" pitchFamily="34" charset="0"/>
      <p:regular r:id="rId281"/>
    </p:embeddedFont>
    <p:embeddedFont>
      <p:font typeface="SamsungOne 400C" panose="020B0503030303020204" pitchFamily="34" charset="0"/>
      <p:regular r:id="rId282"/>
      <p:bold r:id="rId283"/>
    </p:embeddedFont>
    <p:embeddedFont>
      <p:font typeface="SamsungOne-400" panose="020B0503030303020204" pitchFamily="34" charset="0"/>
      <p:regular r:id="rId284"/>
    </p:embeddedFont>
    <p:embeddedFont>
      <p:font typeface="SamsungOne-700" panose="020B0503030303020204" pitchFamily="34" charset="0"/>
      <p:bold r:id="rId28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A54FFA-ACFB-48FD-B136-9687EC8143F8}">
          <p14:sldIdLst>
            <p14:sldId id="2269"/>
            <p14:sldId id="2255"/>
            <p14:sldId id="2272"/>
          </p14:sldIdLst>
        </p14:section>
        <p14:section name="Unit 01" id="{FBD571C7-84AF-467A-9EBD-68E9BA2991B5}">
          <p14:sldIdLst>
            <p14:sldId id="2408"/>
            <p14:sldId id="2256"/>
            <p14:sldId id="2216"/>
            <p14:sldId id="2394"/>
            <p14:sldId id="2281"/>
            <p14:sldId id="2395"/>
            <p14:sldId id="2396"/>
            <p14:sldId id="2397"/>
            <p14:sldId id="2398"/>
            <p14:sldId id="2219"/>
            <p14:sldId id="2409"/>
            <p14:sldId id="2399"/>
            <p14:sldId id="2400"/>
            <p14:sldId id="2401"/>
            <p14:sldId id="2402"/>
            <p14:sldId id="2230"/>
            <p14:sldId id="2403"/>
            <p14:sldId id="2410"/>
            <p14:sldId id="2404"/>
            <p14:sldId id="2405"/>
          </p14:sldIdLst>
        </p14:section>
        <p14:section name="Unit 2" id="{B3014263-E2CF-4204-BFF9-E9CDEDED97D8}">
          <p14:sldIdLst>
            <p14:sldId id="2411"/>
            <p14:sldId id="2412"/>
            <p14:sldId id="2413"/>
            <p14:sldId id="2414"/>
            <p14:sldId id="2415"/>
            <p14:sldId id="2416"/>
            <p14:sldId id="2418"/>
            <p14:sldId id="2419"/>
            <p14:sldId id="2420"/>
            <p14:sldId id="2421"/>
            <p14:sldId id="2422"/>
            <p14:sldId id="2423"/>
            <p14:sldId id="2424"/>
            <p14:sldId id="2426"/>
            <p14:sldId id="2427"/>
            <p14:sldId id="2428"/>
            <p14:sldId id="2429"/>
            <p14:sldId id="2430"/>
            <p14:sldId id="2431"/>
            <p14:sldId id="2432"/>
            <p14:sldId id="2644"/>
            <p14:sldId id="2433"/>
            <p14:sldId id="2434"/>
            <p14:sldId id="2435"/>
            <p14:sldId id="2437"/>
            <p14:sldId id="2436"/>
            <p14:sldId id="2438"/>
            <p14:sldId id="2439"/>
            <p14:sldId id="2440"/>
            <p14:sldId id="2442"/>
            <p14:sldId id="2441"/>
            <p14:sldId id="2425"/>
            <p14:sldId id="2443"/>
            <p14:sldId id="2444"/>
            <p14:sldId id="2445"/>
            <p14:sldId id="2446"/>
            <p14:sldId id="2447"/>
            <p14:sldId id="2448"/>
            <p14:sldId id="2449"/>
            <p14:sldId id="2450"/>
            <p14:sldId id="2451"/>
            <p14:sldId id="2452"/>
            <p14:sldId id="2453"/>
            <p14:sldId id="2454"/>
            <p14:sldId id="2455"/>
            <p14:sldId id="2456"/>
            <p14:sldId id="2457"/>
            <p14:sldId id="2458"/>
            <p14:sldId id="2459"/>
            <p14:sldId id="2460"/>
            <p14:sldId id="2461"/>
            <p14:sldId id="2462"/>
            <p14:sldId id="2463"/>
            <p14:sldId id="2465"/>
            <p14:sldId id="2464"/>
            <p14:sldId id="2466"/>
            <p14:sldId id="2467"/>
            <p14:sldId id="2468"/>
            <p14:sldId id="2469"/>
            <p14:sldId id="2470"/>
            <p14:sldId id="2471"/>
            <p14:sldId id="2473"/>
            <p14:sldId id="2472"/>
            <p14:sldId id="2474"/>
            <p14:sldId id="2475"/>
            <p14:sldId id="2476"/>
            <p14:sldId id="2477"/>
            <p14:sldId id="2480"/>
            <p14:sldId id="2478"/>
            <p14:sldId id="2479"/>
            <p14:sldId id="2481"/>
            <p14:sldId id="2482"/>
            <p14:sldId id="2483"/>
            <p14:sldId id="2484"/>
            <p14:sldId id="2485"/>
            <p14:sldId id="2486"/>
            <p14:sldId id="2487"/>
            <p14:sldId id="2488"/>
            <p14:sldId id="2489"/>
            <p14:sldId id="2490"/>
            <p14:sldId id="2491"/>
            <p14:sldId id="2492"/>
            <p14:sldId id="2493"/>
            <p14:sldId id="2494"/>
            <p14:sldId id="2495"/>
            <p14:sldId id="2496"/>
            <p14:sldId id="2498"/>
            <p14:sldId id="2497"/>
            <p14:sldId id="2499"/>
            <p14:sldId id="2500"/>
            <p14:sldId id="2501"/>
            <p14:sldId id="2502"/>
            <p14:sldId id="2503"/>
            <p14:sldId id="2505"/>
            <p14:sldId id="2504"/>
            <p14:sldId id="2507"/>
            <p14:sldId id="2506"/>
            <p14:sldId id="2508"/>
            <p14:sldId id="2509"/>
            <p14:sldId id="2510"/>
            <p14:sldId id="2511"/>
            <p14:sldId id="2512"/>
            <p14:sldId id="2513"/>
            <p14:sldId id="2514"/>
            <p14:sldId id="2515"/>
            <p14:sldId id="2516"/>
            <p14:sldId id="2517"/>
            <p14:sldId id="2518"/>
            <p14:sldId id="2519"/>
            <p14:sldId id="2520"/>
            <p14:sldId id="2521"/>
            <p14:sldId id="2522"/>
            <p14:sldId id="2523"/>
            <p14:sldId id="2525"/>
            <p14:sldId id="2526"/>
            <p14:sldId id="2527"/>
            <p14:sldId id="2528"/>
            <p14:sldId id="2529"/>
            <p14:sldId id="2530"/>
            <p14:sldId id="2531"/>
            <p14:sldId id="2532"/>
            <p14:sldId id="2533"/>
            <p14:sldId id="2534"/>
            <p14:sldId id="2535"/>
            <p14:sldId id="2536"/>
            <p14:sldId id="2537"/>
            <p14:sldId id="2538"/>
            <p14:sldId id="2539"/>
            <p14:sldId id="2540"/>
            <p14:sldId id="2541"/>
            <p14:sldId id="2542"/>
            <p14:sldId id="2543"/>
            <p14:sldId id="2544"/>
            <p14:sldId id="2545"/>
            <p14:sldId id="2546"/>
            <p14:sldId id="2547"/>
            <p14:sldId id="2548"/>
            <p14:sldId id="2549"/>
            <p14:sldId id="2550"/>
            <p14:sldId id="2551"/>
            <p14:sldId id="2552"/>
            <p14:sldId id="2553"/>
            <p14:sldId id="2554"/>
            <p14:sldId id="2555"/>
            <p14:sldId id="2556"/>
            <p14:sldId id="2642"/>
            <p14:sldId id="2557"/>
            <p14:sldId id="2558"/>
            <p14:sldId id="2559"/>
            <p14:sldId id="2560"/>
            <p14:sldId id="2561"/>
            <p14:sldId id="2563"/>
            <p14:sldId id="2564"/>
            <p14:sldId id="2565"/>
            <p14:sldId id="2566"/>
            <p14:sldId id="2567"/>
            <p14:sldId id="2568"/>
            <p14:sldId id="2569"/>
            <p14:sldId id="2570"/>
            <p14:sldId id="2571"/>
            <p14:sldId id="2572"/>
            <p14:sldId id="2573"/>
            <p14:sldId id="2574"/>
            <p14:sldId id="2575"/>
            <p14:sldId id="2576"/>
            <p14:sldId id="2577"/>
          </p14:sldIdLst>
        </p14:section>
        <p14:section name="Unit 3" id="{E8CD7366-C407-40D0-868F-C73ECB02E2FF}">
          <p14:sldIdLst>
            <p14:sldId id="2578"/>
            <p14:sldId id="2579"/>
            <p14:sldId id="2580"/>
            <p14:sldId id="2581"/>
            <p14:sldId id="2582"/>
            <p14:sldId id="2583"/>
            <p14:sldId id="2584"/>
            <p14:sldId id="2585"/>
            <p14:sldId id="2586"/>
            <p14:sldId id="2587"/>
            <p14:sldId id="2588"/>
            <p14:sldId id="2589"/>
            <p14:sldId id="2590"/>
            <p14:sldId id="2591"/>
            <p14:sldId id="2592"/>
            <p14:sldId id="2593"/>
            <p14:sldId id="2594"/>
            <p14:sldId id="2595"/>
            <p14:sldId id="2596"/>
            <p14:sldId id="2597"/>
            <p14:sldId id="2598"/>
            <p14:sldId id="2599"/>
            <p14:sldId id="2600"/>
            <p14:sldId id="2601"/>
            <p14:sldId id="2602"/>
            <p14:sldId id="2603"/>
            <p14:sldId id="2604"/>
            <p14:sldId id="2605"/>
            <p14:sldId id="2606"/>
            <p14:sldId id="2607"/>
            <p14:sldId id="2608"/>
            <p14:sldId id="2609"/>
            <p14:sldId id="2610"/>
            <p14:sldId id="2611"/>
            <p14:sldId id="2612"/>
            <p14:sldId id="2613"/>
            <p14:sldId id="2614"/>
          </p14:sldIdLst>
        </p14:section>
        <p14:section name="Unit 4" id="{13E38F2E-1121-41EF-A81D-3CCCBA7AB859}">
          <p14:sldIdLst>
            <p14:sldId id="2615"/>
            <p14:sldId id="2616"/>
            <p14:sldId id="2643"/>
            <p14:sldId id="2617"/>
            <p14:sldId id="2618"/>
            <p14:sldId id="2619"/>
            <p14:sldId id="2620"/>
            <p14:sldId id="2621"/>
            <p14:sldId id="2622"/>
            <p14:sldId id="2623"/>
            <p14:sldId id="2624"/>
            <p14:sldId id="2625"/>
            <p14:sldId id="2626"/>
            <p14:sldId id="2627"/>
            <p14:sldId id="2628"/>
            <p14:sldId id="2629"/>
            <p14:sldId id="2630"/>
            <p14:sldId id="2631"/>
            <p14:sldId id="2632"/>
            <p14:sldId id="2633"/>
            <p14:sldId id="2634"/>
            <p14:sldId id="2635"/>
            <p14:sldId id="2636"/>
            <p14:sldId id="2637"/>
            <p14:sldId id="2638"/>
            <p14:sldId id="2639"/>
            <p14:sldId id="2640"/>
            <p14:sldId id="2641"/>
          </p14:sldIdLst>
        </p14:section>
      </p14:sectionLst>
    </p:ext>
    <p:ext uri="{EFAFB233-063F-42B5-8137-9DF3F51BA10A}">
      <p15:sldGuideLst xmlns:p15="http://schemas.microsoft.com/office/powerpoint/2012/main">
        <p15:guide id="1" orient="horz" pos="1412" userDrawn="1">
          <p15:clr>
            <a:srgbClr val="A4A3A4"/>
          </p15:clr>
        </p15:guide>
        <p15:guide id="3" orient="horz" pos="958" userDrawn="1">
          <p15:clr>
            <a:srgbClr val="A4A3A4"/>
          </p15:clr>
        </p15:guide>
        <p15:guide id="4" pos="443" userDrawn="1">
          <p15:clr>
            <a:srgbClr val="A4A3A4"/>
          </p15:clr>
        </p15:guide>
        <p15:guide id="5" pos="4062" userDrawn="1">
          <p15:clr>
            <a:srgbClr val="F26B43"/>
          </p15:clr>
        </p15:guide>
        <p15:guide id="6" pos="2901" userDrawn="1">
          <p15:clr>
            <a:srgbClr val="A4A3A4"/>
          </p15:clr>
        </p15:guide>
        <p15:guide id="7" orient="horz" pos="16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KN GKN" initials="GG" lastIdx="1" clrIdx="0">
    <p:extLst>
      <p:ext uri="{19B8F6BF-5375-455C-9EA6-DF929625EA0E}">
        <p15:presenceInfo xmlns:p15="http://schemas.microsoft.com/office/powerpoint/2012/main" userId="GKN GK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FF"/>
    <a:srgbClr val="1429A0"/>
    <a:srgbClr val="A6A6A6"/>
    <a:srgbClr val="000000"/>
    <a:srgbClr val="262626"/>
    <a:srgbClr val="7299FE"/>
    <a:srgbClr val="1B2B44"/>
    <a:srgbClr val="16253C"/>
    <a:srgbClr val="EBEBEB"/>
    <a:srgbClr val="E6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18" autoAdjust="0"/>
    <p:restoredTop sz="81921" autoAdjust="0"/>
  </p:normalViewPr>
  <p:slideViewPr>
    <p:cSldViewPr snapToGrid="0">
      <p:cViewPr varScale="1">
        <p:scale>
          <a:sx n="126" d="100"/>
          <a:sy n="126" d="100"/>
        </p:scale>
        <p:origin x="2184" y="200"/>
      </p:cViewPr>
      <p:guideLst>
        <p:guide orient="horz" pos="1412"/>
        <p:guide orient="horz" pos="958"/>
        <p:guide pos="443"/>
        <p:guide pos="4062"/>
        <p:guide pos="2901"/>
        <p:guide orient="horz" pos="16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7846"/>
    </p:cViewPr>
  </p:sorterViewPr>
  <p:notesViewPr>
    <p:cSldViewPr snapToGrid="0">
      <p:cViewPr>
        <p:scale>
          <a:sx n="50" d="100"/>
          <a:sy n="50" d="100"/>
        </p:scale>
        <p:origin x="2600" y="-20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font" Target="fonts/font8.fntdata"/><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font" Target="fonts/font19.fntdata"/><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tableStyles" Target="tableStyles.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269" Type="http://schemas.openxmlformats.org/officeDocument/2006/relationships/font" Target="fonts/font9.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font" Target="fonts/font20.fntdata"/><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notesMaster" Target="notesMasters/notesMaster1.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font" Target="fonts/font10.fntdata"/><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handoutMaster" Target="handoutMasters/handoutMaster1.xml"/><Relationship Id="rId281" Type="http://schemas.openxmlformats.org/officeDocument/2006/relationships/font" Target="fonts/font21.fntdata"/><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font" Target="fonts/font11.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font" Target="fonts/font1.fntdata"/><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font" Target="fonts/font22.fntdata"/><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font" Target="fonts/font12.fntdata"/><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font" Target="fonts/font2.fntdata"/><Relationship Id="rId283" Type="http://schemas.openxmlformats.org/officeDocument/2006/relationships/font" Target="fonts/font23.fntdata"/><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font" Target="fonts/font13.fntdata"/><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font" Target="fonts/font3.fntdata"/><Relationship Id="rId284" Type="http://schemas.openxmlformats.org/officeDocument/2006/relationships/font" Target="fonts/font24.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font" Target="fonts/font14.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font" Target="fonts/font4.fntdata"/><Relationship Id="rId285" Type="http://schemas.openxmlformats.org/officeDocument/2006/relationships/font" Target="fonts/font25.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font" Target="fonts/font15.fntdata"/><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font" Target="fonts/font5.fntdata"/><Relationship Id="rId286" Type="http://schemas.openxmlformats.org/officeDocument/2006/relationships/commentAuthors" Target="commentAuthors.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font" Target="fonts/font16.fntdata"/><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font" Target="fonts/font6.fntdata"/><Relationship Id="rId287" Type="http://schemas.openxmlformats.org/officeDocument/2006/relationships/presProps" Target="pres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font" Target="fonts/font17.fntdata"/><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font" Target="fonts/font7.fntdata"/><Relationship Id="rId288" Type="http://schemas.openxmlformats.org/officeDocument/2006/relationships/viewProps" Target="viewProps.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font" Target="fonts/font18.fntdata"/><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theme" Target="theme/theme1.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30B4D4-A4EE-489C-B0D2-C9D88FE0427D}"/>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C12AD73-AC53-414D-8C1F-0CF28A341ABF}"/>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5F59FA14-0F02-4308-8768-58307239F2F5}" type="datetimeFigureOut">
              <a:rPr lang="ko-KR" altLang="en-US" smtClean="0"/>
              <a:t>2023. 1. 6.</a:t>
            </a:fld>
            <a:endParaRPr lang="ko-KR" altLang="en-US"/>
          </a:p>
        </p:txBody>
      </p:sp>
      <p:sp>
        <p:nvSpPr>
          <p:cNvPr id="4" name="Footer Placeholder 3">
            <a:extLst>
              <a:ext uri="{FF2B5EF4-FFF2-40B4-BE49-F238E27FC236}">
                <a16:creationId xmlns:a16="http://schemas.microsoft.com/office/drawing/2014/main" id="{CBD234FB-C171-409D-9E90-0F1E7096408F}"/>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AF4D8381-3EF9-4B37-B364-0A4FBBD7AC5B}"/>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0ECBCC35-7845-47EB-80A0-8D4BD4286BE1}" type="slidenum">
              <a:rPr lang="ko-KR" altLang="en-US" smtClean="0"/>
              <a:t>‹#›</a:t>
            </a:fld>
            <a:endParaRPr lang="ko-KR" altLang="en-US"/>
          </a:p>
        </p:txBody>
      </p:sp>
    </p:spTree>
    <p:extLst>
      <p:ext uri="{BB962C8B-B14F-4D97-AF65-F5344CB8AC3E}">
        <p14:creationId xmlns:p14="http://schemas.microsoft.com/office/powerpoint/2010/main" val="3123103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슬라이드 이미지 개체 틀 3"/>
          <p:cNvSpPr>
            <a:spLocks noGrp="1" noRot="1" noChangeAspect="1"/>
          </p:cNvSpPr>
          <p:nvPr>
            <p:ph type="sldImg" idx="2"/>
          </p:nvPr>
        </p:nvSpPr>
        <p:spPr>
          <a:xfrm>
            <a:off x="490538" y="703263"/>
            <a:ext cx="6129337" cy="4244975"/>
          </a:xfrm>
          <a:prstGeom prst="rect">
            <a:avLst/>
          </a:prstGeom>
          <a:noFill/>
          <a:ln w="12700">
            <a:solidFill>
              <a:prstClr val="black"/>
            </a:solidFill>
          </a:ln>
        </p:spPr>
        <p:txBody>
          <a:bodyPr vert="horz" lIns="99075" tIns="49538" rIns="99075" bIns="49538" rtlCol="0" anchor="ctr"/>
          <a:lstStyle/>
          <a:p>
            <a:endParaRPr lang="ko-KR" altLang="en-US" dirty="0"/>
          </a:p>
        </p:txBody>
      </p:sp>
      <p:sp>
        <p:nvSpPr>
          <p:cNvPr id="5" name="슬라이드 노트 개체 틀 4"/>
          <p:cNvSpPr>
            <a:spLocks noGrp="1"/>
          </p:cNvSpPr>
          <p:nvPr>
            <p:ph type="body" sz="quarter" idx="3"/>
          </p:nvPr>
        </p:nvSpPr>
        <p:spPr>
          <a:xfrm>
            <a:off x="710407" y="5287169"/>
            <a:ext cx="5683250" cy="3668117"/>
          </a:xfrm>
          <a:prstGeom prst="rect">
            <a:avLst/>
          </a:prstGeom>
        </p:spPr>
        <p:txBody>
          <a:bodyPr vert="horz" lIns="99075" tIns="49538" rIns="99075" bIns="49538"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B7D50566-EB7F-4578-83A4-5927877D7F20}" type="slidenum">
              <a:rPr lang="ko-KR" altLang="en-US" smtClean="0"/>
              <a:t>‹#›</a:t>
            </a:fld>
            <a:endParaRPr lang="ko-KR" altLang="en-US"/>
          </a:p>
        </p:txBody>
      </p:sp>
    </p:spTree>
    <p:extLst>
      <p:ext uri="{BB962C8B-B14F-4D97-AF65-F5344CB8AC3E}">
        <p14:creationId xmlns:p14="http://schemas.microsoft.com/office/powerpoint/2010/main" val="38066599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Arial" panose="020B0604020202020204" pitchFamily="34" charset="0"/>
                <a:cs typeface="Arial" panose="020B0604020202020204" pitchFamily="34" charset="0"/>
              </a:rPr>
              <a:t>Chương này khám phá IoT và xu hướng thị trường, đồng thời hiểu các thành phần và nền tảng chính của nó.</a:t>
            </a: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SamsungOne-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20603020101020101" pitchFamily="18" charset="-127"/>
              <a:cs typeface="+mn-cs"/>
            </a:endParaRPr>
          </a:p>
        </p:txBody>
      </p:sp>
    </p:spTree>
    <p:extLst>
      <p:ext uri="{BB962C8B-B14F-4D97-AF65-F5344CB8AC3E}">
        <p14:creationId xmlns:p14="http://schemas.microsoft.com/office/powerpoint/2010/main" val="4135110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a:t>
            </a:fld>
            <a:endParaRPr lang="ko-KR" altLang="en-US"/>
          </a:p>
        </p:txBody>
      </p:sp>
    </p:spTree>
    <p:extLst>
      <p:ext uri="{BB962C8B-B14F-4D97-AF65-F5344CB8AC3E}">
        <p14:creationId xmlns:p14="http://schemas.microsoft.com/office/powerpoint/2010/main" val="14069403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102</a:t>
            </a:fld>
            <a:endParaRPr lang="ko-KR" altLang="en-US"/>
          </a:p>
        </p:txBody>
      </p:sp>
    </p:spTree>
    <p:extLst>
      <p:ext uri="{BB962C8B-B14F-4D97-AF65-F5344CB8AC3E}">
        <p14:creationId xmlns:p14="http://schemas.microsoft.com/office/powerpoint/2010/main" val="37303975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103</a:t>
            </a:fld>
            <a:endParaRPr lang="ko-KR" altLang="en-US"/>
          </a:p>
        </p:txBody>
      </p:sp>
    </p:spTree>
    <p:extLst>
      <p:ext uri="{BB962C8B-B14F-4D97-AF65-F5344CB8AC3E}">
        <p14:creationId xmlns:p14="http://schemas.microsoft.com/office/powerpoint/2010/main" val="4667932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104</a:t>
            </a:fld>
            <a:endParaRPr lang="ko-KR" altLang="en-US"/>
          </a:p>
        </p:txBody>
      </p:sp>
    </p:spTree>
    <p:extLst>
      <p:ext uri="{BB962C8B-B14F-4D97-AF65-F5344CB8AC3E}">
        <p14:creationId xmlns:p14="http://schemas.microsoft.com/office/powerpoint/2010/main" val="19428838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105</a:t>
            </a:fld>
            <a:endParaRPr lang="ko-KR" altLang="en-US"/>
          </a:p>
        </p:txBody>
      </p:sp>
    </p:spTree>
    <p:extLst>
      <p:ext uri="{BB962C8B-B14F-4D97-AF65-F5344CB8AC3E}">
        <p14:creationId xmlns:p14="http://schemas.microsoft.com/office/powerpoint/2010/main" val="11688222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106</a:t>
            </a:fld>
            <a:endParaRPr lang="ko-KR" altLang="en-US"/>
          </a:p>
        </p:txBody>
      </p:sp>
    </p:spTree>
    <p:extLst>
      <p:ext uri="{BB962C8B-B14F-4D97-AF65-F5344CB8AC3E}">
        <p14:creationId xmlns:p14="http://schemas.microsoft.com/office/powerpoint/2010/main" val="15340007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fontAlgn="base">
              <a:buFont typeface="Wingdings" panose="05000000000000000000" pitchFamily="2" charset="2"/>
              <a:buChar char="§"/>
            </a:pPr>
            <a:r>
              <a:rPr lang="vi-VN" altLang="ko-KR" sz="1200" b="1" i="0" kern="1200" dirty="0">
                <a:solidFill>
                  <a:schemeClr val="tx1"/>
                </a:solidFill>
                <a:effectLst/>
                <a:latin typeface="맑은 고딕" panose="020B0503020000020004" pitchFamily="50" charset="-127"/>
                <a:ea typeface="맑은 고딕" panose="020B0503020000020004" pitchFamily="50" charset="-127"/>
                <a:cs typeface="+mn-cs"/>
              </a:rPr>
              <a:t>inode là gì?</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Định địa chỉ tệp</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Một tệp hoặc thư mục có một inode tương ứng, chứa tất cả thông tin về tệp và inode là 64 byte. Bảng chứa inode này còn được gọi là bảng inode hệ thống (i-list). Khi một tệp hoặc thư mục được tạo, một inode được tạo, inode được đăng ký trong danh sách i và số mục nhập đã đăng ký được gọi là inumber cho inode đó.</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inode : Một bảng 64 byte chứa tất cả thông tin của tệp hoặc thư mục.</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i-list : Một bảng chứa các nút của tệp hoặc thư mục trong một hệ thống tệp.</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inumber : mục nhập số nơi inode được đăng ký trong i-list.</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Nội dung của inode</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inode là một cấu trúc dữ liệu chứa tất cả thông tin của tệp hoặc thư mục. Nó là một chỉ mục 64 byte. Unix phân bổ một inode cho mỗi tệp..</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Thông tin về quyền sở hữu và tính khả dụng của tệp</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Địa chỉ vật lý trên đĩa chứa nội dung tệp</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Số liên kết trong tệp</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Loại tệp</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Kích thước tập tin</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Thời gian tạo tệp, thời gian sử dụng lần cuối, lần sửa đổi lần cuối</a:t>
            </a:r>
          </a:p>
          <a:p>
            <a:pPr marL="171450" indent="-171450" fontAlgn="base">
              <a:buFont typeface="Wingdings" panose="05000000000000000000" pitchFamily="2" charset="2"/>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Lần sửa đổi cuối cùng của inode</a:t>
            </a:r>
            <a:endParaRPr lang="ko-KR" altLang="en-US" sz="1200" b="0" i="0" kern="1200" dirty="0">
              <a:solidFill>
                <a:schemeClr val="tx1"/>
              </a:solidFill>
              <a:effectLst/>
              <a:latin typeface="맑은 고딕" panose="020B0503020000020004" pitchFamily="50" charset="-127"/>
              <a:ea typeface="맑은 고딕" panose="020B0503020000020004" pitchFamily="50" charset="-127"/>
              <a:cs typeface="+mn-cs"/>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107</a:t>
            </a:fld>
            <a:endParaRPr lang="ko-KR" altLang="en-US"/>
          </a:p>
        </p:txBody>
      </p:sp>
    </p:spTree>
    <p:extLst>
      <p:ext uri="{BB962C8B-B14F-4D97-AF65-F5344CB8AC3E}">
        <p14:creationId xmlns:p14="http://schemas.microsoft.com/office/powerpoint/2010/main" val="19291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108</a:t>
            </a:fld>
            <a:endParaRPr lang="ko-KR" altLang="en-US"/>
          </a:p>
        </p:txBody>
      </p:sp>
    </p:spTree>
    <p:extLst>
      <p:ext uri="{BB962C8B-B14F-4D97-AF65-F5344CB8AC3E}">
        <p14:creationId xmlns:p14="http://schemas.microsoft.com/office/powerpoint/2010/main" val="37275362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109</a:t>
            </a:fld>
            <a:endParaRPr lang="ko-KR" altLang="en-US"/>
          </a:p>
        </p:txBody>
      </p:sp>
    </p:spTree>
    <p:extLst>
      <p:ext uri="{BB962C8B-B14F-4D97-AF65-F5344CB8AC3E}">
        <p14:creationId xmlns:p14="http://schemas.microsoft.com/office/powerpoint/2010/main" val="14384133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110</a:t>
            </a:fld>
            <a:endParaRPr lang="ko-KR" altLang="en-US"/>
          </a:p>
        </p:txBody>
      </p:sp>
    </p:spTree>
    <p:extLst>
      <p:ext uri="{BB962C8B-B14F-4D97-AF65-F5344CB8AC3E}">
        <p14:creationId xmlns:p14="http://schemas.microsoft.com/office/powerpoint/2010/main" val="359081370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111</a:t>
            </a:fld>
            <a:endParaRPr lang="ko-KR" altLang="en-US"/>
          </a:p>
        </p:txBody>
      </p:sp>
    </p:spTree>
    <p:extLst>
      <p:ext uri="{BB962C8B-B14F-4D97-AF65-F5344CB8AC3E}">
        <p14:creationId xmlns:p14="http://schemas.microsoft.com/office/powerpoint/2010/main" val="504713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4794283"/>
          </a:xfrm>
        </p:spPr>
        <p:txBody>
          <a:bodyPr/>
          <a:lstStyle/>
          <a:p>
            <a:endParaRPr lang="en-US" altLang="ko-KR" sz="1000" b="0" i="0" kern="1200" dirty="0">
              <a:solidFill>
                <a:schemeClr val="tx1"/>
              </a:solidFill>
              <a:effectLst/>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a:t>
            </a:fld>
            <a:endParaRPr lang="ko-KR" altLang="en-US" dirty="0"/>
          </a:p>
        </p:txBody>
      </p:sp>
    </p:spTree>
    <p:extLst>
      <p:ext uri="{BB962C8B-B14F-4D97-AF65-F5344CB8AC3E}">
        <p14:creationId xmlns:p14="http://schemas.microsoft.com/office/powerpoint/2010/main" val="37887530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112</a:t>
            </a:fld>
            <a:endParaRPr lang="ko-KR" altLang="en-US"/>
          </a:p>
        </p:txBody>
      </p:sp>
    </p:spTree>
    <p:extLst>
      <p:ext uri="{BB962C8B-B14F-4D97-AF65-F5344CB8AC3E}">
        <p14:creationId xmlns:p14="http://schemas.microsoft.com/office/powerpoint/2010/main" val="388575863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217170" indent="-217170">
              <a:buFont typeface="Wingdings" panose="05000000000000000000" pitchFamily="2" charset="2"/>
              <a:buChar char="§"/>
              <a:defRPr lang="ko-KR" altLang="en-US"/>
            </a:pPr>
            <a:r>
              <a:rPr lang="vi-VN"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Loại quy trình</a:t>
            </a:r>
          </a:p>
          <a:p>
            <a:pPr marL="674370" lvl="1" indent="-217170">
              <a:buFont typeface="Wingdings" panose="05000000000000000000" pitchFamily="2" charset="2"/>
              <a:buChar char="§"/>
              <a:defRPr lang="ko-KR" altLang="en-US"/>
            </a:pPr>
            <a:r>
              <a:rPr lang="vi-VN" altLang="ko-KR" sz="1200" b="1"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Q</a:t>
            </a:r>
            <a:r>
              <a:rPr lang="en-US" altLang="ko-KR" sz="1200" b="1"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uy</a:t>
            </a:r>
            <a:r>
              <a:rPr lang="vi-VN" altLang="ko-KR" sz="1200" b="1"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trình Daemon</a:t>
            </a:r>
            <a:r>
              <a:rPr lang="vi-VN"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Nó ở chế độ chờ và cung cấp dịch vụ khi có yêu cầu dịch vụ.</a:t>
            </a:r>
          </a:p>
          <a:p>
            <a:pPr marL="674370" lvl="1" indent="-217170">
              <a:buFont typeface="Wingdings" panose="05000000000000000000" pitchFamily="2" charset="2"/>
              <a:buChar char="§"/>
              <a:defRPr lang="ko-KR" altLang="en-US"/>
            </a:pPr>
            <a:r>
              <a:rPr lang="en-US" altLang="ko-KR" sz="1200" b="1"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Quy</a:t>
            </a:r>
            <a:r>
              <a:rPr lang="vi-VN" altLang="ko-KR" sz="1200" b="1"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trình mồ côi</a:t>
            </a:r>
            <a:r>
              <a:rPr lang="vi-VN"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Đề cập đến thời điểm tiến trình cha kết thúc trước trong khi tiến trình vẫn đang chạy</a:t>
            </a:r>
          </a:p>
          <a:p>
            <a:pPr marL="674370" lvl="1" indent="-217170">
              <a:buFont typeface="Wingdings" panose="05000000000000000000" pitchFamily="2" charset="2"/>
              <a:buChar char="§"/>
              <a:defRPr lang="ko-KR" altLang="en-US"/>
            </a:pPr>
            <a:r>
              <a:rPr lang="en-US" altLang="ko-KR" sz="1200" b="1"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Quy</a:t>
            </a:r>
            <a:r>
              <a:rPr lang="vi-VN" altLang="ko-KR" sz="1200" b="1"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trình zombie</a:t>
            </a:r>
            <a:r>
              <a:rPr lang="vi-VN"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Khi một tiến trình con vẫn còn trong danh sách bảng tiến trình mặc dù nó đã kết thúc hoạt động của mình.</a:t>
            </a:r>
          </a:p>
          <a:p>
            <a:pPr marL="674370" lvl="1" indent="-217170">
              <a:buFont typeface="Wingdings" panose="05000000000000000000" pitchFamily="2" charset="2"/>
              <a:buChar char="§"/>
              <a:defRPr lang="ko-KR" altLang="en-US"/>
            </a:pPr>
            <a:r>
              <a:rPr lang="vi-VN" altLang="ko-KR" sz="1200" b="1"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Quy trình Zombie </a:t>
            </a:r>
            <a:r>
              <a:rPr lang="vi-VN"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có thể xuất hiện dưới dạng 'Quy trình không còn tồn tại' trong danh sách quy trình.</a:t>
            </a:r>
          </a:p>
          <a:p>
            <a:pPr marL="674370" lvl="1" indent="-217170">
              <a:buFont typeface="Wingdings" panose="05000000000000000000" pitchFamily="2" charset="2"/>
              <a:buChar char="§"/>
              <a:defRPr lang="ko-KR" altLang="en-US"/>
            </a:pPr>
            <a:r>
              <a:rPr lang="vi-VN"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Nếu</a:t>
            </a:r>
            <a:r>
              <a:rPr lang="en-US"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Quy</a:t>
            </a:r>
            <a:r>
              <a:rPr lang="en-US"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trình</a:t>
            </a:r>
            <a:r>
              <a:rPr lang="vi-VN"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Zombie tăng lên, các </a:t>
            </a: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quy</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baseline="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trình</a:t>
            </a:r>
            <a:r>
              <a:rPr lang="vi-VN"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thông thường có thể không chạy do không đủ dung lượng của bảng </a:t>
            </a: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Quy</a:t>
            </a:r>
            <a:r>
              <a:rPr lang="en-US"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trình</a:t>
            </a:r>
            <a:endParaRPr kumimoji="0" lang="en-US" altLang="ko-KR" sz="1200" b="1"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113</a:t>
            </a:fld>
            <a:endParaRPr lang="ko-KR" altLang="en-US"/>
          </a:p>
        </p:txBody>
      </p:sp>
    </p:spTree>
    <p:extLst>
      <p:ext uri="{BB962C8B-B14F-4D97-AF65-F5344CB8AC3E}">
        <p14:creationId xmlns:p14="http://schemas.microsoft.com/office/powerpoint/2010/main" val="14279538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114</a:t>
            </a:fld>
            <a:endParaRPr lang="ko-KR" altLang="en-US"/>
          </a:p>
        </p:txBody>
      </p:sp>
    </p:spTree>
    <p:extLst>
      <p:ext uri="{BB962C8B-B14F-4D97-AF65-F5344CB8AC3E}">
        <p14:creationId xmlns:p14="http://schemas.microsoft.com/office/powerpoint/2010/main" val="2653343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115</a:t>
            </a:fld>
            <a:endParaRPr lang="ko-KR" altLang="en-US"/>
          </a:p>
        </p:txBody>
      </p:sp>
    </p:spTree>
    <p:extLst>
      <p:ext uri="{BB962C8B-B14F-4D97-AF65-F5344CB8AC3E}">
        <p14:creationId xmlns:p14="http://schemas.microsoft.com/office/powerpoint/2010/main" val="12822446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116</a:t>
            </a:fld>
            <a:endParaRPr lang="ko-KR" altLang="en-US"/>
          </a:p>
        </p:txBody>
      </p:sp>
    </p:spTree>
    <p:extLst>
      <p:ext uri="{BB962C8B-B14F-4D97-AF65-F5344CB8AC3E}">
        <p14:creationId xmlns:p14="http://schemas.microsoft.com/office/powerpoint/2010/main" val="32927642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217170" indent="-217170">
              <a:buFont typeface="Wingdings" panose="05000000000000000000" pitchFamily="2" charset="2"/>
              <a:buChar char="§"/>
              <a:defRPr lang="ko-KR" altLang="en-US"/>
            </a:pP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Liên</a:t>
            </a:r>
            <a:r>
              <a:rPr lang="en-US"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kết</a:t>
            </a:r>
            <a:r>
              <a:rPr lang="en-US"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lệnh</a:t>
            </a:r>
            <a:r>
              <a:rPr lang="en-US"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ps</a:t>
            </a:r>
            <a:r>
              <a:rPr lang="en-US"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và</a:t>
            </a:r>
            <a:r>
              <a:rPr lang="en-US"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grep</a:t>
            </a:r>
            <a:endParaRPr lang="en-US"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endParaRPr>
          </a:p>
          <a:p>
            <a:pPr marL="674370" lvl="1" indent="-217170">
              <a:buFont typeface="Wingdings" panose="05000000000000000000" pitchFamily="2" charset="2"/>
              <a:buChar char="§"/>
              <a:defRPr lang="ko-KR" altLang="en-US"/>
            </a:pP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Đặt</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lệnh</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ps</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và</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lệnh</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grep</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bằng</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để</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lấy</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thông</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tin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về</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một</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quá</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trình</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cụ</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thể</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117</a:t>
            </a:fld>
            <a:endParaRPr lang="ko-KR" altLang="en-US"/>
          </a:p>
        </p:txBody>
      </p:sp>
    </p:spTree>
    <p:extLst>
      <p:ext uri="{BB962C8B-B14F-4D97-AF65-F5344CB8AC3E}">
        <p14:creationId xmlns:p14="http://schemas.microsoft.com/office/powerpoint/2010/main" val="7280819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118</a:t>
            </a:fld>
            <a:endParaRPr lang="ko-KR" altLang="en-US"/>
          </a:p>
        </p:txBody>
      </p:sp>
    </p:spTree>
    <p:extLst>
      <p:ext uri="{BB962C8B-B14F-4D97-AF65-F5344CB8AC3E}">
        <p14:creationId xmlns:p14="http://schemas.microsoft.com/office/powerpoint/2010/main" val="27719641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altLang="ko-KR" sz="12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Nhiệm vụ nền và chuyển hướng đầu ra</a:t>
            </a:r>
            <a:endParaRPr lang="en-US" altLang="ko-KR" sz="12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2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user1@myubuntu:~$ find / -name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passwd</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&gt; pw.dat 2&gt;&amp;1 &amp;    	</a:t>
            </a:r>
            <a:r>
              <a:rPr lang="vi-VN" altLang="ko-KR" sz="1300" dirty="0">
                <a:solidFill>
                  <a:srgbClr val="193EB0"/>
                </a:solidFill>
                <a:latin typeface="SamsungOne-400" panose="020B0503030303020204" pitchFamily="34" charset="0"/>
                <a:ea typeface="SamsungOne-400" panose="020B0503030303020204" pitchFamily="34" charset="0"/>
                <a:cs typeface="Tahoma" panose="020B0604030504040204" pitchFamily="34" charset="0"/>
              </a:rPr>
              <a:t>Lưu kết quả và lỗi trong pw.dat. </a:t>
            </a:r>
            <a:endParaRPr lang="en-US" altLang="ko-KR" sz="1300" dirty="0">
              <a:solidFill>
                <a:srgbClr val="193EB0"/>
              </a:solidFill>
              <a:latin typeface="SamsungOne-400" panose="020B0503030303020204" pitchFamily="34" charset="0"/>
              <a:ea typeface="SamsungOne-400" panose="020B0503030303020204" pitchFamily="34" charset="0"/>
              <a:cs typeface="Tahoma" panose="020B0604030504040204" pitchFamily="34" charset="0"/>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300" dirty="0">
                <a:solidFill>
                  <a:srgbClr val="193EB0"/>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[2] 6853</a:t>
            </a:r>
          </a:p>
          <a:p>
            <a:pPr lvl="1" algn="just"/>
            <a:r>
              <a:rPr lang="en-US" altLang="ko-KR" sz="1300" dirty="0">
                <a:latin typeface="SamsungOne-400" panose="020B0503030303020204" pitchFamily="34" charset="0"/>
                <a:ea typeface="SamsungOne-400" panose="020B0503030303020204" pitchFamily="34" charset="0"/>
                <a:cs typeface="Tahoma" panose="020B0604030504040204" pitchFamily="34" charset="0"/>
              </a:rPr>
              <a:t>user1@myubuntu:~$</a:t>
            </a:r>
            <a:endParaRPr lang="ko-KR" altLang="en-US" dirty="0"/>
          </a:p>
          <a:p>
            <a:pPr marL="171450" indent="-171450" algn="l">
              <a:buFont typeface="Arial" panose="020B0604020202020204" pitchFamily="34" charset="0"/>
              <a:buChar char="•"/>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119</a:t>
            </a:fld>
            <a:endParaRPr lang="ko-KR" altLang="en-US"/>
          </a:p>
        </p:txBody>
      </p:sp>
    </p:spTree>
    <p:extLst>
      <p:ext uri="{BB962C8B-B14F-4D97-AF65-F5344CB8AC3E}">
        <p14:creationId xmlns:p14="http://schemas.microsoft.com/office/powerpoint/2010/main" val="14105369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217170" indent="-217170">
              <a:buFont typeface="Wingdings" panose="05000000000000000000" pitchFamily="2" charset="2"/>
              <a:buChar char="§"/>
              <a:defRPr lang="ko-KR" altLang="en-US"/>
            </a:pP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nohup</a:t>
            </a:r>
            <a:r>
              <a:rPr lang="en-US" altLang="ko-KR"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 </a:t>
            </a:r>
            <a:r>
              <a:rPr lang="en-US" altLang="ko-KR" sz="120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Tiếp</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baseline="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tục</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baseline="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chạy</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baseline="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các</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baseline="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công</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baseline="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việc</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baseline="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nền</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baseline="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sau</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baseline="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khi</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baseline="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đăng</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 </a:t>
            </a:r>
            <a:r>
              <a:rPr lang="en-US" altLang="ko-KR" sz="1200" baseline="0" dirty="0" err="1">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xuất</a:t>
            </a:r>
            <a:r>
              <a:rPr lang="en-US" altLang="ko-KR" sz="1200" baseline="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rPr>
              <a:t>.</a:t>
            </a:r>
            <a:endParaRPr lang="ko-KR" altLang="en-US" sz="1200" dirty="0">
              <a:ln w="9525">
                <a:solidFill>
                  <a:schemeClr val="accent1">
                    <a:shade val="50000"/>
                    <a:alpha val="0"/>
                  </a:schemeClr>
                </a:solidFill>
              </a:ln>
              <a:solidFill>
                <a:schemeClr val="tx2"/>
              </a:solidFill>
              <a:latin typeface="SamsungOne-400" panose="02020603020101020101" pitchFamily="18" charset="-127"/>
              <a:ea typeface="SamsungOne-400" panose="02020603020101020101" pitchFamily="18" charset="-127"/>
            </a:endParaRP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Sử</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dụng</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lệnh</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nohup</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nếu</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bạn</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cần</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chạy</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một</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công</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việc</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nền</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cho</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đến</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khihoàn</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thành</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ngay</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cả</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sau</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khi</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thoát</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khỏi</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thiết</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bị</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đầu</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cuối</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hoặc</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đăng</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 </a:t>
            </a:r>
            <a:r>
              <a:rPr kumimoji="0" lang="en-US" altLang="ko-KR" sz="1200" b="0" i="0" u="none" strike="noStrike" kern="1200" cap="none" spc="0" normalizeH="0" baseline="0" noProof="0" dirty="0" err="1">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xuất</a:t>
            </a:r>
            <a:r>
              <a:rPr kumimoji="0" lang="en-US" altLang="ko-KR" sz="1200" b="0" i="0" u="none" strike="noStrike" kern="1200" cap="none" spc="0" normalizeH="0" baseline="0" noProof="0" dirty="0">
                <a:ln>
                  <a:noFill/>
                </a:ln>
                <a:solidFill>
                  <a:srgbClr val="000000"/>
                </a:solidFill>
                <a:effectLst/>
                <a:uLnTx/>
                <a:uFillTx/>
                <a:latin typeface="SamsungOne-400" panose="02020603020101020101" pitchFamily="18" charset="-127"/>
                <a:ea typeface="SamsungOne-400" panose="02020603020101020101" pitchFamily="18" charset="-127"/>
                <a:cs typeface="+mn-cs"/>
                <a:sym typeface="Wingdings" panose="05000000000000000000" pitchFamily="2" charset="2"/>
              </a:rPr>
              <a:t>,</a:t>
            </a:r>
          </a:p>
          <a:p>
            <a:pPr marL="171450" indent="-171450" algn="l">
              <a:buFont typeface="Arial" panose="020B0604020202020204" pitchFamily="34" charset="0"/>
              <a:buChar char="•"/>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120</a:t>
            </a:fld>
            <a:endParaRPr lang="ko-KR" altLang="en-US"/>
          </a:p>
        </p:txBody>
      </p:sp>
    </p:spTree>
    <p:extLst>
      <p:ext uri="{BB962C8B-B14F-4D97-AF65-F5344CB8AC3E}">
        <p14:creationId xmlns:p14="http://schemas.microsoft.com/office/powerpoint/2010/main" val="28718058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121</a:t>
            </a:fld>
            <a:endParaRPr lang="ko-KR" altLang="en-US"/>
          </a:p>
        </p:txBody>
      </p:sp>
    </p:spTree>
    <p:extLst>
      <p:ext uri="{BB962C8B-B14F-4D97-AF65-F5344CB8AC3E}">
        <p14:creationId xmlns:p14="http://schemas.microsoft.com/office/powerpoint/2010/main" val="289335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a:t>
            </a:fld>
            <a:endParaRPr lang="ko-KR" altLang="en-US"/>
          </a:p>
        </p:txBody>
      </p:sp>
    </p:spTree>
    <p:extLst>
      <p:ext uri="{BB962C8B-B14F-4D97-AF65-F5344CB8AC3E}">
        <p14:creationId xmlns:p14="http://schemas.microsoft.com/office/powerpoint/2010/main" val="103078039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122</a:t>
            </a:fld>
            <a:endParaRPr lang="ko-KR" altLang="en-US"/>
          </a:p>
        </p:txBody>
      </p:sp>
    </p:spTree>
    <p:extLst>
      <p:ext uri="{BB962C8B-B14F-4D97-AF65-F5344CB8AC3E}">
        <p14:creationId xmlns:p14="http://schemas.microsoft.com/office/powerpoint/2010/main" val="35270581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123</a:t>
            </a:fld>
            <a:endParaRPr lang="ko-KR" altLang="en-US"/>
          </a:p>
        </p:txBody>
      </p:sp>
    </p:spTree>
    <p:extLst>
      <p:ext uri="{BB962C8B-B14F-4D97-AF65-F5344CB8AC3E}">
        <p14:creationId xmlns:p14="http://schemas.microsoft.com/office/powerpoint/2010/main" val="42474040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124</a:t>
            </a:fld>
            <a:endParaRPr lang="ko-KR" altLang="en-US"/>
          </a:p>
        </p:txBody>
      </p:sp>
    </p:spTree>
    <p:extLst>
      <p:ext uri="{BB962C8B-B14F-4D97-AF65-F5344CB8AC3E}">
        <p14:creationId xmlns:p14="http://schemas.microsoft.com/office/powerpoint/2010/main" val="302353582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125</a:t>
            </a:fld>
            <a:endParaRPr lang="ko-KR" altLang="en-US"/>
          </a:p>
        </p:txBody>
      </p:sp>
    </p:spTree>
    <p:extLst>
      <p:ext uri="{BB962C8B-B14F-4D97-AF65-F5344CB8AC3E}">
        <p14:creationId xmlns:p14="http://schemas.microsoft.com/office/powerpoint/2010/main" val="21674831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126</a:t>
            </a:fld>
            <a:endParaRPr lang="ko-KR" altLang="en-US"/>
          </a:p>
        </p:txBody>
      </p:sp>
    </p:spTree>
    <p:extLst>
      <p:ext uri="{BB962C8B-B14F-4D97-AF65-F5344CB8AC3E}">
        <p14:creationId xmlns:p14="http://schemas.microsoft.com/office/powerpoint/2010/main" val="6307820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127</a:t>
            </a:fld>
            <a:endParaRPr lang="ko-KR" altLang="en-US"/>
          </a:p>
        </p:txBody>
      </p:sp>
    </p:spTree>
    <p:extLst>
      <p:ext uri="{BB962C8B-B14F-4D97-AF65-F5344CB8AC3E}">
        <p14:creationId xmlns:p14="http://schemas.microsoft.com/office/powerpoint/2010/main" val="369753346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128</a:t>
            </a:fld>
            <a:endParaRPr lang="ko-KR" altLang="en-US"/>
          </a:p>
        </p:txBody>
      </p:sp>
    </p:spTree>
    <p:extLst>
      <p:ext uri="{BB962C8B-B14F-4D97-AF65-F5344CB8AC3E}">
        <p14:creationId xmlns:p14="http://schemas.microsoft.com/office/powerpoint/2010/main" val="7506677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129</a:t>
            </a:fld>
            <a:endParaRPr lang="ko-KR" altLang="en-US"/>
          </a:p>
        </p:txBody>
      </p:sp>
    </p:spTree>
    <p:extLst>
      <p:ext uri="{BB962C8B-B14F-4D97-AF65-F5344CB8AC3E}">
        <p14:creationId xmlns:p14="http://schemas.microsoft.com/office/powerpoint/2010/main" val="19637074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130</a:t>
            </a:fld>
            <a:endParaRPr lang="ko-KR" altLang="en-US"/>
          </a:p>
        </p:txBody>
      </p:sp>
    </p:spTree>
    <p:extLst>
      <p:ext uri="{BB962C8B-B14F-4D97-AF65-F5344CB8AC3E}">
        <p14:creationId xmlns:p14="http://schemas.microsoft.com/office/powerpoint/2010/main" val="37460590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131</a:t>
            </a:fld>
            <a:endParaRPr lang="ko-KR" altLang="en-US"/>
          </a:p>
        </p:txBody>
      </p:sp>
    </p:spTree>
    <p:extLst>
      <p:ext uri="{BB962C8B-B14F-4D97-AF65-F5344CB8AC3E}">
        <p14:creationId xmlns:p14="http://schemas.microsoft.com/office/powerpoint/2010/main" val="3162315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a:t>
            </a:fld>
            <a:endParaRPr lang="ko-KR" altLang="en-US"/>
          </a:p>
        </p:txBody>
      </p:sp>
    </p:spTree>
    <p:extLst>
      <p:ext uri="{BB962C8B-B14F-4D97-AF65-F5344CB8AC3E}">
        <p14:creationId xmlns:p14="http://schemas.microsoft.com/office/powerpoint/2010/main" val="200212247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132</a:t>
            </a:fld>
            <a:endParaRPr lang="ko-KR" altLang="en-US"/>
          </a:p>
        </p:txBody>
      </p:sp>
    </p:spTree>
    <p:extLst>
      <p:ext uri="{BB962C8B-B14F-4D97-AF65-F5344CB8AC3E}">
        <p14:creationId xmlns:p14="http://schemas.microsoft.com/office/powerpoint/2010/main" val="388189464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133</a:t>
            </a:fld>
            <a:endParaRPr lang="ko-KR" altLang="en-US"/>
          </a:p>
        </p:txBody>
      </p:sp>
    </p:spTree>
    <p:extLst>
      <p:ext uri="{BB962C8B-B14F-4D97-AF65-F5344CB8AC3E}">
        <p14:creationId xmlns:p14="http://schemas.microsoft.com/office/powerpoint/2010/main" val="398002038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134</a:t>
            </a:fld>
            <a:endParaRPr lang="ko-KR" altLang="en-US"/>
          </a:p>
        </p:txBody>
      </p:sp>
    </p:spTree>
    <p:extLst>
      <p:ext uri="{BB962C8B-B14F-4D97-AF65-F5344CB8AC3E}">
        <p14:creationId xmlns:p14="http://schemas.microsoft.com/office/powerpoint/2010/main" val="20460984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135</a:t>
            </a:fld>
            <a:endParaRPr lang="ko-KR" altLang="en-US"/>
          </a:p>
        </p:txBody>
      </p:sp>
    </p:spTree>
    <p:extLst>
      <p:ext uri="{BB962C8B-B14F-4D97-AF65-F5344CB8AC3E}">
        <p14:creationId xmlns:p14="http://schemas.microsoft.com/office/powerpoint/2010/main" val="229562301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136</a:t>
            </a:fld>
            <a:endParaRPr lang="ko-KR" altLang="en-US"/>
          </a:p>
        </p:txBody>
      </p:sp>
    </p:spTree>
    <p:extLst>
      <p:ext uri="{BB962C8B-B14F-4D97-AF65-F5344CB8AC3E}">
        <p14:creationId xmlns:p14="http://schemas.microsoft.com/office/powerpoint/2010/main" val="20062987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137</a:t>
            </a:fld>
            <a:endParaRPr lang="ko-KR" altLang="en-US"/>
          </a:p>
        </p:txBody>
      </p:sp>
    </p:spTree>
    <p:extLst>
      <p:ext uri="{BB962C8B-B14F-4D97-AF65-F5344CB8AC3E}">
        <p14:creationId xmlns:p14="http://schemas.microsoft.com/office/powerpoint/2010/main" val="35955801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138</a:t>
            </a:fld>
            <a:endParaRPr lang="ko-KR" altLang="en-US"/>
          </a:p>
        </p:txBody>
      </p:sp>
    </p:spTree>
    <p:extLst>
      <p:ext uri="{BB962C8B-B14F-4D97-AF65-F5344CB8AC3E}">
        <p14:creationId xmlns:p14="http://schemas.microsoft.com/office/powerpoint/2010/main" val="293257280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139</a:t>
            </a:fld>
            <a:endParaRPr lang="ko-KR" altLang="en-US"/>
          </a:p>
        </p:txBody>
      </p:sp>
    </p:spTree>
    <p:extLst>
      <p:ext uri="{BB962C8B-B14F-4D97-AF65-F5344CB8AC3E}">
        <p14:creationId xmlns:p14="http://schemas.microsoft.com/office/powerpoint/2010/main" val="29448635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140</a:t>
            </a:fld>
            <a:endParaRPr lang="ko-KR" altLang="en-US"/>
          </a:p>
        </p:txBody>
      </p:sp>
    </p:spTree>
    <p:extLst>
      <p:ext uri="{BB962C8B-B14F-4D97-AF65-F5344CB8AC3E}">
        <p14:creationId xmlns:p14="http://schemas.microsoft.com/office/powerpoint/2010/main" val="38145554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141</a:t>
            </a:fld>
            <a:endParaRPr lang="ko-KR" altLang="en-US"/>
          </a:p>
        </p:txBody>
      </p:sp>
    </p:spTree>
    <p:extLst>
      <p:ext uri="{BB962C8B-B14F-4D97-AF65-F5344CB8AC3E}">
        <p14:creationId xmlns:p14="http://schemas.microsoft.com/office/powerpoint/2010/main" val="3887437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a:t>
            </a:fld>
            <a:endParaRPr lang="ko-KR" altLang="en-US"/>
          </a:p>
        </p:txBody>
      </p:sp>
    </p:spTree>
    <p:extLst>
      <p:ext uri="{BB962C8B-B14F-4D97-AF65-F5344CB8AC3E}">
        <p14:creationId xmlns:p14="http://schemas.microsoft.com/office/powerpoint/2010/main" val="131562727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142</a:t>
            </a:fld>
            <a:endParaRPr lang="ko-KR" altLang="en-US"/>
          </a:p>
        </p:txBody>
      </p:sp>
    </p:spTree>
    <p:extLst>
      <p:ext uri="{BB962C8B-B14F-4D97-AF65-F5344CB8AC3E}">
        <p14:creationId xmlns:p14="http://schemas.microsoft.com/office/powerpoint/2010/main" val="98511312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143</a:t>
            </a:fld>
            <a:endParaRPr lang="ko-KR" altLang="en-US"/>
          </a:p>
        </p:txBody>
      </p:sp>
    </p:spTree>
    <p:extLst>
      <p:ext uri="{BB962C8B-B14F-4D97-AF65-F5344CB8AC3E}">
        <p14:creationId xmlns:p14="http://schemas.microsoft.com/office/powerpoint/2010/main" val="184591388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144</a:t>
            </a:fld>
            <a:endParaRPr lang="ko-KR" altLang="en-US"/>
          </a:p>
        </p:txBody>
      </p:sp>
    </p:spTree>
    <p:extLst>
      <p:ext uri="{BB962C8B-B14F-4D97-AF65-F5344CB8AC3E}">
        <p14:creationId xmlns:p14="http://schemas.microsoft.com/office/powerpoint/2010/main" val="236761321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145</a:t>
            </a:fld>
            <a:endParaRPr lang="ko-KR" altLang="en-US"/>
          </a:p>
        </p:txBody>
      </p:sp>
    </p:spTree>
    <p:extLst>
      <p:ext uri="{BB962C8B-B14F-4D97-AF65-F5344CB8AC3E}">
        <p14:creationId xmlns:p14="http://schemas.microsoft.com/office/powerpoint/2010/main" val="6626682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146</a:t>
            </a:fld>
            <a:endParaRPr lang="ko-KR" altLang="en-US"/>
          </a:p>
        </p:txBody>
      </p:sp>
    </p:spTree>
    <p:extLst>
      <p:ext uri="{BB962C8B-B14F-4D97-AF65-F5344CB8AC3E}">
        <p14:creationId xmlns:p14="http://schemas.microsoft.com/office/powerpoint/2010/main" val="6971715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147</a:t>
            </a:fld>
            <a:endParaRPr lang="ko-KR" altLang="en-US"/>
          </a:p>
        </p:txBody>
      </p:sp>
    </p:spTree>
    <p:extLst>
      <p:ext uri="{BB962C8B-B14F-4D97-AF65-F5344CB8AC3E}">
        <p14:creationId xmlns:p14="http://schemas.microsoft.com/office/powerpoint/2010/main" val="127799681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148</a:t>
            </a:fld>
            <a:endParaRPr lang="ko-KR" altLang="en-US"/>
          </a:p>
        </p:txBody>
      </p:sp>
    </p:spTree>
    <p:extLst>
      <p:ext uri="{BB962C8B-B14F-4D97-AF65-F5344CB8AC3E}">
        <p14:creationId xmlns:p14="http://schemas.microsoft.com/office/powerpoint/2010/main" val="163892520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149</a:t>
            </a:fld>
            <a:endParaRPr lang="ko-KR" altLang="en-US"/>
          </a:p>
        </p:txBody>
      </p:sp>
    </p:spTree>
    <p:extLst>
      <p:ext uri="{BB962C8B-B14F-4D97-AF65-F5344CB8AC3E}">
        <p14:creationId xmlns:p14="http://schemas.microsoft.com/office/powerpoint/2010/main" val="318618373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150</a:t>
            </a:fld>
            <a:endParaRPr lang="ko-KR" altLang="en-US"/>
          </a:p>
        </p:txBody>
      </p:sp>
    </p:spTree>
    <p:extLst>
      <p:ext uri="{BB962C8B-B14F-4D97-AF65-F5344CB8AC3E}">
        <p14:creationId xmlns:p14="http://schemas.microsoft.com/office/powerpoint/2010/main" val="135900188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151</a:t>
            </a:fld>
            <a:endParaRPr lang="ko-KR" altLang="en-US"/>
          </a:p>
        </p:txBody>
      </p:sp>
    </p:spTree>
    <p:extLst>
      <p:ext uri="{BB962C8B-B14F-4D97-AF65-F5344CB8AC3E}">
        <p14:creationId xmlns:p14="http://schemas.microsoft.com/office/powerpoint/2010/main" val="2453009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a:t>
            </a:fld>
            <a:endParaRPr lang="ko-KR" altLang="en-US"/>
          </a:p>
        </p:txBody>
      </p:sp>
    </p:spTree>
    <p:extLst>
      <p:ext uri="{BB962C8B-B14F-4D97-AF65-F5344CB8AC3E}">
        <p14:creationId xmlns:p14="http://schemas.microsoft.com/office/powerpoint/2010/main" val="17669189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152</a:t>
            </a:fld>
            <a:endParaRPr lang="ko-KR" altLang="en-US"/>
          </a:p>
        </p:txBody>
      </p:sp>
    </p:spTree>
    <p:extLst>
      <p:ext uri="{BB962C8B-B14F-4D97-AF65-F5344CB8AC3E}">
        <p14:creationId xmlns:p14="http://schemas.microsoft.com/office/powerpoint/2010/main" val="99930581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153</a:t>
            </a:fld>
            <a:endParaRPr lang="ko-KR" altLang="en-US"/>
          </a:p>
        </p:txBody>
      </p:sp>
    </p:spTree>
    <p:extLst>
      <p:ext uri="{BB962C8B-B14F-4D97-AF65-F5344CB8AC3E}">
        <p14:creationId xmlns:p14="http://schemas.microsoft.com/office/powerpoint/2010/main" val="286482988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154</a:t>
            </a:fld>
            <a:endParaRPr lang="ko-KR" altLang="en-US"/>
          </a:p>
        </p:txBody>
      </p:sp>
    </p:spTree>
    <p:extLst>
      <p:ext uri="{BB962C8B-B14F-4D97-AF65-F5344CB8AC3E}">
        <p14:creationId xmlns:p14="http://schemas.microsoft.com/office/powerpoint/2010/main" val="87376063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155</a:t>
            </a:fld>
            <a:endParaRPr lang="ko-KR" altLang="en-US"/>
          </a:p>
        </p:txBody>
      </p:sp>
    </p:spTree>
    <p:extLst>
      <p:ext uri="{BB962C8B-B14F-4D97-AF65-F5344CB8AC3E}">
        <p14:creationId xmlns:p14="http://schemas.microsoft.com/office/powerpoint/2010/main" val="17826240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156</a:t>
            </a:fld>
            <a:endParaRPr lang="ko-KR" altLang="en-US"/>
          </a:p>
        </p:txBody>
      </p:sp>
    </p:spTree>
    <p:extLst>
      <p:ext uri="{BB962C8B-B14F-4D97-AF65-F5344CB8AC3E}">
        <p14:creationId xmlns:p14="http://schemas.microsoft.com/office/powerpoint/2010/main" val="32897456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157</a:t>
            </a:fld>
            <a:endParaRPr lang="ko-KR" altLang="en-US"/>
          </a:p>
        </p:txBody>
      </p:sp>
    </p:spTree>
    <p:extLst>
      <p:ext uri="{BB962C8B-B14F-4D97-AF65-F5344CB8AC3E}">
        <p14:creationId xmlns:p14="http://schemas.microsoft.com/office/powerpoint/2010/main" val="319166147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158</a:t>
            </a:fld>
            <a:endParaRPr lang="ko-KR" altLang="en-US"/>
          </a:p>
        </p:txBody>
      </p:sp>
    </p:spTree>
    <p:extLst>
      <p:ext uri="{BB962C8B-B14F-4D97-AF65-F5344CB8AC3E}">
        <p14:creationId xmlns:p14="http://schemas.microsoft.com/office/powerpoint/2010/main" val="81652825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gn="l"/>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159</a:t>
            </a:fld>
            <a:endParaRPr lang="ko-KR" altLang="en-US"/>
          </a:p>
        </p:txBody>
      </p:sp>
    </p:spTree>
    <p:extLst>
      <p:ext uri="{BB962C8B-B14F-4D97-AF65-F5344CB8AC3E}">
        <p14:creationId xmlns:p14="http://schemas.microsoft.com/office/powerpoint/2010/main" val="4931548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3668117"/>
          </a:xfrm>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160</a:t>
            </a:fld>
            <a:endParaRPr lang="ko-KR" altLang="en-US"/>
          </a:p>
        </p:txBody>
      </p:sp>
    </p:spTree>
    <p:extLst>
      <p:ext uri="{BB962C8B-B14F-4D97-AF65-F5344CB8AC3E}">
        <p14:creationId xmlns:p14="http://schemas.microsoft.com/office/powerpoint/2010/main" val="222608096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3668117"/>
          </a:xfrm>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161</a:t>
            </a:fld>
            <a:endParaRPr lang="ko-KR" altLang="en-US"/>
          </a:p>
        </p:txBody>
      </p:sp>
    </p:spTree>
    <p:extLst>
      <p:ext uri="{BB962C8B-B14F-4D97-AF65-F5344CB8AC3E}">
        <p14:creationId xmlns:p14="http://schemas.microsoft.com/office/powerpoint/2010/main" val="3879693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a:t>
            </a:fld>
            <a:endParaRPr lang="ko-KR" altLang="en-US"/>
          </a:p>
        </p:txBody>
      </p:sp>
    </p:spTree>
    <p:extLst>
      <p:ext uri="{BB962C8B-B14F-4D97-AF65-F5344CB8AC3E}">
        <p14:creationId xmlns:p14="http://schemas.microsoft.com/office/powerpoint/2010/main" val="332349545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162</a:t>
            </a:fld>
            <a:endParaRPr lang="ko-KR" altLang="en-US"/>
          </a:p>
        </p:txBody>
      </p:sp>
    </p:spTree>
    <p:extLst>
      <p:ext uri="{BB962C8B-B14F-4D97-AF65-F5344CB8AC3E}">
        <p14:creationId xmlns:p14="http://schemas.microsoft.com/office/powerpoint/2010/main" val="326837226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163</a:t>
            </a:fld>
            <a:endParaRPr lang="ko-KR" altLang="en-US"/>
          </a:p>
        </p:txBody>
      </p:sp>
    </p:spTree>
    <p:extLst>
      <p:ext uri="{BB962C8B-B14F-4D97-AF65-F5344CB8AC3E}">
        <p14:creationId xmlns:p14="http://schemas.microsoft.com/office/powerpoint/2010/main" val="4082883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164</a:t>
            </a:fld>
            <a:endParaRPr lang="ko-KR" altLang="en-US"/>
          </a:p>
        </p:txBody>
      </p:sp>
    </p:spTree>
    <p:extLst>
      <p:ext uri="{BB962C8B-B14F-4D97-AF65-F5344CB8AC3E}">
        <p14:creationId xmlns:p14="http://schemas.microsoft.com/office/powerpoint/2010/main" val="26672147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165</a:t>
            </a:fld>
            <a:endParaRPr lang="ko-KR" altLang="en-US"/>
          </a:p>
        </p:txBody>
      </p:sp>
    </p:spTree>
    <p:extLst>
      <p:ext uri="{BB962C8B-B14F-4D97-AF65-F5344CB8AC3E}">
        <p14:creationId xmlns:p14="http://schemas.microsoft.com/office/powerpoint/2010/main" val="17190090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166</a:t>
            </a:fld>
            <a:endParaRPr lang="ko-KR" altLang="en-US"/>
          </a:p>
        </p:txBody>
      </p:sp>
    </p:spTree>
    <p:extLst>
      <p:ext uri="{BB962C8B-B14F-4D97-AF65-F5344CB8AC3E}">
        <p14:creationId xmlns:p14="http://schemas.microsoft.com/office/powerpoint/2010/main" val="209831658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167</a:t>
            </a:fld>
            <a:endParaRPr lang="ko-KR" altLang="en-US"/>
          </a:p>
        </p:txBody>
      </p:sp>
    </p:spTree>
    <p:extLst>
      <p:ext uri="{BB962C8B-B14F-4D97-AF65-F5344CB8AC3E}">
        <p14:creationId xmlns:p14="http://schemas.microsoft.com/office/powerpoint/2010/main" val="402921618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168</a:t>
            </a:fld>
            <a:endParaRPr lang="ko-KR" altLang="en-US"/>
          </a:p>
        </p:txBody>
      </p:sp>
    </p:spTree>
    <p:extLst>
      <p:ext uri="{BB962C8B-B14F-4D97-AF65-F5344CB8AC3E}">
        <p14:creationId xmlns:p14="http://schemas.microsoft.com/office/powerpoint/2010/main" val="129184768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169</a:t>
            </a:fld>
            <a:endParaRPr lang="ko-KR" altLang="en-US"/>
          </a:p>
        </p:txBody>
      </p:sp>
    </p:spTree>
    <p:extLst>
      <p:ext uri="{BB962C8B-B14F-4D97-AF65-F5344CB8AC3E}">
        <p14:creationId xmlns:p14="http://schemas.microsoft.com/office/powerpoint/2010/main" val="115543814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170</a:t>
            </a:fld>
            <a:endParaRPr lang="ko-KR" altLang="en-US"/>
          </a:p>
        </p:txBody>
      </p:sp>
    </p:spTree>
    <p:extLst>
      <p:ext uri="{BB962C8B-B14F-4D97-AF65-F5344CB8AC3E}">
        <p14:creationId xmlns:p14="http://schemas.microsoft.com/office/powerpoint/2010/main" val="87353683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171</a:t>
            </a:fld>
            <a:endParaRPr lang="ko-KR" altLang="en-US"/>
          </a:p>
        </p:txBody>
      </p:sp>
    </p:spTree>
    <p:extLst>
      <p:ext uri="{BB962C8B-B14F-4D97-AF65-F5344CB8AC3E}">
        <p14:creationId xmlns:p14="http://schemas.microsoft.com/office/powerpoint/2010/main" val="3728328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sz="1200" b="0" i="0" dirty="0">
                <a:solidFill>
                  <a:schemeClr val="tx1"/>
                </a:solidFill>
                <a:latin typeface="Arial"/>
                <a:ea typeface="+mn-ea"/>
                <a:cs typeface="+mn-cs"/>
              </a:rPr>
              <a:t>Chúng ta có thể trực tiếp nhìn thấy phần cứng ở dưới cùng và kernel ở trên cùng. Shell cũng ở trên cùng và người dùng có thể vận hành phần cứng thông qua các lệnh trên shell</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a:t>
            </a:fld>
            <a:endParaRPr lang="ko-KR" altLang="en-US"/>
          </a:p>
        </p:txBody>
      </p:sp>
    </p:spTree>
    <p:extLst>
      <p:ext uri="{BB962C8B-B14F-4D97-AF65-F5344CB8AC3E}">
        <p14:creationId xmlns:p14="http://schemas.microsoft.com/office/powerpoint/2010/main" val="229485796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172</a:t>
            </a:fld>
            <a:endParaRPr lang="ko-KR" altLang="en-US"/>
          </a:p>
        </p:txBody>
      </p:sp>
    </p:spTree>
    <p:extLst>
      <p:ext uri="{BB962C8B-B14F-4D97-AF65-F5344CB8AC3E}">
        <p14:creationId xmlns:p14="http://schemas.microsoft.com/office/powerpoint/2010/main" val="346396551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173</a:t>
            </a:fld>
            <a:endParaRPr lang="ko-KR" altLang="en-US"/>
          </a:p>
        </p:txBody>
      </p:sp>
    </p:spTree>
    <p:extLst>
      <p:ext uri="{BB962C8B-B14F-4D97-AF65-F5344CB8AC3E}">
        <p14:creationId xmlns:p14="http://schemas.microsoft.com/office/powerpoint/2010/main" val="141453646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174</a:t>
            </a:fld>
            <a:endParaRPr lang="ko-KR" altLang="en-US"/>
          </a:p>
        </p:txBody>
      </p:sp>
    </p:spTree>
    <p:extLst>
      <p:ext uri="{BB962C8B-B14F-4D97-AF65-F5344CB8AC3E}">
        <p14:creationId xmlns:p14="http://schemas.microsoft.com/office/powerpoint/2010/main" val="167690897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175</a:t>
            </a:fld>
            <a:endParaRPr lang="ko-KR" altLang="en-US"/>
          </a:p>
        </p:txBody>
      </p:sp>
    </p:spTree>
    <p:extLst>
      <p:ext uri="{BB962C8B-B14F-4D97-AF65-F5344CB8AC3E}">
        <p14:creationId xmlns:p14="http://schemas.microsoft.com/office/powerpoint/2010/main" val="386131912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176</a:t>
            </a:fld>
            <a:endParaRPr lang="ko-KR" altLang="en-US"/>
          </a:p>
        </p:txBody>
      </p:sp>
    </p:spTree>
    <p:extLst>
      <p:ext uri="{BB962C8B-B14F-4D97-AF65-F5344CB8AC3E}">
        <p14:creationId xmlns:p14="http://schemas.microsoft.com/office/powerpoint/2010/main" val="189277048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177</a:t>
            </a:fld>
            <a:endParaRPr lang="ko-KR" altLang="en-US"/>
          </a:p>
        </p:txBody>
      </p:sp>
    </p:spTree>
    <p:extLst>
      <p:ext uri="{BB962C8B-B14F-4D97-AF65-F5344CB8AC3E}">
        <p14:creationId xmlns:p14="http://schemas.microsoft.com/office/powerpoint/2010/main" val="124323161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178</a:t>
            </a:fld>
            <a:endParaRPr lang="ko-KR" altLang="en-US"/>
          </a:p>
        </p:txBody>
      </p:sp>
    </p:spTree>
    <p:extLst>
      <p:ext uri="{BB962C8B-B14F-4D97-AF65-F5344CB8AC3E}">
        <p14:creationId xmlns:p14="http://schemas.microsoft.com/office/powerpoint/2010/main" val="135062513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179</a:t>
            </a:fld>
            <a:endParaRPr lang="ko-KR" altLang="en-US"/>
          </a:p>
        </p:txBody>
      </p:sp>
    </p:spTree>
    <p:extLst>
      <p:ext uri="{BB962C8B-B14F-4D97-AF65-F5344CB8AC3E}">
        <p14:creationId xmlns:p14="http://schemas.microsoft.com/office/powerpoint/2010/main" val="85905364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180</a:t>
            </a:fld>
            <a:endParaRPr lang="ko-KR" altLang="en-US"/>
          </a:p>
        </p:txBody>
      </p:sp>
    </p:spTree>
    <p:extLst>
      <p:ext uri="{BB962C8B-B14F-4D97-AF65-F5344CB8AC3E}">
        <p14:creationId xmlns:p14="http://schemas.microsoft.com/office/powerpoint/2010/main" val="210831400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181</a:t>
            </a:fld>
            <a:endParaRPr lang="ko-KR" altLang="en-US"/>
          </a:p>
        </p:txBody>
      </p:sp>
    </p:spTree>
    <p:extLst>
      <p:ext uri="{BB962C8B-B14F-4D97-AF65-F5344CB8AC3E}">
        <p14:creationId xmlns:p14="http://schemas.microsoft.com/office/powerpoint/2010/main" val="4233398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0" i="0" dirty="0">
                <a:solidFill>
                  <a:schemeClr val="tx1"/>
                </a:solidFill>
                <a:latin typeface="Arial"/>
                <a:ea typeface="+mn-ea"/>
                <a:cs typeface="+mn-cs"/>
              </a:rPr>
              <a:t>[Kernel]</a:t>
            </a:r>
          </a:p>
          <a:p>
            <a:pPr marL="628650" lvl="1" indent="-171450">
              <a:buFont typeface="Arial" panose="020B0604020202020204" pitchFamily="34" charset="0"/>
              <a:buChar char="•"/>
            </a:pPr>
            <a:r>
              <a:rPr lang="vi-VN" sz="1200" b="0" i="0" dirty="0">
                <a:solidFill>
                  <a:schemeClr val="tx1"/>
                </a:solidFill>
                <a:latin typeface="Arial"/>
                <a:ea typeface="+mn-ea"/>
                <a:cs typeface="+mn-cs"/>
              </a:rPr>
              <a:t>Theo định nghĩa từ điển, kernel là lõi quan trọng nhất của hệ điều hành máy tính.</a:t>
            </a:r>
          </a:p>
          <a:p>
            <a:pPr marL="628650" lvl="1" indent="-171450">
              <a:buFont typeface="Arial" panose="020B0604020202020204" pitchFamily="34" charset="0"/>
              <a:buChar char="•"/>
            </a:pPr>
            <a:r>
              <a:rPr lang="vi-VN" sz="1200" b="0" i="0" dirty="0">
                <a:solidFill>
                  <a:schemeClr val="tx1"/>
                </a:solidFill>
                <a:latin typeface="Arial"/>
                <a:ea typeface="+mn-ea"/>
                <a:cs typeface="+mn-cs"/>
              </a:rPr>
              <a:t>Bản thân Windows là một dịch vụ cơ bản vì cung cấp nhiều dịch vụ cơ bản cho tất cả các phần khác của hệ điều hành.</a:t>
            </a:r>
          </a:p>
          <a:p>
            <a:pPr marL="628650" lvl="1" indent="-171450">
              <a:buFont typeface="Arial" panose="020B0604020202020204" pitchFamily="34" charset="0"/>
              <a:buChar char="•"/>
            </a:pPr>
            <a:r>
              <a:rPr lang="vi-VN" sz="1200" b="0" i="0" dirty="0">
                <a:solidFill>
                  <a:schemeClr val="tx1"/>
                </a:solidFill>
                <a:latin typeface="Arial"/>
                <a:ea typeface="+mn-ea"/>
                <a:cs typeface="+mn-cs"/>
              </a:rPr>
              <a:t>Kernel tải vào bộ nhớ khi Linux khởi động lần đầu tiên.</a:t>
            </a:r>
          </a:p>
          <a:p>
            <a:pPr marL="628650" lvl="1" indent="-171450">
              <a:buFont typeface="Arial" panose="020B0604020202020204" pitchFamily="34" charset="0"/>
              <a:buChar char="•"/>
            </a:pPr>
            <a:r>
              <a:rPr lang="vi-VN" sz="1200" b="0" i="0" dirty="0">
                <a:solidFill>
                  <a:schemeClr val="tx1"/>
                </a:solidFill>
                <a:latin typeface="Arial"/>
                <a:ea typeface="+mn-ea"/>
                <a:cs typeface="+mn-cs"/>
              </a:rPr>
              <a:t>Tóm lại, màn hình tải xuất hiện khi bạn khởi động window là đang tải kernel.</a:t>
            </a:r>
          </a:p>
          <a:p>
            <a:pPr marL="628650" lvl="1" indent="-171450">
              <a:buFont typeface="Arial" panose="020B0604020202020204" pitchFamily="34" charset="0"/>
              <a:buChar char="•"/>
            </a:pPr>
            <a:r>
              <a:rPr lang="vi-VN" sz="1200" b="0" i="0" dirty="0">
                <a:solidFill>
                  <a:schemeClr val="tx1"/>
                </a:solidFill>
                <a:latin typeface="Arial"/>
                <a:ea typeface="+mn-ea"/>
                <a:cs typeface="+mn-cs"/>
              </a:rPr>
              <a:t>Quản lý tài nguyên hệ thống của máy tính.</a:t>
            </a:r>
          </a:p>
          <a:p>
            <a:pPr marL="628650" lvl="1" indent="-171450">
              <a:buFont typeface="Arial" panose="020B0604020202020204" pitchFamily="34" charset="0"/>
              <a:buChar char="•"/>
            </a:pPr>
            <a:r>
              <a:rPr lang="vi-VN" sz="1200" b="0" i="0" dirty="0">
                <a:solidFill>
                  <a:schemeClr val="tx1"/>
                </a:solidFill>
                <a:latin typeface="Arial"/>
                <a:ea typeface="+mn-ea"/>
                <a:cs typeface="+mn-cs"/>
              </a:rPr>
              <a:t>Vì kernel luôn nằm trong bộ nhớ chính, khi bạn mở Task Manager (Trình quản lý tác vụ) ngay sau khi khởi động window để xem tình trạng sử dụng bộ nhớ, hệ thống sẽ không hiển thị 0%.</a:t>
            </a:r>
          </a:p>
          <a:p>
            <a:pPr marL="628650" lvl="1" indent="-171450">
              <a:buFont typeface="Arial" panose="020B0604020202020204" pitchFamily="34" charset="0"/>
              <a:buChar char="•"/>
            </a:pPr>
            <a:r>
              <a:rPr lang="vi-VN" sz="1200" b="0" i="0" dirty="0">
                <a:solidFill>
                  <a:schemeClr val="tx1"/>
                </a:solidFill>
                <a:latin typeface="Arial"/>
                <a:ea typeface="+mn-ea"/>
                <a:cs typeface="+mn-cs"/>
              </a:rPr>
              <a:t>Kernel của Linux bao gồm hơn 10.000 dòng ngôn ngữ C và 1000 dòng ngôn ngữ assembly, nên có tính khả chuyển cao, nghĩa là có khả năng thích ứng tốt</a:t>
            </a:r>
          </a:p>
          <a:p>
            <a:pPr marL="171450" indent="-171450">
              <a:buFont typeface="Wingdings" panose="05000000000000000000" pitchFamily="2" charset="2"/>
              <a:buChar char="§"/>
            </a:pPr>
            <a:r>
              <a:rPr lang="vi-VN" sz="1200" b="0" i="0" dirty="0">
                <a:solidFill>
                  <a:schemeClr val="tx1"/>
                </a:solidFill>
                <a:latin typeface="Arial"/>
                <a:ea typeface="+mn-ea"/>
                <a:cs typeface="+mn-cs"/>
              </a:rPr>
              <a:t>Tóm lại, kernel đơn thuần là một thành tố cần thiết để quản lý hiệu quả các tài nguyên phần cứng (đĩa cứng, bộ nhớ, v.v.). Tuy nói kernel quản lý tài nguyên hệ thống, nhưng chương trình vẫn phải các lệnh bất kỳ được thực thi để quản lý. Thông thường, việc thực thi các lệnh đó phần lớn là do người dùng nhập vào. Shell quyết định và giúp chúng ta xử lý dữ liệu người dùng nhập vào.</a:t>
            </a:r>
            <a:br>
              <a:rPr lang="vi-VN" sz="1200" b="0" i="0" dirty="0">
                <a:solidFill>
                  <a:schemeClr val="tx1"/>
                </a:solidFill>
                <a:latin typeface="Arial"/>
                <a:ea typeface="+mn-ea"/>
                <a:cs typeface="+mn-cs"/>
              </a:rPr>
            </a:br>
            <a:endParaRPr lang="vi-VN" sz="1200" b="0" i="0" dirty="0">
              <a:solidFill>
                <a:schemeClr val="tx1"/>
              </a:solidFill>
              <a:latin typeface="Arial"/>
              <a:ea typeface="+mn-ea"/>
              <a:cs typeface="+mn-cs"/>
            </a:endParaRPr>
          </a:p>
          <a:p>
            <a:pPr marL="171450" indent="-171450">
              <a:buFont typeface="Wingdings" panose="05000000000000000000" pitchFamily="2" charset="2"/>
              <a:buChar char="§"/>
            </a:pPr>
            <a:r>
              <a:rPr lang="vi-VN" sz="1200" b="0" i="0" dirty="0">
                <a:solidFill>
                  <a:schemeClr val="tx1"/>
                </a:solidFill>
                <a:latin typeface="Arial"/>
                <a:ea typeface="+mn-ea"/>
                <a:cs typeface="+mn-cs"/>
              </a:rPr>
              <a:t>[Shell]</a:t>
            </a:r>
          </a:p>
          <a:p>
            <a:pPr marL="628650" lvl="1" indent="-171450">
              <a:buFont typeface="Arial" panose="020B0604020202020204" pitchFamily="34" charset="0"/>
              <a:buChar char="•"/>
            </a:pPr>
            <a:r>
              <a:rPr lang="vi-VN" sz="1200" b="0" i="0" dirty="0">
                <a:solidFill>
                  <a:schemeClr val="tx1"/>
                </a:solidFill>
                <a:latin typeface="Arial"/>
                <a:ea typeface="+mn-ea"/>
                <a:cs typeface="+mn-cs"/>
              </a:rPr>
              <a:t>Một chương trình cung cấp giao diện để thực hiện nhiều chức năng và dịch vụ của hệ điều hành trên hệ điều hành.</a:t>
            </a:r>
          </a:p>
          <a:p>
            <a:pPr marL="628650" lvl="1" indent="-171450">
              <a:buFont typeface="Arial" panose="020B0604020202020204" pitchFamily="34" charset="0"/>
              <a:buChar char="•"/>
            </a:pPr>
            <a:r>
              <a:rPr lang="vi-VN" sz="1200" b="0" i="0" dirty="0">
                <a:solidFill>
                  <a:schemeClr val="tx1"/>
                </a:solidFill>
                <a:latin typeface="Arial"/>
                <a:ea typeface="+mn-ea"/>
                <a:cs typeface="+mn-cs"/>
              </a:rPr>
              <a:t>Thông dịch giao diện giữa người dùng và HĐH Linux và ngôn ngữ lập trình Shell bằng một trình thông dịch lệnh Linux.</a:t>
            </a:r>
          </a:p>
          <a:p>
            <a:pPr marL="628650" lvl="1" indent="-171450">
              <a:buFont typeface="Arial" panose="020B0604020202020204" pitchFamily="34" charset="0"/>
              <a:buChar char="•"/>
            </a:pPr>
            <a:r>
              <a:rPr lang="vi-VN" sz="1200" b="0" i="0" dirty="0">
                <a:solidFill>
                  <a:schemeClr val="tx1"/>
                </a:solidFill>
                <a:latin typeface="Arial"/>
                <a:ea typeface="+mn-ea"/>
                <a:cs typeface="+mn-cs"/>
              </a:rPr>
              <a:t>Nhận dữ liệu người dùng nhập vào thông qua thiết bị đầu cuối như bàn phím và thực thi nhiều chương trình hoặc lệnh.</a:t>
            </a:r>
          </a:p>
          <a:p>
            <a:pPr marL="628650" lvl="1" indent="-171450">
              <a:buFont typeface="Arial" panose="020B0604020202020204" pitchFamily="34" charset="0"/>
              <a:buChar char="•"/>
            </a:pPr>
            <a:r>
              <a:rPr lang="vi-VN" sz="1200" b="0" i="0" dirty="0">
                <a:solidFill>
                  <a:schemeClr val="tx1"/>
                </a:solidFill>
                <a:latin typeface="Arial"/>
                <a:ea typeface="+mn-ea"/>
                <a:cs typeface="+mn-cs"/>
              </a:rPr>
              <a:t>Có nhiều shell khác nhau như sh (bon shell), assh, bash và csh (C shell).</a:t>
            </a:r>
          </a:p>
          <a:p>
            <a:pPr marL="628650" lvl="1" indent="-171450">
              <a:buFont typeface="Arial" panose="020B0604020202020204" pitchFamily="34" charset="0"/>
              <a:buChar char="•"/>
            </a:pPr>
            <a:r>
              <a:rPr lang="vi-VN" sz="1200" b="0" i="0" dirty="0">
                <a:solidFill>
                  <a:schemeClr val="tx1"/>
                </a:solidFill>
                <a:latin typeface="Arial"/>
                <a:ea typeface="+mn-ea"/>
                <a:cs typeface="+mn-cs"/>
              </a:rPr>
              <a:t>Cửa sổ Cmd được window hỗ trợ cũng là một kiểu shell (CLI).</a:t>
            </a:r>
          </a:p>
          <a:p>
            <a:pPr marL="628650" lvl="1" indent="-171450">
              <a:buFont typeface="Arial" panose="020B0604020202020204" pitchFamily="34" charset="0"/>
              <a:buChar char="•"/>
            </a:pPr>
            <a:r>
              <a:rPr lang="vi-VN" sz="1200" b="0" i="0" dirty="0">
                <a:solidFill>
                  <a:schemeClr val="tx1"/>
                </a:solidFill>
                <a:latin typeface="Arial"/>
                <a:ea typeface="+mn-ea"/>
                <a:cs typeface="+mn-cs"/>
              </a:rPr>
              <a:t>Nếu tôi muốn tạo ngẫu nhiên một JHShell để lập lệnh ls JHls, shell phải được lập trình để thực hiện lệnh ls hiện có. Có thể nói rằng shell hiện có cũng được lập theo cách nàyn.</a:t>
            </a:r>
          </a:p>
          <a:p>
            <a:pPr marL="628650" lvl="1" indent="-171450">
              <a:buFont typeface="Arial" panose="020B0604020202020204" pitchFamily="34" charset="0"/>
              <a:buChar char="•"/>
            </a:pPr>
            <a:r>
              <a:rPr lang="vi-VN" sz="1200" b="0" i="0" dirty="0">
                <a:solidFill>
                  <a:schemeClr val="tx1"/>
                </a:solidFill>
                <a:latin typeface="Arial"/>
                <a:ea typeface="+mn-ea"/>
                <a:cs typeface="+mn-cs"/>
              </a:rPr>
              <a:t>Điều này khiến JHls trở thành một giao diện.</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a:t>
            </a:fld>
            <a:endParaRPr lang="ko-KR" altLang="en-US"/>
          </a:p>
        </p:txBody>
      </p:sp>
    </p:spTree>
    <p:extLst>
      <p:ext uri="{BB962C8B-B14F-4D97-AF65-F5344CB8AC3E}">
        <p14:creationId xmlns:p14="http://schemas.microsoft.com/office/powerpoint/2010/main" val="173142357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182</a:t>
            </a:fld>
            <a:endParaRPr lang="ko-KR" altLang="en-US"/>
          </a:p>
        </p:txBody>
      </p:sp>
    </p:spTree>
    <p:extLst>
      <p:ext uri="{BB962C8B-B14F-4D97-AF65-F5344CB8AC3E}">
        <p14:creationId xmlns:p14="http://schemas.microsoft.com/office/powerpoint/2010/main" val="335040022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183</a:t>
            </a:fld>
            <a:endParaRPr lang="ko-KR" altLang="en-US"/>
          </a:p>
        </p:txBody>
      </p:sp>
    </p:spTree>
    <p:extLst>
      <p:ext uri="{BB962C8B-B14F-4D97-AF65-F5344CB8AC3E}">
        <p14:creationId xmlns:p14="http://schemas.microsoft.com/office/powerpoint/2010/main" val="136198542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184</a:t>
            </a:fld>
            <a:endParaRPr lang="ko-KR" altLang="en-US"/>
          </a:p>
        </p:txBody>
      </p:sp>
    </p:spTree>
    <p:extLst>
      <p:ext uri="{BB962C8B-B14F-4D97-AF65-F5344CB8AC3E}">
        <p14:creationId xmlns:p14="http://schemas.microsoft.com/office/powerpoint/2010/main" val="290623123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185</a:t>
            </a:fld>
            <a:endParaRPr lang="ko-KR" altLang="en-US"/>
          </a:p>
        </p:txBody>
      </p:sp>
    </p:spTree>
    <p:extLst>
      <p:ext uri="{BB962C8B-B14F-4D97-AF65-F5344CB8AC3E}">
        <p14:creationId xmlns:p14="http://schemas.microsoft.com/office/powerpoint/2010/main" val="382723495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186</a:t>
            </a:fld>
            <a:endParaRPr lang="ko-KR" altLang="en-US"/>
          </a:p>
        </p:txBody>
      </p:sp>
    </p:spTree>
    <p:extLst>
      <p:ext uri="{BB962C8B-B14F-4D97-AF65-F5344CB8AC3E}">
        <p14:creationId xmlns:p14="http://schemas.microsoft.com/office/powerpoint/2010/main" val="268414950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187</a:t>
            </a:fld>
            <a:endParaRPr lang="ko-KR" altLang="en-US"/>
          </a:p>
        </p:txBody>
      </p:sp>
    </p:spTree>
    <p:extLst>
      <p:ext uri="{BB962C8B-B14F-4D97-AF65-F5344CB8AC3E}">
        <p14:creationId xmlns:p14="http://schemas.microsoft.com/office/powerpoint/2010/main" val="27182906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188</a:t>
            </a:fld>
            <a:endParaRPr lang="ko-KR" altLang="en-US"/>
          </a:p>
        </p:txBody>
      </p:sp>
    </p:spTree>
    <p:extLst>
      <p:ext uri="{BB962C8B-B14F-4D97-AF65-F5344CB8AC3E}">
        <p14:creationId xmlns:p14="http://schemas.microsoft.com/office/powerpoint/2010/main" val="213299802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189</a:t>
            </a:fld>
            <a:endParaRPr lang="ko-KR" altLang="en-US"/>
          </a:p>
        </p:txBody>
      </p:sp>
    </p:spTree>
    <p:extLst>
      <p:ext uri="{BB962C8B-B14F-4D97-AF65-F5344CB8AC3E}">
        <p14:creationId xmlns:p14="http://schemas.microsoft.com/office/powerpoint/2010/main" val="6468903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190</a:t>
            </a:fld>
            <a:endParaRPr lang="ko-KR" altLang="en-US"/>
          </a:p>
        </p:txBody>
      </p:sp>
    </p:spTree>
    <p:extLst>
      <p:ext uri="{BB962C8B-B14F-4D97-AF65-F5344CB8AC3E}">
        <p14:creationId xmlns:p14="http://schemas.microsoft.com/office/powerpoint/2010/main" val="336201120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191</a:t>
            </a:fld>
            <a:endParaRPr lang="ko-KR" altLang="en-US"/>
          </a:p>
        </p:txBody>
      </p:sp>
    </p:spTree>
    <p:extLst>
      <p:ext uri="{BB962C8B-B14F-4D97-AF65-F5344CB8AC3E}">
        <p14:creationId xmlns:p14="http://schemas.microsoft.com/office/powerpoint/2010/main" val="728489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a:t>
            </a:fld>
            <a:endParaRPr lang="ko-KR" altLang="en-US"/>
          </a:p>
        </p:txBody>
      </p:sp>
    </p:spTree>
    <p:extLst>
      <p:ext uri="{BB962C8B-B14F-4D97-AF65-F5344CB8AC3E}">
        <p14:creationId xmlns:p14="http://schemas.microsoft.com/office/powerpoint/2010/main" val="389082636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192</a:t>
            </a:fld>
            <a:endParaRPr lang="ko-KR" altLang="en-US"/>
          </a:p>
        </p:txBody>
      </p:sp>
    </p:spTree>
    <p:extLst>
      <p:ext uri="{BB962C8B-B14F-4D97-AF65-F5344CB8AC3E}">
        <p14:creationId xmlns:p14="http://schemas.microsoft.com/office/powerpoint/2010/main" val="301007071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193</a:t>
            </a:fld>
            <a:endParaRPr lang="ko-KR" altLang="en-US"/>
          </a:p>
        </p:txBody>
      </p:sp>
    </p:spTree>
    <p:extLst>
      <p:ext uri="{BB962C8B-B14F-4D97-AF65-F5344CB8AC3E}">
        <p14:creationId xmlns:p14="http://schemas.microsoft.com/office/powerpoint/2010/main" val="130308540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194</a:t>
            </a:fld>
            <a:endParaRPr lang="ko-KR" altLang="en-US"/>
          </a:p>
        </p:txBody>
      </p:sp>
    </p:spTree>
    <p:extLst>
      <p:ext uri="{BB962C8B-B14F-4D97-AF65-F5344CB8AC3E}">
        <p14:creationId xmlns:p14="http://schemas.microsoft.com/office/powerpoint/2010/main" val="174377463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195</a:t>
            </a:fld>
            <a:endParaRPr lang="ko-KR" altLang="en-US"/>
          </a:p>
        </p:txBody>
      </p:sp>
    </p:spTree>
    <p:extLst>
      <p:ext uri="{BB962C8B-B14F-4D97-AF65-F5344CB8AC3E}">
        <p14:creationId xmlns:p14="http://schemas.microsoft.com/office/powerpoint/2010/main" val="27107139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196</a:t>
            </a:fld>
            <a:endParaRPr lang="ko-KR" altLang="en-US"/>
          </a:p>
        </p:txBody>
      </p:sp>
    </p:spTree>
    <p:extLst>
      <p:ext uri="{BB962C8B-B14F-4D97-AF65-F5344CB8AC3E}">
        <p14:creationId xmlns:p14="http://schemas.microsoft.com/office/powerpoint/2010/main" val="75549440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197</a:t>
            </a:fld>
            <a:endParaRPr lang="ko-KR" altLang="en-US"/>
          </a:p>
        </p:txBody>
      </p:sp>
    </p:spTree>
    <p:extLst>
      <p:ext uri="{BB962C8B-B14F-4D97-AF65-F5344CB8AC3E}">
        <p14:creationId xmlns:p14="http://schemas.microsoft.com/office/powerpoint/2010/main" val="33335631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198</a:t>
            </a:fld>
            <a:endParaRPr lang="ko-KR" altLang="en-US"/>
          </a:p>
        </p:txBody>
      </p:sp>
    </p:spTree>
    <p:extLst>
      <p:ext uri="{BB962C8B-B14F-4D97-AF65-F5344CB8AC3E}">
        <p14:creationId xmlns:p14="http://schemas.microsoft.com/office/powerpoint/2010/main" val="166227142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199</a:t>
            </a:fld>
            <a:endParaRPr lang="ko-KR" altLang="en-US"/>
          </a:p>
        </p:txBody>
      </p:sp>
    </p:spTree>
    <p:extLst>
      <p:ext uri="{BB962C8B-B14F-4D97-AF65-F5344CB8AC3E}">
        <p14:creationId xmlns:p14="http://schemas.microsoft.com/office/powerpoint/2010/main" val="281183675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200</a:t>
            </a:fld>
            <a:endParaRPr lang="ko-KR" altLang="en-US"/>
          </a:p>
        </p:txBody>
      </p:sp>
    </p:spTree>
    <p:extLst>
      <p:ext uri="{BB962C8B-B14F-4D97-AF65-F5344CB8AC3E}">
        <p14:creationId xmlns:p14="http://schemas.microsoft.com/office/powerpoint/2010/main" val="251533702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201</a:t>
            </a:fld>
            <a:endParaRPr lang="ko-KR" altLang="en-US"/>
          </a:p>
        </p:txBody>
      </p:sp>
    </p:spTree>
    <p:extLst>
      <p:ext uri="{BB962C8B-B14F-4D97-AF65-F5344CB8AC3E}">
        <p14:creationId xmlns:p14="http://schemas.microsoft.com/office/powerpoint/2010/main" val="107951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a:t>
            </a:fld>
            <a:endParaRPr lang="ko-KR" altLang="en-US"/>
          </a:p>
        </p:txBody>
      </p:sp>
    </p:spTree>
    <p:extLst>
      <p:ext uri="{BB962C8B-B14F-4D97-AF65-F5344CB8AC3E}">
        <p14:creationId xmlns:p14="http://schemas.microsoft.com/office/powerpoint/2010/main" val="3309805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sz="1200" b="1" i="0" dirty="0">
                <a:solidFill>
                  <a:schemeClr val="tx1"/>
                </a:solidFill>
                <a:latin typeface="Arial"/>
                <a:ea typeface="+mn-ea"/>
                <a:cs typeface="+mn-cs"/>
              </a:rPr>
              <a:t>Raspbian</a:t>
            </a:r>
            <a:r>
              <a:rPr lang="vi-VN" sz="1200" b="0" i="0" dirty="0">
                <a:solidFill>
                  <a:schemeClr val="tx1"/>
                </a:solidFill>
                <a:latin typeface="Arial"/>
                <a:ea typeface="+mn-ea"/>
                <a:cs typeface="+mn-cs"/>
              </a:rPr>
              <a:t> là một bo mạch phân phối được tích hợp trên Devian Linux từ Raspberry Pi Foundation do Raspberry Pi phát triển cho hệ điều hành Raspberry Pi chính thức. HĐH này là tùy chọn mặc định cho phần mềm cài đặt HĐH của Raspberry Pi, NOOBS và bao gồm cả tệp img. Nó thường được người dùng raspberry pi cài đặt.</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a:t>
            </a:fld>
            <a:endParaRPr lang="ko-KR" altLang="en-US"/>
          </a:p>
        </p:txBody>
      </p:sp>
    </p:spTree>
    <p:extLst>
      <p:ext uri="{BB962C8B-B14F-4D97-AF65-F5344CB8AC3E}">
        <p14:creationId xmlns:p14="http://schemas.microsoft.com/office/powerpoint/2010/main" val="297175764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202</a:t>
            </a:fld>
            <a:endParaRPr lang="ko-KR" altLang="en-US"/>
          </a:p>
        </p:txBody>
      </p:sp>
    </p:spTree>
    <p:extLst>
      <p:ext uri="{BB962C8B-B14F-4D97-AF65-F5344CB8AC3E}">
        <p14:creationId xmlns:p14="http://schemas.microsoft.com/office/powerpoint/2010/main" val="178950238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203</a:t>
            </a:fld>
            <a:endParaRPr lang="ko-KR" altLang="en-US"/>
          </a:p>
        </p:txBody>
      </p:sp>
    </p:spTree>
    <p:extLst>
      <p:ext uri="{BB962C8B-B14F-4D97-AF65-F5344CB8AC3E}">
        <p14:creationId xmlns:p14="http://schemas.microsoft.com/office/powerpoint/2010/main" val="356830858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204</a:t>
            </a:fld>
            <a:endParaRPr lang="ko-KR" altLang="en-US"/>
          </a:p>
        </p:txBody>
      </p:sp>
    </p:spTree>
    <p:extLst>
      <p:ext uri="{BB962C8B-B14F-4D97-AF65-F5344CB8AC3E}">
        <p14:creationId xmlns:p14="http://schemas.microsoft.com/office/powerpoint/2010/main" val="68797471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205</a:t>
            </a:fld>
            <a:endParaRPr lang="ko-KR" altLang="en-US"/>
          </a:p>
        </p:txBody>
      </p:sp>
    </p:spTree>
    <p:extLst>
      <p:ext uri="{BB962C8B-B14F-4D97-AF65-F5344CB8AC3E}">
        <p14:creationId xmlns:p14="http://schemas.microsoft.com/office/powerpoint/2010/main" val="65112567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206</a:t>
            </a:fld>
            <a:endParaRPr lang="ko-KR" altLang="en-US"/>
          </a:p>
        </p:txBody>
      </p:sp>
    </p:spTree>
    <p:extLst>
      <p:ext uri="{BB962C8B-B14F-4D97-AF65-F5344CB8AC3E}">
        <p14:creationId xmlns:p14="http://schemas.microsoft.com/office/powerpoint/2010/main" val="242685371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207</a:t>
            </a:fld>
            <a:endParaRPr lang="ko-KR" altLang="en-US"/>
          </a:p>
        </p:txBody>
      </p:sp>
    </p:spTree>
    <p:extLst>
      <p:ext uri="{BB962C8B-B14F-4D97-AF65-F5344CB8AC3E}">
        <p14:creationId xmlns:p14="http://schemas.microsoft.com/office/powerpoint/2010/main" val="82401916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208</a:t>
            </a:fld>
            <a:endParaRPr lang="ko-KR" altLang="en-US"/>
          </a:p>
        </p:txBody>
      </p:sp>
    </p:spTree>
    <p:extLst>
      <p:ext uri="{BB962C8B-B14F-4D97-AF65-F5344CB8AC3E}">
        <p14:creationId xmlns:p14="http://schemas.microsoft.com/office/powerpoint/2010/main" val="321726576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209</a:t>
            </a:fld>
            <a:endParaRPr lang="ko-KR" altLang="en-US"/>
          </a:p>
        </p:txBody>
      </p:sp>
    </p:spTree>
    <p:extLst>
      <p:ext uri="{BB962C8B-B14F-4D97-AF65-F5344CB8AC3E}">
        <p14:creationId xmlns:p14="http://schemas.microsoft.com/office/powerpoint/2010/main" val="63345654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210</a:t>
            </a:fld>
            <a:endParaRPr lang="ko-KR" altLang="en-US"/>
          </a:p>
        </p:txBody>
      </p:sp>
    </p:spTree>
    <p:extLst>
      <p:ext uri="{BB962C8B-B14F-4D97-AF65-F5344CB8AC3E}">
        <p14:creationId xmlns:p14="http://schemas.microsoft.com/office/powerpoint/2010/main" val="265845999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211</a:t>
            </a:fld>
            <a:endParaRPr lang="ko-KR" altLang="en-US"/>
          </a:p>
        </p:txBody>
      </p:sp>
    </p:spTree>
    <p:extLst>
      <p:ext uri="{BB962C8B-B14F-4D97-AF65-F5344CB8AC3E}">
        <p14:creationId xmlns:p14="http://schemas.microsoft.com/office/powerpoint/2010/main" val="58138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a:t>
            </a:fld>
            <a:endParaRPr lang="ko-KR" altLang="en-US"/>
          </a:p>
        </p:txBody>
      </p:sp>
    </p:spTree>
    <p:extLst>
      <p:ext uri="{BB962C8B-B14F-4D97-AF65-F5344CB8AC3E}">
        <p14:creationId xmlns:p14="http://schemas.microsoft.com/office/powerpoint/2010/main" val="119179543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212</a:t>
            </a:fld>
            <a:endParaRPr lang="ko-KR" altLang="en-US"/>
          </a:p>
        </p:txBody>
      </p:sp>
    </p:spTree>
    <p:extLst>
      <p:ext uri="{BB962C8B-B14F-4D97-AF65-F5344CB8AC3E}">
        <p14:creationId xmlns:p14="http://schemas.microsoft.com/office/powerpoint/2010/main" val="258443417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213</a:t>
            </a:fld>
            <a:endParaRPr lang="ko-KR" altLang="en-US"/>
          </a:p>
        </p:txBody>
      </p:sp>
    </p:spTree>
    <p:extLst>
      <p:ext uri="{BB962C8B-B14F-4D97-AF65-F5344CB8AC3E}">
        <p14:creationId xmlns:p14="http://schemas.microsoft.com/office/powerpoint/2010/main" val="111196182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214</a:t>
            </a:fld>
            <a:endParaRPr lang="ko-KR" altLang="en-US"/>
          </a:p>
        </p:txBody>
      </p:sp>
    </p:spTree>
    <p:extLst>
      <p:ext uri="{BB962C8B-B14F-4D97-AF65-F5344CB8AC3E}">
        <p14:creationId xmlns:p14="http://schemas.microsoft.com/office/powerpoint/2010/main" val="321881793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215</a:t>
            </a:fld>
            <a:endParaRPr lang="ko-KR" altLang="en-US"/>
          </a:p>
        </p:txBody>
      </p:sp>
    </p:spTree>
    <p:extLst>
      <p:ext uri="{BB962C8B-B14F-4D97-AF65-F5344CB8AC3E}">
        <p14:creationId xmlns:p14="http://schemas.microsoft.com/office/powerpoint/2010/main" val="219900381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216</a:t>
            </a:fld>
            <a:endParaRPr lang="ko-KR" altLang="en-US"/>
          </a:p>
        </p:txBody>
      </p:sp>
    </p:spTree>
    <p:extLst>
      <p:ext uri="{BB962C8B-B14F-4D97-AF65-F5344CB8AC3E}">
        <p14:creationId xmlns:p14="http://schemas.microsoft.com/office/powerpoint/2010/main" val="187841748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217</a:t>
            </a:fld>
            <a:endParaRPr lang="ko-KR" altLang="en-US"/>
          </a:p>
        </p:txBody>
      </p:sp>
    </p:spTree>
    <p:extLst>
      <p:ext uri="{BB962C8B-B14F-4D97-AF65-F5344CB8AC3E}">
        <p14:creationId xmlns:p14="http://schemas.microsoft.com/office/powerpoint/2010/main" val="265379736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218</a:t>
            </a:fld>
            <a:endParaRPr lang="ko-KR" altLang="en-US"/>
          </a:p>
        </p:txBody>
      </p:sp>
    </p:spTree>
    <p:extLst>
      <p:ext uri="{BB962C8B-B14F-4D97-AF65-F5344CB8AC3E}">
        <p14:creationId xmlns:p14="http://schemas.microsoft.com/office/powerpoint/2010/main" val="26108180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219</a:t>
            </a:fld>
            <a:endParaRPr lang="ko-KR" altLang="en-US"/>
          </a:p>
        </p:txBody>
      </p:sp>
    </p:spTree>
    <p:extLst>
      <p:ext uri="{BB962C8B-B14F-4D97-AF65-F5344CB8AC3E}">
        <p14:creationId xmlns:p14="http://schemas.microsoft.com/office/powerpoint/2010/main" val="212996888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220</a:t>
            </a:fld>
            <a:endParaRPr lang="ko-KR" altLang="en-US"/>
          </a:p>
        </p:txBody>
      </p:sp>
    </p:spTree>
    <p:extLst>
      <p:ext uri="{BB962C8B-B14F-4D97-AF65-F5344CB8AC3E}">
        <p14:creationId xmlns:p14="http://schemas.microsoft.com/office/powerpoint/2010/main" val="428914173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221</a:t>
            </a:fld>
            <a:endParaRPr lang="ko-KR" altLang="en-US"/>
          </a:p>
        </p:txBody>
      </p:sp>
    </p:spTree>
    <p:extLst>
      <p:ext uri="{BB962C8B-B14F-4D97-AF65-F5344CB8AC3E}">
        <p14:creationId xmlns:p14="http://schemas.microsoft.com/office/powerpoint/2010/main" val="2538575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a:t>
            </a:fld>
            <a:endParaRPr lang="ko-KR" altLang="en-US"/>
          </a:p>
        </p:txBody>
      </p:sp>
    </p:spTree>
    <p:extLst>
      <p:ext uri="{BB962C8B-B14F-4D97-AF65-F5344CB8AC3E}">
        <p14:creationId xmlns:p14="http://schemas.microsoft.com/office/powerpoint/2010/main" val="152470640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222</a:t>
            </a:fld>
            <a:endParaRPr lang="ko-KR" altLang="en-US"/>
          </a:p>
        </p:txBody>
      </p:sp>
    </p:spTree>
    <p:extLst>
      <p:ext uri="{BB962C8B-B14F-4D97-AF65-F5344CB8AC3E}">
        <p14:creationId xmlns:p14="http://schemas.microsoft.com/office/powerpoint/2010/main" val="82871686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223</a:t>
            </a:fld>
            <a:endParaRPr lang="ko-KR" altLang="en-US"/>
          </a:p>
        </p:txBody>
      </p:sp>
    </p:spTree>
    <p:extLst>
      <p:ext uri="{BB962C8B-B14F-4D97-AF65-F5344CB8AC3E}">
        <p14:creationId xmlns:p14="http://schemas.microsoft.com/office/powerpoint/2010/main" val="250132567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224</a:t>
            </a:fld>
            <a:endParaRPr lang="ko-KR" altLang="en-US"/>
          </a:p>
        </p:txBody>
      </p:sp>
    </p:spTree>
    <p:extLst>
      <p:ext uri="{BB962C8B-B14F-4D97-AF65-F5344CB8AC3E}">
        <p14:creationId xmlns:p14="http://schemas.microsoft.com/office/powerpoint/2010/main" val="5385221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225</a:t>
            </a:fld>
            <a:endParaRPr lang="ko-KR" altLang="en-US"/>
          </a:p>
        </p:txBody>
      </p:sp>
    </p:spTree>
    <p:extLst>
      <p:ext uri="{BB962C8B-B14F-4D97-AF65-F5344CB8AC3E}">
        <p14:creationId xmlns:p14="http://schemas.microsoft.com/office/powerpoint/2010/main" val="147455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226</a:t>
            </a:fld>
            <a:endParaRPr lang="ko-KR" altLang="en-US"/>
          </a:p>
        </p:txBody>
      </p:sp>
    </p:spTree>
    <p:extLst>
      <p:ext uri="{BB962C8B-B14F-4D97-AF65-F5344CB8AC3E}">
        <p14:creationId xmlns:p14="http://schemas.microsoft.com/office/powerpoint/2010/main" val="399587320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227</a:t>
            </a:fld>
            <a:endParaRPr lang="ko-KR" altLang="en-US"/>
          </a:p>
        </p:txBody>
      </p:sp>
    </p:spTree>
    <p:extLst>
      <p:ext uri="{BB962C8B-B14F-4D97-AF65-F5344CB8AC3E}">
        <p14:creationId xmlns:p14="http://schemas.microsoft.com/office/powerpoint/2010/main" val="202877139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228</a:t>
            </a:fld>
            <a:endParaRPr lang="ko-KR" altLang="en-US"/>
          </a:p>
        </p:txBody>
      </p:sp>
    </p:spTree>
    <p:extLst>
      <p:ext uri="{BB962C8B-B14F-4D97-AF65-F5344CB8AC3E}">
        <p14:creationId xmlns:p14="http://schemas.microsoft.com/office/powerpoint/2010/main" val="5548751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229</a:t>
            </a:fld>
            <a:endParaRPr lang="ko-KR" altLang="en-US"/>
          </a:p>
        </p:txBody>
      </p:sp>
    </p:spTree>
    <p:extLst>
      <p:ext uri="{BB962C8B-B14F-4D97-AF65-F5344CB8AC3E}">
        <p14:creationId xmlns:p14="http://schemas.microsoft.com/office/powerpoint/2010/main" val="375895603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230</a:t>
            </a:fld>
            <a:endParaRPr lang="ko-KR" altLang="en-US"/>
          </a:p>
        </p:txBody>
      </p:sp>
    </p:spTree>
    <p:extLst>
      <p:ext uri="{BB962C8B-B14F-4D97-AF65-F5344CB8AC3E}">
        <p14:creationId xmlns:p14="http://schemas.microsoft.com/office/powerpoint/2010/main" val="290550421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231</a:t>
            </a:fld>
            <a:endParaRPr lang="ko-KR" altLang="en-US"/>
          </a:p>
        </p:txBody>
      </p:sp>
    </p:spTree>
    <p:extLst>
      <p:ext uri="{BB962C8B-B14F-4D97-AF65-F5344CB8AC3E}">
        <p14:creationId xmlns:p14="http://schemas.microsoft.com/office/powerpoint/2010/main" val="932926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a:t>
            </a:fld>
            <a:endParaRPr lang="ko-KR" altLang="en-US"/>
          </a:p>
        </p:txBody>
      </p:sp>
    </p:spTree>
    <p:extLst>
      <p:ext uri="{BB962C8B-B14F-4D97-AF65-F5344CB8AC3E}">
        <p14:creationId xmlns:p14="http://schemas.microsoft.com/office/powerpoint/2010/main" val="39934456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232</a:t>
            </a:fld>
            <a:endParaRPr lang="ko-KR" altLang="en-US"/>
          </a:p>
        </p:txBody>
      </p:sp>
    </p:spTree>
    <p:extLst>
      <p:ext uri="{BB962C8B-B14F-4D97-AF65-F5344CB8AC3E}">
        <p14:creationId xmlns:p14="http://schemas.microsoft.com/office/powerpoint/2010/main" val="153062023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233</a:t>
            </a:fld>
            <a:endParaRPr lang="ko-KR" altLang="en-US"/>
          </a:p>
        </p:txBody>
      </p:sp>
    </p:spTree>
    <p:extLst>
      <p:ext uri="{BB962C8B-B14F-4D97-AF65-F5344CB8AC3E}">
        <p14:creationId xmlns:p14="http://schemas.microsoft.com/office/powerpoint/2010/main" val="149612940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234</a:t>
            </a:fld>
            <a:endParaRPr lang="ko-KR" altLang="en-US"/>
          </a:p>
        </p:txBody>
      </p:sp>
    </p:spTree>
    <p:extLst>
      <p:ext uri="{BB962C8B-B14F-4D97-AF65-F5344CB8AC3E}">
        <p14:creationId xmlns:p14="http://schemas.microsoft.com/office/powerpoint/2010/main" val="301411915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235</a:t>
            </a:fld>
            <a:endParaRPr lang="ko-KR" altLang="en-US"/>
          </a:p>
        </p:txBody>
      </p:sp>
    </p:spTree>
    <p:extLst>
      <p:ext uri="{BB962C8B-B14F-4D97-AF65-F5344CB8AC3E}">
        <p14:creationId xmlns:p14="http://schemas.microsoft.com/office/powerpoint/2010/main" val="35398520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236</a:t>
            </a:fld>
            <a:endParaRPr lang="ko-KR" altLang="en-US"/>
          </a:p>
        </p:txBody>
      </p:sp>
    </p:spTree>
    <p:extLst>
      <p:ext uri="{BB962C8B-B14F-4D97-AF65-F5344CB8AC3E}">
        <p14:creationId xmlns:p14="http://schemas.microsoft.com/office/powerpoint/2010/main" val="51151892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237</a:t>
            </a:fld>
            <a:endParaRPr lang="ko-KR" altLang="en-US"/>
          </a:p>
        </p:txBody>
      </p:sp>
    </p:spTree>
    <p:extLst>
      <p:ext uri="{BB962C8B-B14F-4D97-AF65-F5344CB8AC3E}">
        <p14:creationId xmlns:p14="http://schemas.microsoft.com/office/powerpoint/2010/main" val="321642211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238</a:t>
            </a:fld>
            <a:endParaRPr lang="ko-KR" altLang="en-US"/>
          </a:p>
        </p:txBody>
      </p:sp>
    </p:spTree>
    <p:extLst>
      <p:ext uri="{BB962C8B-B14F-4D97-AF65-F5344CB8AC3E}">
        <p14:creationId xmlns:p14="http://schemas.microsoft.com/office/powerpoint/2010/main" val="222824972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239</a:t>
            </a:fld>
            <a:endParaRPr lang="ko-KR" altLang="en-US"/>
          </a:p>
        </p:txBody>
      </p:sp>
    </p:spTree>
    <p:extLst>
      <p:ext uri="{BB962C8B-B14F-4D97-AF65-F5344CB8AC3E}">
        <p14:creationId xmlns:p14="http://schemas.microsoft.com/office/powerpoint/2010/main" val="145523502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240</a:t>
            </a:fld>
            <a:endParaRPr lang="ko-KR" altLang="en-US"/>
          </a:p>
        </p:txBody>
      </p:sp>
    </p:spTree>
    <p:extLst>
      <p:ext uri="{BB962C8B-B14F-4D97-AF65-F5344CB8AC3E}">
        <p14:creationId xmlns:p14="http://schemas.microsoft.com/office/powerpoint/2010/main" val="349781605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241</a:t>
            </a:fld>
            <a:endParaRPr lang="ko-KR" altLang="en-US"/>
          </a:p>
        </p:txBody>
      </p:sp>
    </p:spTree>
    <p:extLst>
      <p:ext uri="{BB962C8B-B14F-4D97-AF65-F5344CB8AC3E}">
        <p14:creationId xmlns:p14="http://schemas.microsoft.com/office/powerpoint/2010/main" val="473187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en-US" altLang="ko-K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a:t>
            </a:fld>
            <a:endParaRPr lang="ko-KR" altLang="en-US"/>
          </a:p>
        </p:txBody>
      </p:sp>
    </p:spTree>
    <p:extLst>
      <p:ext uri="{BB962C8B-B14F-4D97-AF65-F5344CB8AC3E}">
        <p14:creationId xmlns:p14="http://schemas.microsoft.com/office/powerpoint/2010/main" val="16485802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242</a:t>
            </a:fld>
            <a:endParaRPr lang="ko-KR" altLang="en-US"/>
          </a:p>
        </p:txBody>
      </p:sp>
    </p:spTree>
    <p:extLst>
      <p:ext uri="{BB962C8B-B14F-4D97-AF65-F5344CB8AC3E}">
        <p14:creationId xmlns:p14="http://schemas.microsoft.com/office/powerpoint/2010/main" val="183483005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243</a:t>
            </a:fld>
            <a:endParaRPr lang="ko-KR" altLang="en-US"/>
          </a:p>
        </p:txBody>
      </p:sp>
    </p:spTree>
    <p:extLst>
      <p:ext uri="{BB962C8B-B14F-4D97-AF65-F5344CB8AC3E}">
        <p14:creationId xmlns:p14="http://schemas.microsoft.com/office/powerpoint/2010/main" val="49377184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244</a:t>
            </a:fld>
            <a:endParaRPr lang="ko-KR" altLang="en-US"/>
          </a:p>
        </p:txBody>
      </p:sp>
    </p:spTree>
    <p:extLst>
      <p:ext uri="{BB962C8B-B14F-4D97-AF65-F5344CB8AC3E}">
        <p14:creationId xmlns:p14="http://schemas.microsoft.com/office/powerpoint/2010/main" val="346230397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245</a:t>
            </a:fld>
            <a:endParaRPr lang="ko-KR" altLang="en-US"/>
          </a:p>
        </p:txBody>
      </p:sp>
    </p:spTree>
    <p:extLst>
      <p:ext uri="{BB962C8B-B14F-4D97-AF65-F5344CB8AC3E}">
        <p14:creationId xmlns:p14="http://schemas.microsoft.com/office/powerpoint/2010/main" val="371486262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246</a:t>
            </a:fld>
            <a:endParaRPr lang="ko-KR" altLang="en-US"/>
          </a:p>
        </p:txBody>
      </p:sp>
    </p:spTree>
    <p:extLst>
      <p:ext uri="{BB962C8B-B14F-4D97-AF65-F5344CB8AC3E}">
        <p14:creationId xmlns:p14="http://schemas.microsoft.com/office/powerpoint/2010/main" val="339981484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247</a:t>
            </a:fld>
            <a:endParaRPr lang="ko-KR" altLang="en-US"/>
          </a:p>
        </p:txBody>
      </p:sp>
    </p:spTree>
    <p:extLst>
      <p:ext uri="{BB962C8B-B14F-4D97-AF65-F5344CB8AC3E}">
        <p14:creationId xmlns:p14="http://schemas.microsoft.com/office/powerpoint/2010/main" val="403189335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248</a:t>
            </a:fld>
            <a:endParaRPr lang="ko-KR" altLang="en-US"/>
          </a:p>
        </p:txBody>
      </p:sp>
    </p:spTree>
    <p:extLst>
      <p:ext uri="{BB962C8B-B14F-4D97-AF65-F5344CB8AC3E}">
        <p14:creationId xmlns:p14="http://schemas.microsoft.com/office/powerpoint/2010/main" val="323635714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249</a:t>
            </a:fld>
            <a:endParaRPr lang="ko-KR" altLang="en-US"/>
          </a:p>
        </p:txBody>
      </p:sp>
    </p:spTree>
    <p:extLst>
      <p:ext uri="{BB962C8B-B14F-4D97-AF65-F5344CB8AC3E}">
        <p14:creationId xmlns:p14="http://schemas.microsoft.com/office/powerpoint/2010/main" val="155359490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250</a:t>
            </a:fld>
            <a:endParaRPr lang="ko-KR" altLang="en-US"/>
          </a:p>
        </p:txBody>
      </p:sp>
    </p:spTree>
    <p:extLst>
      <p:ext uri="{BB962C8B-B14F-4D97-AF65-F5344CB8AC3E}">
        <p14:creationId xmlns:p14="http://schemas.microsoft.com/office/powerpoint/2010/main" val="149237957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251</a:t>
            </a:fld>
            <a:endParaRPr lang="ko-KR" altLang="en-US"/>
          </a:p>
        </p:txBody>
      </p:sp>
    </p:spTree>
    <p:extLst>
      <p:ext uri="{BB962C8B-B14F-4D97-AF65-F5344CB8AC3E}">
        <p14:creationId xmlns:p14="http://schemas.microsoft.com/office/powerpoint/2010/main" val="3930636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27</a:t>
            </a:fld>
            <a:endParaRPr lang="ko-KR" altLang="en-US"/>
          </a:p>
        </p:txBody>
      </p:sp>
    </p:spTree>
    <p:extLst>
      <p:ext uri="{BB962C8B-B14F-4D97-AF65-F5344CB8AC3E}">
        <p14:creationId xmlns:p14="http://schemas.microsoft.com/office/powerpoint/2010/main" val="275774056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252</a:t>
            </a:fld>
            <a:endParaRPr lang="ko-KR" altLang="en-US"/>
          </a:p>
        </p:txBody>
      </p:sp>
    </p:spTree>
    <p:extLst>
      <p:ext uri="{BB962C8B-B14F-4D97-AF65-F5344CB8AC3E}">
        <p14:creationId xmlns:p14="http://schemas.microsoft.com/office/powerpoint/2010/main" val="343431137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253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6964219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254</a:t>
            </a:fld>
            <a:endParaRPr lang="ko-KR" altLang="en-US"/>
          </a:p>
        </p:txBody>
      </p:sp>
    </p:spTree>
    <p:extLst>
      <p:ext uri="{BB962C8B-B14F-4D97-AF65-F5344CB8AC3E}">
        <p14:creationId xmlns:p14="http://schemas.microsoft.com/office/powerpoint/2010/main" val="1797798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28</a:t>
            </a:fld>
            <a:endParaRPr lang="ko-KR" altLang="en-US"/>
          </a:p>
        </p:txBody>
      </p:sp>
    </p:spTree>
    <p:extLst>
      <p:ext uri="{BB962C8B-B14F-4D97-AF65-F5344CB8AC3E}">
        <p14:creationId xmlns:p14="http://schemas.microsoft.com/office/powerpoint/2010/main" val="649367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29</a:t>
            </a:fld>
            <a:endParaRPr lang="ko-KR" altLang="en-US"/>
          </a:p>
        </p:txBody>
      </p:sp>
    </p:spTree>
    <p:extLst>
      <p:ext uri="{BB962C8B-B14F-4D97-AF65-F5344CB8AC3E}">
        <p14:creationId xmlns:p14="http://schemas.microsoft.com/office/powerpoint/2010/main" val="3644582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30</a:t>
            </a:fld>
            <a:endParaRPr lang="ko-KR" altLang="en-US"/>
          </a:p>
        </p:txBody>
      </p:sp>
    </p:spTree>
    <p:extLst>
      <p:ext uri="{BB962C8B-B14F-4D97-AF65-F5344CB8AC3E}">
        <p14:creationId xmlns:p14="http://schemas.microsoft.com/office/powerpoint/2010/main" val="2443173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31</a:t>
            </a:fld>
            <a:endParaRPr lang="ko-KR" altLang="en-US"/>
          </a:p>
        </p:txBody>
      </p:sp>
    </p:spTree>
    <p:extLst>
      <p:ext uri="{BB962C8B-B14F-4D97-AF65-F5344CB8AC3E}">
        <p14:creationId xmlns:p14="http://schemas.microsoft.com/office/powerpoint/2010/main" val="7164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dirty="0"/>
              <a:t>Hệ điều hành (HĐH) là phần mềm hệ thống không chỉ quản lý phần cứng hệ thống mà còn cung cấp nền tảng trừu tượng phần cứng và các dịch vụ hệ thống chung để thực thi ứng dụng phần mềm. </a:t>
            </a:r>
          </a:p>
          <a:p>
            <a:pPr marL="171450" indent="-171450">
              <a:buFont typeface="Arial" panose="020B0604020202020204" pitchFamily="34" charset="0"/>
              <a:buChar char="•"/>
            </a:pPr>
            <a:endParaRPr lang="en-US" altLang="ko-KR" dirty="0"/>
          </a:p>
          <a:p>
            <a:pPr marL="171450" indent="-171450">
              <a:buFont typeface="Arial" panose="020B0604020202020204" pitchFamily="34" charset="0"/>
              <a:buChar char="•"/>
            </a:pPr>
            <a:r>
              <a:rPr lang="vi-VN" dirty="0"/>
              <a:t>Những năm gần đây, với sự phát triển của công nghệ ảo hóa, có thể thực thi hệ điều hành trên phần mềm giám sát máy ảo thay vì phần cứng thực tế.</a:t>
            </a:r>
          </a:p>
          <a:p>
            <a:pPr marL="171450" indent="-171450">
              <a:buFont typeface="Arial" panose="020B0604020202020204" pitchFamily="34" charset="0"/>
              <a:buChar char="•"/>
            </a:pPr>
            <a:endParaRPr lang="en-US" altLang="ko-KR" dirty="0"/>
          </a:p>
          <a:p>
            <a:pPr marL="171450" indent="-171450">
              <a:buFont typeface="Arial" panose="020B0604020202020204" pitchFamily="34" charset="0"/>
              <a:buChar char="•"/>
            </a:pPr>
            <a:r>
              <a:rPr lang="vi-VN" dirty="0"/>
              <a:t>Đối với các chức năng của phần cứng như I/O và phân phối bộ nhớ, hệ điều hành đóng vai trò trung gian giữa chương trình ứng dụng và phần cứng máy tính.</a:t>
            </a:r>
          </a:p>
          <a:p>
            <a:pPr marL="171450" indent="-171450">
              <a:buFont typeface="Arial" panose="020B0604020202020204" pitchFamily="34" charset="0"/>
              <a:buChar char="•"/>
            </a:pPr>
            <a:endParaRPr lang="en-US" altLang="ko-KR" dirty="0"/>
          </a:p>
          <a:p>
            <a:pPr marL="171450" indent="-171450">
              <a:buFont typeface="Arial" panose="020B0604020202020204" pitchFamily="34" charset="0"/>
              <a:buChar char="•"/>
            </a:pPr>
            <a:r>
              <a:rPr lang="vi-VN" dirty="0"/>
              <a:t>Tuy nhiên, mã của ứng dụng thường chạy trực tiếp trên phần cứng. Hệ điều hành xuất hiện trên hầu hết các thiết bị, bao gồm máy tính, từ điện thoại di động và máy chơi game đến siêu máy tính và máy chủ trang web.</a:t>
            </a:r>
          </a:p>
          <a:p>
            <a:pPr marL="171450" indent="-171450">
              <a:buFont typeface="Arial" panose="020B0604020202020204" pitchFamily="34" charset="0"/>
              <a:buChar char="•"/>
            </a:pPr>
            <a:endParaRPr lang="en-US" altLang="ko-KR" dirty="0"/>
          </a:p>
          <a:p>
            <a:pPr marL="171450" indent="-171450">
              <a:buFont typeface="Arial" panose="020B0604020202020204" pitchFamily="34" charset="0"/>
              <a:buChar char="•"/>
            </a:pPr>
            <a:r>
              <a:rPr lang="vi-VN" dirty="0"/>
              <a:t>Hệ điều hành là một nền tảng hai mặt có thể đưa người dùng và các nhà phát triển chương trình lại gần nhau.</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a:t>
            </a:fld>
            <a:endParaRPr lang="ko-KR" altLang="en-US"/>
          </a:p>
        </p:txBody>
      </p:sp>
    </p:spTree>
    <p:extLst>
      <p:ext uri="{BB962C8B-B14F-4D97-AF65-F5344CB8AC3E}">
        <p14:creationId xmlns:p14="http://schemas.microsoft.com/office/powerpoint/2010/main" val="2217528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32</a:t>
            </a:fld>
            <a:endParaRPr lang="ko-KR" altLang="en-US"/>
          </a:p>
        </p:txBody>
      </p:sp>
    </p:spTree>
    <p:extLst>
      <p:ext uri="{BB962C8B-B14F-4D97-AF65-F5344CB8AC3E}">
        <p14:creationId xmlns:p14="http://schemas.microsoft.com/office/powerpoint/2010/main" val="105118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33</a:t>
            </a:fld>
            <a:endParaRPr lang="ko-KR" altLang="en-US"/>
          </a:p>
        </p:txBody>
      </p:sp>
    </p:spTree>
    <p:extLst>
      <p:ext uri="{BB962C8B-B14F-4D97-AF65-F5344CB8AC3E}">
        <p14:creationId xmlns:p14="http://schemas.microsoft.com/office/powerpoint/2010/main" val="250812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34</a:t>
            </a:fld>
            <a:endParaRPr lang="ko-KR" altLang="en-US"/>
          </a:p>
        </p:txBody>
      </p:sp>
    </p:spTree>
    <p:extLst>
      <p:ext uri="{BB962C8B-B14F-4D97-AF65-F5344CB8AC3E}">
        <p14:creationId xmlns:p14="http://schemas.microsoft.com/office/powerpoint/2010/main" val="3481112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35</a:t>
            </a:fld>
            <a:endParaRPr lang="ko-KR" altLang="en-US"/>
          </a:p>
        </p:txBody>
      </p:sp>
    </p:spTree>
    <p:extLst>
      <p:ext uri="{BB962C8B-B14F-4D97-AF65-F5344CB8AC3E}">
        <p14:creationId xmlns:p14="http://schemas.microsoft.com/office/powerpoint/2010/main" val="1437095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36</a:t>
            </a:fld>
            <a:endParaRPr lang="ko-KR" altLang="en-US"/>
          </a:p>
        </p:txBody>
      </p:sp>
    </p:spTree>
    <p:extLst>
      <p:ext uri="{BB962C8B-B14F-4D97-AF65-F5344CB8AC3E}">
        <p14:creationId xmlns:p14="http://schemas.microsoft.com/office/powerpoint/2010/main" val="1303722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37</a:t>
            </a:fld>
            <a:endParaRPr lang="ko-KR" altLang="en-US"/>
          </a:p>
        </p:txBody>
      </p:sp>
    </p:spTree>
    <p:extLst>
      <p:ext uri="{BB962C8B-B14F-4D97-AF65-F5344CB8AC3E}">
        <p14:creationId xmlns:p14="http://schemas.microsoft.com/office/powerpoint/2010/main" val="407335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38</a:t>
            </a:fld>
            <a:endParaRPr lang="ko-KR" altLang="en-US"/>
          </a:p>
        </p:txBody>
      </p:sp>
    </p:spTree>
    <p:extLst>
      <p:ext uri="{BB962C8B-B14F-4D97-AF65-F5344CB8AC3E}">
        <p14:creationId xmlns:p14="http://schemas.microsoft.com/office/powerpoint/2010/main" val="3009090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39</a:t>
            </a:fld>
            <a:endParaRPr lang="ko-KR" altLang="en-US"/>
          </a:p>
        </p:txBody>
      </p:sp>
    </p:spTree>
    <p:extLst>
      <p:ext uri="{BB962C8B-B14F-4D97-AF65-F5344CB8AC3E}">
        <p14:creationId xmlns:p14="http://schemas.microsoft.com/office/powerpoint/2010/main" val="2029549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40</a:t>
            </a:fld>
            <a:endParaRPr lang="ko-KR" altLang="en-US"/>
          </a:p>
        </p:txBody>
      </p:sp>
    </p:spTree>
    <p:extLst>
      <p:ext uri="{BB962C8B-B14F-4D97-AF65-F5344CB8AC3E}">
        <p14:creationId xmlns:p14="http://schemas.microsoft.com/office/powerpoint/2010/main" val="1186710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41</a:t>
            </a:fld>
            <a:endParaRPr lang="ko-KR" altLang="en-US"/>
          </a:p>
        </p:txBody>
      </p:sp>
    </p:spTree>
    <p:extLst>
      <p:ext uri="{BB962C8B-B14F-4D97-AF65-F5344CB8AC3E}">
        <p14:creationId xmlns:p14="http://schemas.microsoft.com/office/powerpoint/2010/main" val="307149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sz="1200" b="0" i="0" dirty="0">
                <a:solidFill>
                  <a:schemeClr val="tx1"/>
                </a:solidFill>
                <a:latin typeface="Arial"/>
                <a:ea typeface="+mn-ea"/>
                <a:cs typeface="+mn-cs"/>
              </a:rPr>
              <a:t>Các hệ điều hành hiện đại nổi tiếng cho máy tính gồm có Microsoft Windows, Mac OS X và Linux. Ngoài ra còn có các hệ điều hành khác như BSD và Unix.</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a:t>
            </a:fld>
            <a:endParaRPr lang="ko-KR" altLang="en-US"/>
          </a:p>
        </p:txBody>
      </p:sp>
    </p:spTree>
    <p:extLst>
      <p:ext uri="{BB962C8B-B14F-4D97-AF65-F5344CB8AC3E}">
        <p14:creationId xmlns:p14="http://schemas.microsoft.com/office/powerpoint/2010/main" val="1515725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42</a:t>
            </a:fld>
            <a:endParaRPr lang="ko-KR" altLang="en-US"/>
          </a:p>
        </p:txBody>
      </p:sp>
    </p:spTree>
    <p:extLst>
      <p:ext uri="{BB962C8B-B14F-4D97-AF65-F5344CB8AC3E}">
        <p14:creationId xmlns:p14="http://schemas.microsoft.com/office/powerpoint/2010/main" val="118803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43</a:t>
            </a:fld>
            <a:endParaRPr lang="ko-KR" altLang="en-US"/>
          </a:p>
        </p:txBody>
      </p:sp>
    </p:spTree>
    <p:extLst>
      <p:ext uri="{BB962C8B-B14F-4D97-AF65-F5344CB8AC3E}">
        <p14:creationId xmlns:p14="http://schemas.microsoft.com/office/powerpoint/2010/main" val="3244857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44</a:t>
            </a:fld>
            <a:endParaRPr lang="ko-KR" altLang="en-US"/>
          </a:p>
        </p:txBody>
      </p:sp>
    </p:spTree>
    <p:extLst>
      <p:ext uri="{BB962C8B-B14F-4D97-AF65-F5344CB8AC3E}">
        <p14:creationId xmlns:p14="http://schemas.microsoft.com/office/powerpoint/2010/main" val="17870324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45</a:t>
            </a:fld>
            <a:endParaRPr lang="ko-KR" altLang="en-US"/>
          </a:p>
        </p:txBody>
      </p:sp>
    </p:spTree>
    <p:extLst>
      <p:ext uri="{BB962C8B-B14F-4D97-AF65-F5344CB8AC3E}">
        <p14:creationId xmlns:p14="http://schemas.microsoft.com/office/powerpoint/2010/main" val="3610717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46</a:t>
            </a:fld>
            <a:endParaRPr lang="ko-KR" altLang="en-US"/>
          </a:p>
        </p:txBody>
      </p:sp>
    </p:spTree>
    <p:extLst>
      <p:ext uri="{BB962C8B-B14F-4D97-AF65-F5344CB8AC3E}">
        <p14:creationId xmlns:p14="http://schemas.microsoft.com/office/powerpoint/2010/main" val="35453947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47</a:t>
            </a:fld>
            <a:endParaRPr lang="ko-KR" altLang="en-US"/>
          </a:p>
        </p:txBody>
      </p:sp>
    </p:spTree>
    <p:extLst>
      <p:ext uri="{BB962C8B-B14F-4D97-AF65-F5344CB8AC3E}">
        <p14:creationId xmlns:p14="http://schemas.microsoft.com/office/powerpoint/2010/main" val="1482163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48</a:t>
            </a:fld>
            <a:endParaRPr lang="ko-KR" altLang="en-US"/>
          </a:p>
        </p:txBody>
      </p:sp>
    </p:spTree>
    <p:extLst>
      <p:ext uri="{BB962C8B-B14F-4D97-AF65-F5344CB8AC3E}">
        <p14:creationId xmlns:p14="http://schemas.microsoft.com/office/powerpoint/2010/main" val="435794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49</a:t>
            </a:fld>
            <a:endParaRPr lang="ko-KR" altLang="en-US"/>
          </a:p>
        </p:txBody>
      </p:sp>
    </p:spTree>
    <p:extLst>
      <p:ext uri="{BB962C8B-B14F-4D97-AF65-F5344CB8AC3E}">
        <p14:creationId xmlns:p14="http://schemas.microsoft.com/office/powerpoint/2010/main" val="31180709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50</a:t>
            </a:fld>
            <a:endParaRPr lang="ko-KR" altLang="en-US"/>
          </a:p>
        </p:txBody>
      </p:sp>
    </p:spTree>
    <p:extLst>
      <p:ext uri="{BB962C8B-B14F-4D97-AF65-F5344CB8AC3E}">
        <p14:creationId xmlns:p14="http://schemas.microsoft.com/office/powerpoint/2010/main" val="3572536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51</a:t>
            </a:fld>
            <a:endParaRPr lang="ko-KR" altLang="en-US"/>
          </a:p>
        </p:txBody>
      </p:sp>
    </p:spTree>
    <p:extLst>
      <p:ext uri="{BB962C8B-B14F-4D97-AF65-F5344CB8AC3E}">
        <p14:creationId xmlns:p14="http://schemas.microsoft.com/office/powerpoint/2010/main" val="312438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0" i="0" dirty="0">
                <a:solidFill>
                  <a:schemeClr val="tx1"/>
                </a:solidFill>
                <a:latin typeface="Arial"/>
                <a:ea typeface="+mn-ea"/>
                <a:cs typeface="+mn-cs"/>
              </a:rPr>
              <a:t>Hệ điều hành là một bộ phận lớn. Một trong những thành phần quan trọng nhất là kernel (nhân hệ điều hành), quản lý các quy trình cấp thấp mà người dùng thường không nhìn thấy. Kernel quản lý khối lượng bộ nhớ được đọc và ghi, thực thi các quá trình, trao đổi thông tin qua các thiết bị như màn hình, bàn phím và chuột, cũng như cách thức diễn giải thông tin nhận được qua mạng.</a:t>
            </a:r>
          </a:p>
          <a:p>
            <a:pPr marL="171450" indent="-171450">
              <a:buFont typeface="Wingdings" panose="05000000000000000000" pitchFamily="2" charset="2"/>
              <a:buChar char="§"/>
            </a:pPr>
            <a:r>
              <a:rPr lang="vi-VN" sz="1200" b="0" i="0" dirty="0">
                <a:solidFill>
                  <a:schemeClr val="tx1"/>
                </a:solidFill>
                <a:latin typeface="Arial"/>
                <a:ea typeface="+mn-ea"/>
                <a:cs typeface="+mn-cs"/>
              </a:rPr>
              <a:t>Giao diện người dùng là một tính năng của hệ điều hành cho phép người dùng máy tính tự quản lý và sử dụng các chương trình. Giao diện người dùng có thể được hiển thị bằng đồ họa hoặc dòng lệnh với các biểu tượng và màn hình nền. Một tính năng tương tự là API, một tập hợp các dịch vụ và thư viện mã cho phép các ứng dụng tương tác với</a:t>
            </a:r>
            <a:r>
              <a:rPr lang="en-US" sz="1200" b="0" i="0" dirty="0">
                <a:solidFill>
                  <a:schemeClr val="tx1"/>
                </a:solidFill>
                <a:latin typeface="Arial"/>
                <a:ea typeface="+mn-ea"/>
                <a:cs typeface="+mn-cs"/>
              </a:rPr>
              <a:t> </a:t>
            </a:r>
            <a:r>
              <a:rPr lang="vi-VN" sz="1200" b="0" i="0" dirty="0">
                <a:solidFill>
                  <a:schemeClr val="tx1"/>
                </a:solidFill>
                <a:latin typeface="Arial"/>
                <a:ea typeface="+mn-ea"/>
                <a:cs typeface="+mn-cs"/>
              </a:rPr>
              <a:t>các chương trình khác và có thể được xem là một hệ điều hành.</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a:t>
            </a:fld>
            <a:endParaRPr lang="ko-KR" altLang="en-US"/>
          </a:p>
        </p:txBody>
      </p:sp>
    </p:spTree>
    <p:extLst>
      <p:ext uri="{BB962C8B-B14F-4D97-AF65-F5344CB8AC3E}">
        <p14:creationId xmlns:p14="http://schemas.microsoft.com/office/powerpoint/2010/main" val="219400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52</a:t>
            </a:fld>
            <a:endParaRPr lang="ko-KR" altLang="en-US"/>
          </a:p>
        </p:txBody>
      </p:sp>
    </p:spTree>
    <p:extLst>
      <p:ext uri="{BB962C8B-B14F-4D97-AF65-F5344CB8AC3E}">
        <p14:creationId xmlns:p14="http://schemas.microsoft.com/office/powerpoint/2010/main" val="267997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53</a:t>
            </a:fld>
            <a:endParaRPr lang="ko-KR" altLang="en-US"/>
          </a:p>
        </p:txBody>
      </p:sp>
    </p:spTree>
    <p:extLst>
      <p:ext uri="{BB962C8B-B14F-4D97-AF65-F5344CB8AC3E}">
        <p14:creationId xmlns:p14="http://schemas.microsoft.com/office/powerpoint/2010/main" val="782604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54</a:t>
            </a:fld>
            <a:endParaRPr lang="ko-KR" altLang="en-US"/>
          </a:p>
        </p:txBody>
      </p:sp>
    </p:spTree>
    <p:extLst>
      <p:ext uri="{BB962C8B-B14F-4D97-AF65-F5344CB8AC3E}">
        <p14:creationId xmlns:p14="http://schemas.microsoft.com/office/powerpoint/2010/main" val="21153167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55</a:t>
            </a:fld>
            <a:endParaRPr lang="ko-KR" altLang="en-US"/>
          </a:p>
        </p:txBody>
      </p:sp>
    </p:spTree>
    <p:extLst>
      <p:ext uri="{BB962C8B-B14F-4D97-AF65-F5344CB8AC3E}">
        <p14:creationId xmlns:p14="http://schemas.microsoft.com/office/powerpoint/2010/main" val="30968163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56</a:t>
            </a:fld>
            <a:endParaRPr lang="ko-KR" altLang="en-US"/>
          </a:p>
        </p:txBody>
      </p:sp>
    </p:spTree>
    <p:extLst>
      <p:ext uri="{BB962C8B-B14F-4D97-AF65-F5344CB8AC3E}">
        <p14:creationId xmlns:p14="http://schemas.microsoft.com/office/powerpoint/2010/main" val="316471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57</a:t>
            </a:fld>
            <a:endParaRPr lang="ko-KR" altLang="en-US"/>
          </a:p>
        </p:txBody>
      </p:sp>
    </p:spTree>
    <p:extLst>
      <p:ext uri="{BB962C8B-B14F-4D97-AF65-F5344CB8AC3E}">
        <p14:creationId xmlns:p14="http://schemas.microsoft.com/office/powerpoint/2010/main" val="5207975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58</a:t>
            </a:fld>
            <a:endParaRPr lang="ko-KR" altLang="en-US"/>
          </a:p>
        </p:txBody>
      </p:sp>
    </p:spTree>
    <p:extLst>
      <p:ext uri="{BB962C8B-B14F-4D97-AF65-F5344CB8AC3E}">
        <p14:creationId xmlns:p14="http://schemas.microsoft.com/office/powerpoint/2010/main" val="4060789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59</a:t>
            </a:fld>
            <a:endParaRPr lang="ko-KR" altLang="en-US"/>
          </a:p>
        </p:txBody>
      </p:sp>
    </p:spTree>
    <p:extLst>
      <p:ext uri="{BB962C8B-B14F-4D97-AF65-F5344CB8AC3E}">
        <p14:creationId xmlns:p14="http://schemas.microsoft.com/office/powerpoint/2010/main" val="1804243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60</a:t>
            </a:fld>
            <a:endParaRPr lang="ko-KR" altLang="en-US"/>
          </a:p>
        </p:txBody>
      </p:sp>
    </p:spTree>
    <p:extLst>
      <p:ext uri="{BB962C8B-B14F-4D97-AF65-F5344CB8AC3E}">
        <p14:creationId xmlns:p14="http://schemas.microsoft.com/office/powerpoint/2010/main" val="1221388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61</a:t>
            </a:fld>
            <a:endParaRPr lang="ko-KR" altLang="en-US"/>
          </a:p>
        </p:txBody>
      </p:sp>
    </p:spTree>
    <p:extLst>
      <p:ext uri="{BB962C8B-B14F-4D97-AF65-F5344CB8AC3E}">
        <p14:creationId xmlns:p14="http://schemas.microsoft.com/office/powerpoint/2010/main" val="2175200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a:t>
            </a:fld>
            <a:endParaRPr lang="ko-KR" altLang="en-US"/>
          </a:p>
        </p:txBody>
      </p:sp>
    </p:spTree>
    <p:extLst>
      <p:ext uri="{BB962C8B-B14F-4D97-AF65-F5344CB8AC3E}">
        <p14:creationId xmlns:p14="http://schemas.microsoft.com/office/powerpoint/2010/main" val="19837832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62</a:t>
            </a:fld>
            <a:endParaRPr lang="ko-KR" altLang="en-US"/>
          </a:p>
        </p:txBody>
      </p:sp>
    </p:spTree>
    <p:extLst>
      <p:ext uri="{BB962C8B-B14F-4D97-AF65-F5344CB8AC3E}">
        <p14:creationId xmlns:p14="http://schemas.microsoft.com/office/powerpoint/2010/main" val="1918628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63</a:t>
            </a:fld>
            <a:endParaRPr lang="ko-KR" altLang="en-US"/>
          </a:p>
        </p:txBody>
      </p:sp>
    </p:spTree>
    <p:extLst>
      <p:ext uri="{BB962C8B-B14F-4D97-AF65-F5344CB8AC3E}">
        <p14:creationId xmlns:p14="http://schemas.microsoft.com/office/powerpoint/2010/main" val="3280301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64</a:t>
            </a:fld>
            <a:endParaRPr lang="ko-KR" altLang="en-US"/>
          </a:p>
        </p:txBody>
      </p:sp>
    </p:spTree>
    <p:extLst>
      <p:ext uri="{BB962C8B-B14F-4D97-AF65-F5344CB8AC3E}">
        <p14:creationId xmlns:p14="http://schemas.microsoft.com/office/powerpoint/2010/main" val="5798864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65</a:t>
            </a:fld>
            <a:endParaRPr lang="ko-KR" altLang="en-US"/>
          </a:p>
        </p:txBody>
      </p:sp>
    </p:spTree>
    <p:extLst>
      <p:ext uri="{BB962C8B-B14F-4D97-AF65-F5344CB8AC3E}">
        <p14:creationId xmlns:p14="http://schemas.microsoft.com/office/powerpoint/2010/main" val="2224676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66</a:t>
            </a:fld>
            <a:endParaRPr lang="ko-KR" altLang="en-US"/>
          </a:p>
        </p:txBody>
      </p:sp>
    </p:spTree>
    <p:extLst>
      <p:ext uri="{BB962C8B-B14F-4D97-AF65-F5344CB8AC3E}">
        <p14:creationId xmlns:p14="http://schemas.microsoft.com/office/powerpoint/2010/main" val="25756672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67</a:t>
            </a:fld>
            <a:endParaRPr lang="ko-KR" altLang="en-US"/>
          </a:p>
        </p:txBody>
      </p:sp>
    </p:spTree>
    <p:extLst>
      <p:ext uri="{BB962C8B-B14F-4D97-AF65-F5344CB8AC3E}">
        <p14:creationId xmlns:p14="http://schemas.microsoft.com/office/powerpoint/2010/main" val="3996947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68</a:t>
            </a:fld>
            <a:endParaRPr lang="ko-KR" altLang="en-US"/>
          </a:p>
        </p:txBody>
      </p:sp>
    </p:spTree>
    <p:extLst>
      <p:ext uri="{BB962C8B-B14F-4D97-AF65-F5344CB8AC3E}">
        <p14:creationId xmlns:p14="http://schemas.microsoft.com/office/powerpoint/2010/main" val="10661311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69</a:t>
            </a:fld>
            <a:endParaRPr lang="ko-KR" altLang="en-US"/>
          </a:p>
        </p:txBody>
      </p:sp>
    </p:spTree>
    <p:extLst>
      <p:ext uri="{BB962C8B-B14F-4D97-AF65-F5344CB8AC3E}">
        <p14:creationId xmlns:p14="http://schemas.microsoft.com/office/powerpoint/2010/main" val="19744640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70</a:t>
            </a:fld>
            <a:endParaRPr lang="ko-KR" altLang="en-US"/>
          </a:p>
        </p:txBody>
      </p:sp>
    </p:spTree>
    <p:extLst>
      <p:ext uri="{BB962C8B-B14F-4D97-AF65-F5344CB8AC3E}">
        <p14:creationId xmlns:p14="http://schemas.microsoft.com/office/powerpoint/2010/main" val="816337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71</a:t>
            </a:fld>
            <a:endParaRPr lang="ko-KR" altLang="en-US"/>
          </a:p>
        </p:txBody>
      </p:sp>
    </p:spTree>
    <p:extLst>
      <p:ext uri="{BB962C8B-B14F-4D97-AF65-F5344CB8AC3E}">
        <p14:creationId xmlns:p14="http://schemas.microsoft.com/office/powerpoint/2010/main" val="3773993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vi-VN" altLang="ko-KR" b="0" i="0" dirty="0">
                <a:solidFill>
                  <a:srgbClr val="181818"/>
                </a:solidFill>
                <a:effectLst/>
                <a:latin typeface="SamsungOne-400" panose="020B0503030303020204" pitchFamily="34" charset="0"/>
              </a:rPr>
              <a:t>Chuyển đổi kỹ thuật số là quá trình sử dụng các công nghệ kỹ thuật số để tạo mới — hoặc sửa đổi — các quy trình kinh doanh, văn hóa và trải nghiệm khách hàng hiện có để đáp ứng các yêu cầu kinh doanh và</a:t>
            </a:r>
            <a:r>
              <a:rPr lang="en-US" altLang="ko-KR" b="0" i="0" dirty="0">
                <a:solidFill>
                  <a:srgbClr val="181818"/>
                </a:solidFill>
                <a:effectLst/>
                <a:latin typeface="SamsungOne-400" panose="020B0503030303020204" pitchFamily="34" charset="0"/>
              </a:rPr>
              <a:t> </a:t>
            </a:r>
            <a:r>
              <a:rPr lang="en-US" altLang="ko-KR" b="0" i="0" dirty="0" err="1">
                <a:solidFill>
                  <a:srgbClr val="181818"/>
                </a:solidFill>
                <a:effectLst/>
                <a:latin typeface="SamsungOne-400" panose="020B0503030303020204" pitchFamily="34" charset="0"/>
              </a:rPr>
              <a:t>những</a:t>
            </a:r>
            <a:r>
              <a:rPr lang="en-US" altLang="ko-KR" b="0" i="0" dirty="0">
                <a:solidFill>
                  <a:srgbClr val="181818"/>
                </a:solidFill>
                <a:effectLst/>
                <a:latin typeface="SamsungOne-400" panose="020B0503030303020204" pitchFamily="34" charset="0"/>
              </a:rPr>
              <a:t> </a:t>
            </a:r>
            <a:r>
              <a:rPr lang="en-US" altLang="ko-KR" b="0" i="0" dirty="0" err="1">
                <a:solidFill>
                  <a:srgbClr val="181818"/>
                </a:solidFill>
                <a:effectLst/>
                <a:latin typeface="SamsungOne-400" panose="020B0503030303020204" pitchFamily="34" charset="0"/>
              </a:rPr>
              <a:t>thay</a:t>
            </a:r>
            <a:r>
              <a:rPr lang="en-US" altLang="ko-KR" b="0" i="0" dirty="0">
                <a:solidFill>
                  <a:srgbClr val="181818"/>
                </a:solidFill>
                <a:effectLst/>
                <a:latin typeface="SamsungOne-400" panose="020B0503030303020204" pitchFamily="34" charset="0"/>
              </a:rPr>
              <a:t> </a:t>
            </a:r>
            <a:r>
              <a:rPr lang="en-US" altLang="ko-KR" b="0" i="0" dirty="0" err="1">
                <a:solidFill>
                  <a:srgbClr val="181818"/>
                </a:solidFill>
                <a:effectLst/>
                <a:latin typeface="SamsungOne-400" panose="020B0503030303020204" pitchFamily="34" charset="0"/>
              </a:rPr>
              <a:t>đổi</a:t>
            </a:r>
            <a:r>
              <a:rPr lang="vi-VN" altLang="ko-KR" b="0" i="0" dirty="0">
                <a:solidFill>
                  <a:srgbClr val="181818"/>
                </a:solidFill>
                <a:effectLst/>
                <a:latin typeface="SamsungOne-400" panose="020B0503030303020204" pitchFamily="34" charset="0"/>
              </a:rPr>
              <a:t> thị trường. Việc hình dung lại hoạt động kinh doanh trong thời đại kỹ thuật số này chính là chuyển đổi kỹ thuật số.</a:t>
            </a:r>
            <a:endParaRPr lang="en-US" altLang="ko-KR" b="0" i="0" dirty="0">
              <a:solidFill>
                <a:srgbClr val="181818"/>
              </a:solidFill>
              <a:effectLst/>
              <a:latin typeface="SamsungOne-400" panose="020B0503030303020204" pitchFamily="34" charset="0"/>
            </a:endParaRPr>
          </a:p>
          <a:p>
            <a:pPr marL="171450" indent="-171450">
              <a:buFont typeface="Arial" panose="020B0604020202020204" pitchFamily="34" charset="0"/>
              <a:buChar char="•"/>
            </a:pPr>
            <a:r>
              <a:rPr lang="vi-VN" altLang="ko-KR" b="0" i="0" dirty="0">
                <a:solidFill>
                  <a:srgbClr val="181818"/>
                </a:solidFill>
                <a:effectLst/>
                <a:latin typeface="SamsungOne-400" panose="020B0503030303020204" pitchFamily="34" charset="0"/>
              </a:rPr>
              <a:t>Chuyển đổi kỹ thuật số đang thay đổi cách thức kinh doanh được thực hiện và trong một số trường hợp, tạo ra các loại hình kinh doanh hoàn toàn mới.</a:t>
            </a: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a:t>
            </a:fld>
            <a:endParaRPr lang="ko-KR" altLang="en-US"/>
          </a:p>
        </p:txBody>
      </p:sp>
    </p:spTree>
    <p:extLst>
      <p:ext uri="{BB962C8B-B14F-4D97-AF65-F5344CB8AC3E}">
        <p14:creationId xmlns:p14="http://schemas.microsoft.com/office/powerpoint/2010/main" val="32454021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72</a:t>
            </a:fld>
            <a:endParaRPr lang="ko-KR" altLang="en-US"/>
          </a:p>
        </p:txBody>
      </p:sp>
    </p:spTree>
    <p:extLst>
      <p:ext uri="{BB962C8B-B14F-4D97-AF65-F5344CB8AC3E}">
        <p14:creationId xmlns:p14="http://schemas.microsoft.com/office/powerpoint/2010/main" val="25602776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73</a:t>
            </a:fld>
            <a:endParaRPr lang="ko-KR" altLang="en-US"/>
          </a:p>
        </p:txBody>
      </p:sp>
    </p:spTree>
    <p:extLst>
      <p:ext uri="{BB962C8B-B14F-4D97-AF65-F5344CB8AC3E}">
        <p14:creationId xmlns:p14="http://schemas.microsoft.com/office/powerpoint/2010/main" val="9679382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74</a:t>
            </a:fld>
            <a:endParaRPr lang="ko-KR" altLang="en-US"/>
          </a:p>
        </p:txBody>
      </p:sp>
    </p:spTree>
    <p:extLst>
      <p:ext uri="{BB962C8B-B14F-4D97-AF65-F5344CB8AC3E}">
        <p14:creationId xmlns:p14="http://schemas.microsoft.com/office/powerpoint/2010/main" val="7358330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75</a:t>
            </a:fld>
            <a:endParaRPr lang="ko-KR" altLang="en-US"/>
          </a:p>
        </p:txBody>
      </p:sp>
    </p:spTree>
    <p:extLst>
      <p:ext uri="{BB962C8B-B14F-4D97-AF65-F5344CB8AC3E}">
        <p14:creationId xmlns:p14="http://schemas.microsoft.com/office/powerpoint/2010/main" val="2341187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76</a:t>
            </a:fld>
            <a:endParaRPr lang="ko-KR" altLang="en-US"/>
          </a:p>
        </p:txBody>
      </p:sp>
    </p:spTree>
    <p:extLst>
      <p:ext uri="{BB962C8B-B14F-4D97-AF65-F5344CB8AC3E}">
        <p14:creationId xmlns:p14="http://schemas.microsoft.com/office/powerpoint/2010/main" val="471402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77</a:t>
            </a:fld>
            <a:endParaRPr lang="ko-KR" altLang="en-US"/>
          </a:p>
        </p:txBody>
      </p:sp>
    </p:spTree>
    <p:extLst>
      <p:ext uri="{BB962C8B-B14F-4D97-AF65-F5344CB8AC3E}">
        <p14:creationId xmlns:p14="http://schemas.microsoft.com/office/powerpoint/2010/main" val="9284598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78</a:t>
            </a:fld>
            <a:endParaRPr lang="ko-KR" altLang="en-US"/>
          </a:p>
        </p:txBody>
      </p:sp>
    </p:spTree>
    <p:extLst>
      <p:ext uri="{BB962C8B-B14F-4D97-AF65-F5344CB8AC3E}">
        <p14:creationId xmlns:p14="http://schemas.microsoft.com/office/powerpoint/2010/main" val="12169601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79</a:t>
            </a:fld>
            <a:endParaRPr lang="ko-KR" altLang="en-US"/>
          </a:p>
        </p:txBody>
      </p:sp>
    </p:spTree>
    <p:extLst>
      <p:ext uri="{BB962C8B-B14F-4D97-AF65-F5344CB8AC3E}">
        <p14:creationId xmlns:p14="http://schemas.microsoft.com/office/powerpoint/2010/main" val="18426910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80</a:t>
            </a:fld>
            <a:endParaRPr lang="ko-KR" altLang="en-US"/>
          </a:p>
        </p:txBody>
      </p:sp>
    </p:spTree>
    <p:extLst>
      <p:ext uri="{BB962C8B-B14F-4D97-AF65-F5344CB8AC3E}">
        <p14:creationId xmlns:p14="http://schemas.microsoft.com/office/powerpoint/2010/main" val="969796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81</a:t>
            </a:fld>
            <a:endParaRPr lang="ko-KR" altLang="en-US"/>
          </a:p>
        </p:txBody>
      </p:sp>
    </p:spTree>
    <p:extLst>
      <p:ext uri="{BB962C8B-B14F-4D97-AF65-F5344CB8AC3E}">
        <p14:creationId xmlns:p14="http://schemas.microsoft.com/office/powerpoint/2010/main" val="2789606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a:t>
            </a:fld>
            <a:endParaRPr lang="ko-KR" altLang="en-US"/>
          </a:p>
        </p:txBody>
      </p:sp>
    </p:spTree>
    <p:extLst>
      <p:ext uri="{BB962C8B-B14F-4D97-AF65-F5344CB8AC3E}">
        <p14:creationId xmlns:p14="http://schemas.microsoft.com/office/powerpoint/2010/main" val="37827998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82</a:t>
            </a:fld>
            <a:endParaRPr lang="ko-KR" altLang="en-US"/>
          </a:p>
        </p:txBody>
      </p:sp>
    </p:spTree>
    <p:extLst>
      <p:ext uri="{BB962C8B-B14F-4D97-AF65-F5344CB8AC3E}">
        <p14:creationId xmlns:p14="http://schemas.microsoft.com/office/powerpoint/2010/main" val="33150201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83</a:t>
            </a:fld>
            <a:endParaRPr lang="ko-KR" altLang="en-US"/>
          </a:p>
        </p:txBody>
      </p:sp>
    </p:spTree>
    <p:extLst>
      <p:ext uri="{BB962C8B-B14F-4D97-AF65-F5344CB8AC3E}">
        <p14:creationId xmlns:p14="http://schemas.microsoft.com/office/powerpoint/2010/main" val="9529818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84</a:t>
            </a:fld>
            <a:endParaRPr lang="ko-KR" altLang="en-US"/>
          </a:p>
        </p:txBody>
      </p:sp>
    </p:spTree>
    <p:extLst>
      <p:ext uri="{BB962C8B-B14F-4D97-AF65-F5344CB8AC3E}">
        <p14:creationId xmlns:p14="http://schemas.microsoft.com/office/powerpoint/2010/main" val="42223282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85</a:t>
            </a:fld>
            <a:endParaRPr lang="ko-KR" altLang="en-US"/>
          </a:p>
        </p:txBody>
      </p:sp>
    </p:spTree>
    <p:extLst>
      <p:ext uri="{BB962C8B-B14F-4D97-AF65-F5344CB8AC3E}">
        <p14:creationId xmlns:p14="http://schemas.microsoft.com/office/powerpoint/2010/main" val="24657122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86</a:t>
            </a:fld>
            <a:endParaRPr lang="ko-KR" altLang="en-US"/>
          </a:p>
        </p:txBody>
      </p:sp>
    </p:spTree>
    <p:extLst>
      <p:ext uri="{BB962C8B-B14F-4D97-AF65-F5344CB8AC3E}">
        <p14:creationId xmlns:p14="http://schemas.microsoft.com/office/powerpoint/2010/main" val="27688376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87</a:t>
            </a:fld>
            <a:endParaRPr lang="ko-KR" altLang="en-US"/>
          </a:p>
        </p:txBody>
      </p:sp>
    </p:spTree>
    <p:extLst>
      <p:ext uri="{BB962C8B-B14F-4D97-AF65-F5344CB8AC3E}">
        <p14:creationId xmlns:p14="http://schemas.microsoft.com/office/powerpoint/2010/main" val="37502840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88</a:t>
            </a:fld>
            <a:endParaRPr lang="ko-KR" altLang="en-US"/>
          </a:p>
        </p:txBody>
      </p:sp>
    </p:spTree>
    <p:extLst>
      <p:ext uri="{BB962C8B-B14F-4D97-AF65-F5344CB8AC3E}">
        <p14:creationId xmlns:p14="http://schemas.microsoft.com/office/powerpoint/2010/main" val="8205951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89</a:t>
            </a:fld>
            <a:endParaRPr lang="ko-KR" altLang="en-US"/>
          </a:p>
        </p:txBody>
      </p:sp>
    </p:spTree>
    <p:extLst>
      <p:ext uri="{BB962C8B-B14F-4D97-AF65-F5344CB8AC3E}">
        <p14:creationId xmlns:p14="http://schemas.microsoft.com/office/powerpoint/2010/main" val="2755635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rtl="0" eaLnBrk="1" fontAlgn="base" latinLnBrk="1" hangingPunct="1">
              <a:buFont typeface="Wingdings" panose="05000000000000000000" pitchFamily="2" charset="2"/>
              <a:buChar char="§"/>
            </a:pPr>
            <a:r>
              <a:rPr lang="vi-VN" sz="1200" b="0" i="0" dirty="0">
                <a:solidFill>
                  <a:schemeClr val="tx1"/>
                </a:solidFill>
                <a:latin typeface="Arial"/>
                <a:ea typeface="+mn-ea"/>
                <a:cs typeface="+mn-cs"/>
              </a:rPr>
              <a:t>Ngoài các tệp trên trang trình chiếu, còn có các thư mục sau:</a:t>
            </a:r>
          </a:p>
          <a:p>
            <a:pPr marL="628650" lvl="1" indent="-171450" rtl="0" eaLnBrk="1" fontAlgn="base" latinLnBrk="1" hangingPunct="1">
              <a:buFont typeface="Arial" panose="020B0604020202020204" pitchFamily="34" charset="0"/>
              <a:buChar char="•"/>
            </a:pPr>
            <a:r>
              <a:rPr lang="vi-VN" sz="1200" b="0" i="0" u="none" strike="noStrike" dirty="0">
                <a:solidFill>
                  <a:schemeClr val="tx1"/>
                </a:solidFill>
                <a:latin typeface="Arial"/>
                <a:ea typeface="+mn-ea"/>
                <a:cs typeface="+mn-cs"/>
              </a:rPr>
              <a:t>boot: Chứa tệp kernel cần để khởi động</a:t>
            </a:r>
          </a:p>
          <a:p>
            <a:pPr marL="628650" lvl="1" indent="-171450" rtl="0" eaLnBrk="1" fontAlgn="base" latinLnBrk="1" hangingPunct="1">
              <a:buFont typeface="Arial" panose="020B0604020202020204" pitchFamily="34" charset="0"/>
              <a:buChar char="•"/>
            </a:pPr>
            <a:r>
              <a:rPr lang="vi-VN" sz="1200" b="0" i="0" u="none" strike="noStrike" dirty="0">
                <a:solidFill>
                  <a:schemeClr val="tx1"/>
                </a:solidFill>
                <a:latin typeface="Arial"/>
                <a:ea typeface="+mn-ea"/>
                <a:cs typeface="+mn-cs"/>
              </a:rPr>
              <a:t>lost+found: Khi khôi phục sau sự cố với hệ thống tệp tin, thư mục lưu trữ tệp mồ côi thường là tệp rỗng</a:t>
            </a:r>
          </a:p>
          <a:p>
            <a:pPr marL="628650" lvl="1" indent="-171450" rtl="0" eaLnBrk="1" fontAlgn="base" latinLnBrk="1" hangingPunct="1">
              <a:buFont typeface="Arial" panose="020B0604020202020204" pitchFamily="34" charset="0"/>
              <a:buChar char="•"/>
            </a:pPr>
            <a:r>
              <a:rPr lang="vi-VN" sz="1200" b="0" i="0" u="none" strike="noStrike" dirty="0">
                <a:solidFill>
                  <a:schemeClr val="tx1"/>
                </a:solidFill>
                <a:latin typeface="Arial"/>
                <a:ea typeface="+mn-ea"/>
                <a:cs typeface="+mn-cs"/>
              </a:rPr>
              <a:t>mnt: Đây là thư mục để gán tạm hệ thống tệp tin vào</a:t>
            </a:r>
          </a:p>
          <a:p>
            <a:pPr marL="628650" lvl="1" indent="-171450" rtl="0" eaLnBrk="1" fontAlgn="base" latinLnBrk="1" hangingPunct="1">
              <a:buFont typeface="Arial" panose="020B0604020202020204" pitchFamily="34" charset="0"/>
              <a:buChar char="•"/>
            </a:pPr>
            <a:r>
              <a:rPr lang="vi-VN" sz="1200" b="0" i="0" u="none" strike="noStrike" dirty="0">
                <a:solidFill>
                  <a:schemeClr val="tx1"/>
                </a:solidFill>
                <a:latin typeface="Arial"/>
                <a:ea typeface="+mn-ea"/>
                <a:cs typeface="+mn-cs"/>
              </a:rPr>
              <a:t>proc: Vị trí lưu trữ thông tin liên quan đến Kernel như thông tin tiến trình</a:t>
            </a:r>
          </a:p>
          <a:p>
            <a:pPr marL="628650" lvl="1" indent="-171450" rtl="0" eaLnBrk="1" fontAlgn="base" latinLnBrk="1" hangingPunct="1">
              <a:buFont typeface="Arial" panose="020B0604020202020204" pitchFamily="34" charset="0"/>
              <a:buChar char="•"/>
            </a:pPr>
            <a:r>
              <a:rPr lang="vi-VN" sz="1200" b="0" i="0" u="none" strike="noStrike" dirty="0">
                <a:solidFill>
                  <a:schemeClr val="tx1"/>
                </a:solidFill>
                <a:latin typeface="Arial"/>
                <a:ea typeface="+mn-ea"/>
                <a:cs typeface="+mn-cs"/>
              </a:rPr>
              <a:t>tmp: Dữ liệu tạm thời khi sử dụng hệ thống được lưu trữ tại đây</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90</a:t>
            </a:fld>
            <a:endParaRPr lang="ko-KR" altLang="en-US"/>
          </a:p>
        </p:txBody>
      </p:sp>
    </p:spTree>
    <p:extLst>
      <p:ext uri="{BB962C8B-B14F-4D97-AF65-F5344CB8AC3E}">
        <p14:creationId xmlns:p14="http://schemas.microsoft.com/office/powerpoint/2010/main" val="31061963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91</a:t>
            </a:fld>
            <a:endParaRPr lang="ko-KR" altLang="en-US"/>
          </a:p>
        </p:txBody>
      </p:sp>
    </p:spTree>
    <p:extLst>
      <p:ext uri="{BB962C8B-B14F-4D97-AF65-F5344CB8AC3E}">
        <p14:creationId xmlns:p14="http://schemas.microsoft.com/office/powerpoint/2010/main" val="3067054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Linux </a:t>
            </a:r>
            <a:r>
              <a:rPr lang="en-US" altLang="ko-KR" sz="1200" b="0" i="0" kern="1200" dirty="0" err="1">
                <a:solidFill>
                  <a:schemeClr val="tx1"/>
                </a:solidFill>
                <a:effectLst/>
                <a:latin typeface="맑은 고딕" panose="020B0503020000020004" pitchFamily="50" charset="-127"/>
                <a:ea typeface="맑은 고딕" panose="020B0503020000020004" pitchFamily="50" charset="-127"/>
                <a:cs typeface="+mn-cs"/>
              </a:rPr>
              <a:t>là</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một</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hệ</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điều</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hành</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máy</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tính</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được</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phát</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triển</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bởi</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Linux Benedict Torvalds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với</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tư</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cách</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là</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một</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chủ</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đề</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chung</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hay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có</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nghĩa</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là</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hạt</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 </a:t>
            </a:r>
            <a:r>
              <a:rPr lang="en-US" altLang="ko-KR" sz="1200" b="0" i="0" kern="1200" baseline="0" dirty="0" err="1">
                <a:solidFill>
                  <a:schemeClr val="tx1"/>
                </a:solidFill>
                <a:effectLst/>
                <a:latin typeface="맑은 고딕" panose="020B0503020000020004" pitchFamily="50" charset="-127"/>
                <a:ea typeface="맑은 고딕" panose="020B0503020000020004" pitchFamily="50" charset="-127"/>
                <a:cs typeface="+mn-cs"/>
              </a:rPr>
              <a:t>nhân</a:t>
            </a:r>
            <a:r>
              <a:rPr lang="en-US"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a:t>
            </a:r>
            <a:endParaRPr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pPr marL="171450" indent="-171450">
              <a:buFont typeface="Wingdings" panose="05000000000000000000" pitchFamily="2" charset="2"/>
              <a:buChar char="§"/>
            </a:pPr>
            <a:r>
              <a:rPr lang="vi-VN" altLang="ko-KR" sz="1200" b="0" i="0" kern="1200" baseline="0" dirty="0">
                <a:solidFill>
                  <a:schemeClr val="tx1"/>
                </a:solidFill>
                <a:effectLst/>
                <a:latin typeface="맑은 고딕" panose="020B0503020000020004" pitchFamily="50" charset="-127"/>
                <a:ea typeface="맑은 고딕" panose="020B0503020000020004" pitchFamily="50" charset="-127"/>
                <a:cs typeface="+mn-cs"/>
              </a:rPr>
              <a:t>Linux là một hệ điều hành mạng (NOS) hỗ trợ nhiều người dùng, nhiều tác vụ (đa nhiệm) và nhiều luồng. Nói một cách chính xác, thuật ngữ 'Linux' này chỉ đề cập đến nhân Linux, nhưng thường được dùng để chỉ toàn bộ hệ điều hành (còn được gọi là GNU).</a:t>
            </a: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a:t>
            </a:fld>
            <a:endParaRPr lang="ko-KR" altLang="en-US"/>
          </a:p>
        </p:txBody>
      </p:sp>
    </p:spTree>
    <p:extLst>
      <p:ext uri="{BB962C8B-B14F-4D97-AF65-F5344CB8AC3E}">
        <p14:creationId xmlns:p14="http://schemas.microsoft.com/office/powerpoint/2010/main" val="681524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92</a:t>
            </a:fld>
            <a:endParaRPr lang="ko-KR" altLang="en-US"/>
          </a:p>
        </p:txBody>
      </p:sp>
    </p:spTree>
    <p:extLst>
      <p:ext uri="{BB962C8B-B14F-4D97-AF65-F5344CB8AC3E}">
        <p14:creationId xmlns:p14="http://schemas.microsoft.com/office/powerpoint/2010/main" val="32584564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93</a:t>
            </a:fld>
            <a:endParaRPr lang="ko-KR" altLang="en-US"/>
          </a:p>
        </p:txBody>
      </p:sp>
    </p:spTree>
    <p:extLst>
      <p:ext uri="{BB962C8B-B14F-4D97-AF65-F5344CB8AC3E}">
        <p14:creationId xmlns:p14="http://schemas.microsoft.com/office/powerpoint/2010/main" val="7743669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94</a:t>
            </a:fld>
            <a:endParaRPr lang="ko-KR" altLang="en-US"/>
          </a:p>
        </p:txBody>
      </p:sp>
    </p:spTree>
    <p:extLst>
      <p:ext uri="{BB962C8B-B14F-4D97-AF65-F5344CB8AC3E}">
        <p14:creationId xmlns:p14="http://schemas.microsoft.com/office/powerpoint/2010/main" val="5354044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95</a:t>
            </a:fld>
            <a:endParaRPr lang="ko-KR" altLang="en-US"/>
          </a:p>
        </p:txBody>
      </p:sp>
    </p:spTree>
    <p:extLst>
      <p:ext uri="{BB962C8B-B14F-4D97-AF65-F5344CB8AC3E}">
        <p14:creationId xmlns:p14="http://schemas.microsoft.com/office/powerpoint/2010/main" val="27558216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96</a:t>
            </a:fld>
            <a:endParaRPr lang="ko-KR" altLang="en-US"/>
          </a:p>
        </p:txBody>
      </p:sp>
    </p:spTree>
    <p:extLst>
      <p:ext uri="{BB962C8B-B14F-4D97-AF65-F5344CB8AC3E}">
        <p14:creationId xmlns:p14="http://schemas.microsoft.com/office/powerpoint/2010/main" val="14527803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97</a:t>
            </a:fld>
            <a:endParaRPr lang="ko-KR" altLang="en-US"/>
          </a:p>
        </p:txBody>
      </p:sp>
    </p:spTree>
    <p:extLst>
      <p:ext uri="{BB962C8B-B14F-4D97-AF65-F5344CB8AC3E}">
        <p14:creationId xmlns:p14="http://schemas.microsoft.com/office/powerpoint/2010/main" val="2926439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98</a:t>
            </a:fld>
            <a:endParaRPr lang="ko-KR" altLang="en-US"/>
          </a:p>
        </p:txBody>
      </p:sp>
    </p:spTree>
    <p:extLst>
      <p:ext uri="{BB962C8B-B14F-4D97-AF65-F5344CB8AC3E}">
        <p14:creationId xmlns:p14="http://schemas.microsoft.com/office/powerpoint/2010/main" val="23220100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99</a:t>
            </a:fld>
            <a:endParaRPr lang="ko-KR" altLang="en-US"/>
          </a:p>
        </p:txBody>
      </p:sp>
    </p:spTree>
    <p:extLst>
      <p:ext uri="{BB962C8B-B14F-4D97-AF65-F5344CB8AC3E}">
        <p14:creationId xmlns:p14="http://schemas.microsoft.com/office/powerpoint/2010/main" val="26946799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100</a:t>
            </a:fld>
            <a:endParaRPr lang="ko-KR" altLang="en-US"/>
          </a:p>
        </p:txBody>
      </p:sp>
    </p:spTree>
    <p:extLst>
      <p:ext uri="{BB962C8B-B14F-4D97-AF65-F5344CB8AC3E}">
        <p14:creationId xmlns:p14="http://schemas.microsoft.com/office/powerpoint/2010/main" val="26562833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101</a:t>
            </a:fld>
            <a:endParaRPr lang="ko-KR" altLang="en-US"/>
          </a:p>
        </p:txBody>
      </p:sp>
    </p:spTree>
    <p:extLst>
      <p:ext uri="{BB962C8B-B14F-4D97-AF65-F5344CB8AC3E}">
        <p14:creationId xmlns:p14="http://schemas.microsoft.com/office/powerpoint/2010/main" val="193161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5.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Linux 101</a:t>
            </a:r>
          </a:p>
        </p:txBody>
      </p:sp>
    </p:spTree>
    <p:extLst>
      <p:ext uri="{BB962C8B-B14F-4D97-AF65-F5344CB8AC3E}">
        <p14:creationId xmlns:p14="http://schemas.microsoft.com/office/powerpoint/2010/main" val="137627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350586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721979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2300936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7371158" y="6347711"/>
            <a:ext cx="138659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11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5. </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Linux 101</a:t>
            </a: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204037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3578148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5.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Linux 101</a:t>
            </a:r>
          </a:p>
        </p:txBody>
      </p:sp>
    </p:spTree>
    <p:extLst>
      <p:ext uri="{BB962C8B-B14F-4D97-AF65-F5344CB8AC3E}">
        <p14:creationId xmlns:p14="http://schemas.microsoft.com/office/powerpoint/2010/main" val="130241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5.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Linux 101</a:t>
            </a:r>
          </a:p>
        </p:txBody>
      </p:sp>
    </p:spTree>
    <p:extLst>
      <p:ext uri="{BB962C8B-B14F-4D97-AF65-F5344CB8AC3E}">
        <p14:creationId xmlns:p14="http://schemas.microsoft.com/office/powerpoint/2010/main" val="230152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2"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14" name="그룹 13">
            <a:extLst>
              <a:ext uri="{FF2B5EF4-FFF2-40B4-BE49-F238E27FC236}">
                <a16:creationId xmlns:a16="http://schemas.microsoft.com/office/drawing/2014/main" id="{423B230F-BF07-4420-8C5E-EAE4EFC61AF1}"/>
              </a:ext>
            </a:extLst>
          </p:cNvPr>
          <p:cNvGrpSpPr/>
          <p:nvPr userDrawn="1"/>
        </p:nvGrpSpPr>
        <p:grpSpPr>
          <a:xfrm>
            <a:off x="0" y="1"/>
            <a:ext cx="9906000" cy="999802"/>
            <a:chOff x="0" y="1"/>
            <a:chExt cx="9906000" cy="999802"/>
          </a:xfrm>
        </p:grpSpPr>
        <p:sp>
          <p:nvSpPr>
            <p:cNvPr id="15" name="직사각형 14">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a:extLst>
              <a:ext uri="{FF2B5EF4-FFF2-40B4-BE49-F238E27FC236}">
                <a16:creationId xmlns:a16="http://schemas.microsoft.com/office/drawing/2014/main" id="{1AD70F94-445E-41A7-8574-B25CBA89D8C1}"/>
              </a:ext>
            </a:extLst>
          </p:cNvPr>
          <p:cNvGrpSpPr/>
          <p:nvPr userDrawn="1"/>
        </p:nvGrpSpPr>
        <p:grpSpPr>
          <a:xfrm>
            <a:off x="449999" y="1251375"/>
            <a:ext cx="9018001" cy="4993977"/>
            <a:chOff x="578678" y="1436153"/>
            <a:chExt cx="8748000" cy="4993977"/>
          </a:xfrm>
          <a:solidFill>
            <a:srgbClr val="ECEFF6"/>
          </a:solidFill>
        </p:grpSpPr>
        <p:sp>
          <p:nvSpPr>
            <p:cNvPr id="18" name="직사각형 17">
              <a:extLst>
                <a:ext uri="{FF2B5EF4-FFF2-40B4-BE49-F238E27FC236}">
                  <a16:creationId xmlns:a16="http://schemas.microsoft.com/office/drawing/2014/main" id="{DD7B4B47-6621-481B-B3CE-E8345036F393}"/>
                </a:ext>
              </a:extLst>
            </p:cNvPr>
            <p:cNvSpPr/>
            <p:nvPr/>
          </p:nvSpPr>
          <p:spPr>
            <a:xfrm>
              <a:off x="578678" y="1436153"/>
              <a:ext cx="8748000" cy="912275"/>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5.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Linux 101</a:t>
            </a:r>
          </a:p>
        </p:txBody>
      </p:sp>
    </p:spTree>
    <p:extLst>
      <p:ext uri="{BB962C8B-B14F-4D97-AF65-F5344CB8AC3E}">
        <p14:creationId xmlns:p14="http://schemas.microsoft.com/office/powerpoint/2010/main" val="1056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Regula" pitchFamily="2" charset="0"/>
                  <a:ea typeface="iCiel Samsung Sharp Sans Regula" pitchFamily="2" charset="0"/>
                  <a:cs typeface="iCiel Samsung Sharp Sans Regula"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5.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Linux 101</a:t>
            </a:r>
          </a:p>
        </p:txBody>
      </p:sp>
    </p:spTree>
    <p:extLst>
      <p:ext uri="{BB962C8B-B14F-4D97-AF65-F5344CB8AC3E}">
        <p14:creationId xmlns:p14="http://schemas.microsoft.com/office/powerpoint/2010/main" val="131742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Regula" pitchFamily="2" charset="0"/>
                    <a:ea typeface="iCiel Samsung Sharp Sans Regula" pitchFamily="2" charset="0"/>
                    <a:cs typeface="iCiel Samsung Sharp Sans Regula"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5.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Linux 101</a:t>
            </a:r>
          </a:p>
        </p:txBody>
      </p:sp>
    </p:spTree>
    <p:extLst>
      <p:ext uri="{BB962C8B-B14F-4D97-AF65-F5344CB8AC3E}">
        <p14:creationId xmlns:p14="http://schemas.microsoft.com/office/powerpoint/2010/main" val="223882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iCiel Samsung Sharp Sans Regula" pitchFamily="2" charset="0"/>
                <a:ea typeface="iCiel Samsung Sharp Sans Regula" pitchFamily="2" charset="0"/>
                <a:cs typeface="iCiel Samsung Sharp Sans Regula"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5.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Linux 101</a:t>
            </a:r>
          </a:p>
        </p:txBody>
      </p:sp>
    </p:spTree>
    <p:extLst>
      <p:ext uri="{BB962C8B-B14F-4D97-AF65-F5344CB8AC3E}">
        <p14:creationId xmlns:p14="http://schemas.microsoft.com/office/powerpoint/2010/main" val="30457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5.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Linux 101</a:t>
            </a:r>
          </a:p>
        </p:txBody>
      </p:sp>
    </p:spTree>
    <p:extLst>
      <p:ext uri="{BB962C8B-B14F-4D97-AF65-F5344CB8AC3E}">
        <p14:creationId xmlns:p14="http://schemas.microsoft.com/office/powerpoint/2010/main" val="172252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5"/>
            <a:ext cx="854075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81038" y="1825625"/>
            <a:ext cx="854075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81038" y="6356350"/>
            <a:ext cx="222726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FCA842-1D7B-4AFD-A6DC-04648D0A342B}" type="datetimeFigureOut">
              <a:rPr lang="ko-KR" altLang="en-US" smtClean="0"/>
              <a:t>2023. 1. 6.</a:t>
            </a:fld>
            <a:endParaRPr lang="ko-KR" altLang="en-US"/>
          </a:p>
        </p:txBody>
      </p:sp>
      <p:sp>
        <p:nvSpPr>
          <p:cNvPr id="5" name="바닥글 개체 틀 4"/>
          <p:cNvSpPr>
            <a:spLocks noGrp="1"/>
          </p:cNvSpPr>
          <p:nvPr>
            <p:ph type="ftr" sz="quarter" idx="3"/>
          </p:nvPr>
        </p:nvSpPr>
        <p:spPr>
          <a:xfrm>
            <a:off x="3279775"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994525" y="6356350"/>
            <a:ext cx="22272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3163827455"/>
      </p:ext>
    </p:extLst>
  </p:cSld>
  <p:clrMap bg1="lt1" tx1="dk1" bg2="lt2" tx2="dk2" accent1="accent1" accent2="accent2" accent3="accent3" accent4="accent4" accent5="accent5" accent6="accent6" hlink="hlink" folHlink="folHlink"/>
  <p:sldLayoutIdLst>
    <p:sldLayoutId id="2147483742" r:id="rId1"/>
    <p:sldLayoutId id="2147483721" r:id="rId2"/>
    <p:sldLayoutId id="2147483722" r:id="rId3"/>
    <p:sldLayoutId id="2147483723" r:id="rId4"/>
    <p:sldLayoutId id="2147483724"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7.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2.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4.xml"/><Relationship Id="rId1" Type="http://schemas.openxmlformats.org/officeDocument/2006/relationships/slideLayout" Target="../slideLayouts/slideLayout4.xml"/><Relationship Id="rId4" Type="http://schemas.openxmlformats.org/officeDocument/2006/relationships/hyperlink" Target="https://cdn.kernel.org/pub/linux/kernel/v4.x/linux-4.17.2.tar.xz" TargetMode="Externa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1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9.xml"/><Relationship Id="rId1" Type="http://schemas.openxmlformats.org/officeDocument/2006/relationships/slideLayout" Target="../slideLayouts/slideLayout4.xml"/><Relationship Id="rId4" Type="http://schemas.openxmlformats.org/officeDocument/2006/relationships/image" Target="../media/image142.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8.xml"/><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2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27.xml"/><Relationship Id="rId1" Type="http://schemas.openxmlformats.org/officeDocument/2006/relationships/slideLayout" Target="../slideLayouts/slideLayout4.xml"/><Relationship Id="rId4" Type="http://schemas.openxmlformats.org/officeDocument/2006/relationships/image" Target="../media/image164.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30.xml"/><Relationship Id="rId1" Type="http://schemas.openxmlformats.org/officeDocument/2006/relationships/slideLayout" Target="../slideLayouts/slideLayout4.xml"/><Relationship Id="rId4" Type="http://schemas.openxmlformats.org/officeDocument/2006/relationships/image" Target="../media/image167.png"/></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33.xml"/><Relationship Id="rId1" Type="http://schemas.openxmlformats.org/officeDocument/2006/relationships/slideLayout" Target="../slideLayouts/slideLayout4.xml"/><Relationship Id="rId4" Type="http://schemas.openxmlformats.org/officeDocument/2006/relationships/image" Target="../media/image169.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241.xml"/><Relationship Id="rId1" Type="http://schemas.openxmlformats.org/officeDocument/2006/relationships/slideLayout" Target="../slideLayouts/slideLayout4.xml"/><Relationship Id="rId4" Type="http://schemas.openxmlformats.org/officeDocument/2006/relationships/image" Target="../media/image172.png"/></Relationships>
</file>

<file path=ppt/slides/_rels/slide24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42.xml"/><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43.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44.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9.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1.xml"/><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er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FAQ%20entry"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signature" TargetMode="External"/><Relationship Id="rId5" Type="http://schemas.openxmlformats.org/officeDocument/2006/relationships/hyperlink" Target="or%20by%20FTP" TargetMode="External"/><Relationship Id="rId4" Type="http://schemas.openxmlformats.org/officeDocument/2006/relationships/hyperlink" Target="putty-64bit-0.76-installer.msi"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5.jpeg"/><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realvnc.com/en/connect/download/viewer"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dirty="0">
                <a:solidFill>
                  <a:schemeClr val="tx1"/>
                </a:solidFill>
                <a:latin typeface="iCiel Samsung Sharp Sans Regula" pitchFamily="2" charset="0"/>
                <a:ea typeface="iCiel Samsung Sharp Sans Regula" pitchFamily="2" charset="0"/>
                <a:cs typeface="iCiel Samsung Sharp Sans Regula" pitchFamily="2" charset="0"/>
              </a:rPr>
              <a:t>Samsung </a:t>
            </a:r>
          </a:p>
          <a:p>
            <a:pPr defTabSz="914400" latinLnBrk="1">
              <a:defRPr/>
            </a:pPr>
            <a:r>
              <a:rPr lang="en-US" altLang="ko-KR" sz="4800" dirty="0">
                <a:solidFill>
                  <a:schemeClr val="tx1"/>
                </a:solidFill>
                <a:latin typeface="iCiel Samsung Sharp Sans Regula" pitchFamily="2" charset="0"/>
                <a:ea typeface="iCiel Samsung Sharp Sans Regula" pitchFamily="2" charset="0"/>
                <a:cs typeface="iCiel Samsung Sharp Sans Regula" pitchFamily="2" charset="0"/>
              </a:rPr>
              <a:t>Innovation </a:t>
            </a:r>
          </a:p>
          <a:p>
            <a:pPr defTabSz="914400" latinLnBrk="1">
              <a:defRPr/>
            </a:pPr>
            <a:r>
              <a:rPr lang="en-US" altLang="ko-KR" sz="4800" dirty="0">
                <a:solidFill>
                  <a:schemeClr val="tx1"/>
                </a:solidFill>
                <a:latin typeface="iCiel Samsung Sharp Sans Regula" pitchFamily="2" charset="0"/>
                <a:ea typeface="iCiel Samsung Sharp Sans Regula" pitchFamily="2" charset="0"/>
                <a:cs typeface="iCiel Samsung Sharp Sans Regula" pitchFamily="2" charset="0"/>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ko-KR" altLang="en-US" sz="2400" dirty="0">
                <a:solidFill>
                  <a:srgbClr val="1428A0"/>
                </a:solidFill>
                <a:latin typeface="iCiel Samsung Sharp Sans Bold" pitchFamily="2" charset="0"/>
                <a:cs typeface="iCiel Samsung Sharp Sans Bold" pitchFamily="2" charset="0"/>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86879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439DCE1C-801F-43E7-9286-D60EB80C9FCA}"/>
              </a:ext>
            </a:extLst>
          </p:cNvPr>
          <p:cNvSpPr/>
          <p:nvPr/>
        </p:nvSpPr>
        <p:spPr>
          <a:xfrm>
            <a:off x="712182" y="2182510"/>
            <a:ext cx="8630827" cy="1750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MINIX, ban đầu được mô phỏng theo UNIX, là một hệ điều hành phù hợp với đa nhiệm trong PC. Nó được phát miễn phí cùng với mã nguồn cho sinh viên.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Linus Torvalds từ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Helsinki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UNIX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trong PC.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Kernel là cốt lõi của hệ điều hành. Nó là giao diện chính hoạt động giữa phần cứng và phần mềm. Đây là phần quan trọng nhất của HĐH hỗ trợ các chức năng cơ bản của hệ điều hành như xử lý chặn, quản lý quy trình, quản lý bộ nhớ, quản lý hệ thống tệp và cung cấp giao diện lập trình. Việc tăng cường các chức năng của hệ điều hành thường diễn ra trong các nhân.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07928334-32AF-46A2-97F3-006B536CB7A1}"/>
              </a:ext>
            </a:extLst>
          </p:cNvPr>
          <p:cNvGrpSpPr/>
          <p:nvPr/>
        </p:nvGrpSpPr>
        <p:grpSpPr>
          <a:xfrm>
            <a:off x="559817" y="1936761"/>
            <a:ext cx="8783192" cy="215394"/>
            <a:chOff x="1027113" y="204562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Linus Torvalds, người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 Linux </a:t>
              </a:r>
            </a:p>
          </p:txBody>
        </p:sp>
      </p:grpSp>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Linux</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nvGrpSpPr>
          <p:cNvPr id="7" name="그룹 6">
            <a:extLst>
              <a:ext uri="{FF2B5EF4-FFF2-40B4-BE49-F238E27FC236}">
                <a16:creationId xmlns:a16="http://schemas.microsoft.com/office/drawing/2014/main" id="{0E3A2E38-19B1-49A0-BEF0-691EF0A3B5FE}"/>
              </a:ext>
            </a:extLst>
          </p:cNvPr>
          <p:cNvGrpSpPr/>
          <p:nvPr/>
        </p:nvGrpSpPr>
        <p:grpSpPr>
          <a:xfrm>
            <a:off x="2036713" y="4135052"/>
            <a:ext cx="5829397" cy="1616137"/>
            <a:chOff x="2036713" y="4505988"/>
            <a:chExt cx="5829397" cy="1616137"/>
          </a:xfrm>
        </p:grpSpPr>
        <p:sp>
          <p:nvSpPr>
            <p:cNvPr id="21" name="모서리가 둥근 직사각형 4">
              <a:extLst>
                <a:ext uri="{FF2B5EF4-FFF2-40B4-BE49-F238E27FC236}">
                  <a16:creationId xmlns:a16="http://schemas.microsoft.com/office/drawing/2014/main" id="{FED4B322-DF1B-4C80-AFED-081AB39CBE59}"/>
                </a:ext>
              </a:extLst>
            </p:cNvPr>
            <p:cNvSpPr/>
            <p:nvPr/>
          </p:nvSpPr>
          <p:spPr>
            <a:xfrm>
              <a:off x="2036713" y="4505988"/>
              <a:ext cx="5829397" cy="1616137"/>
            </a:xfrm>
            <a:prstGeom prst="roundRect">
              <a:avLst>
                <a:gd name="adj" fmla="val 0"/>
              </a:avLst>
            </a:prstGeom>
            <a:solidFill>
              <a:srgbClr val="FCFCFC"/>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a:t>
              </a:r>
              <a:endParaRPr lang="ko-KR" altLang="en-US" dirty="0"/>
            </a:p>
          </p:txBody>
        </p:sp>
        <p:grpSp>
          <p:nvGrpSpPr>
            <p:cNvPr id="6" name="그룹 5">
              <a:extLst>
                <a:ext uri="{FF2B5EF4-FFF2-40B4-BE49-F238E27FC236}">
                  <a16:creationId xmlns:a16="http://schemas.microsoft.com/office/drawing/2014/main" id="{330CFEF6-5E07-4607-B1B8-15A0A6B0E035}"/>
                </a:ext>
              </a:extLst>
            </p:cNvPr>
            <p:cNvGrpSpPr/>
            <p:nvPr/>
          </p:nvGrpSpPr>
          <p:grpSpPr>
            <a:xfrm>
              <a:off x="2313938" y="4651182"/>
              <a:ext cx="2470586" cy="1368000"/>
              <a:chOff x="2313938" y="4651182"/>
              <a:chExt cx="2470586" cy="136800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3938" y="4651182"/>
                <a:ext cx="1368000" cy="1368000"/>
              </a:xfrm>
              <a:prstGeom prst="rect">
                <a:avLst/>
              </a:prstGeom>
              <a:ln w="6350">
                <a:solidFill>
                  <a:schemeClr val="bg1">
                    <a:lumMod val="75000"/>
                  </a:schemeClr>
                </a:solidFill>
              </a:ln>
            </p:spPr>
          </p:pic>
          <p:sp>
            <p:nvSpPr>
              <p:cNvPr id="25" name="TextBox 24">
                <a:extLst>
                  <a:ext uri="{FF2B5EF4-FFF2-40B4-BE49-F238E27FC236}">
                    <a16:creationId xmlns:a16="http://schemas.microsoft.com/office/drawing/2014/main" id="{132AEA4E-1524-4A3A-8FAA-B07BD25EF348}"/>
                  </a:ext>
                </a:extLst>
              </p:cNvPr>
              <p:cNvSpPr txBox="1"/>
              <p:nvPr/>
            </p:nvSpPr>
            <p:spPr>
              <a:xfrm>
                <a:off x="3792783" y="5786919"/>
                <a:ext cx="902491" cy="169277"/>
              </a:xfrm>
              <a:prstGeom prst="rect">
                <a:avLst/>
              </a:prstGeom>
              <a:noFill/>
            </p:spPr>
            <p:txBody>
              <a:bodyPr wrap="none" lIns="0" tIns="0" rIns="0" bIns="0" rtlCol="0">
                <a:spAutoFit/>
                <a:scene3d>
                  <a:camera prst="orthographicFront"/>
                  <a:lightRig rig="threePt" dir="t"/>
                </a:scene3d>
                <a:sp3d>
                  <a:bevelT w="0" h="6350"/>
                  <a:bevelB w="0" h="0"/>
                </a:sp3d>
              </a:bodyPr>
              <a:lstStyle/>
              <a:p>
                <a:pPr>
                  <a:spcAft>
                    <a:spcPts val="200"/>
                  </a:spcAft>
                  <a:defRPr/>
                </a:pPr>
                <a:r>
                  <a:rPr lang="en-US" altLang="ko-KR" sz="1100" dirty="0">
                    <a:solidFill>
                      <a:srgbClr val="000000"/>
                    </a:solidFill>
                    <a:latin typeface="SamsungOne-700" panose="020B0803030303020204" pitchFamily="34" charset="0"/>
                    <a:ea typeface="SamsungOne-700" panose="020B0803030303020204" pitchFamily="34" charset="0"/>
                  </a:rPr>
                  <a:t>Linus Torvalds</a:t>
                </a:r>
              </a:p>
            </p:txBody>
          </p:sp>
          <p:grpSp>
            <p:nvGrpSpPr>
              <p:cNvPr id="26" name="그룹 25"/>
              <p:cNvGrpSpPr/>
              <p:nvPr/>
            </p:nvGrpSpPr>
            <p:grpSpPr>
              <a:xfrm>
                <a:off x="3743922" y="5786919"/>
                <a:ext cx="1040602" cy="232263"/>
                <a:chOff x="6509044" y="5758869"/>
                <a:chExt cx="1040602" cy="232263"/>
              </a:xfrm>
            </p:grpSpPr>
            <p:cxnSp>
              <p:nvCxnSpPr>
                <p:cNvPr id="27" name="직선 연결선 26"/>
                <p:cNvCxnSpPr/>
                <p:nvPr/>
              </p:nvCxnSpPr>
              <p:spPr>
                <a:xfrm>
                  <a:off x="6509044" y="5991132"/>
                  <a:ext cx="1040602"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7549646" y="5758869"/>
                  <a:ext cx="0" cy="2322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grpSp>
          <p:nvGrpSpPr>
            <p:cNvPr id="5" name="그룹 4">
              <a:extLst>
                <a:ext uri="{FF2B5EF4-FFF2-40B4-BE49-F238E27FC236}">
                  <a16:creationId xmlns:a16="http://schemas.microsoft.com/office/drawing/2014/main" id="{42D68E06-A300-4D15-BEB6-145D14B1095B}"/>
                </a:ext>
              </a:extLst>
            </p:cNvPr>
            <p:cNvGrpSpPr/>
            <p:nvPr/>
          </p:nvGrpSpPr>
          <p:grpSpPr>
            <a:xfrm>
              <a:off x="4895369" y="4651182"/>
              <a:ext cx="2742960" cy="1368000"/>
              <a:chOff x="5885100" y="4651182"/>
              <a:chExt cx="2742960" cy="1368000"/>
            </a:xfrm>
          </p:grpSpPr>
          <p:sp>
            <p:nvSpPr>
              <p:cNvPr id="22" name="TextBox 21">
                <a:extLst>
                  <a:ext uri="{FF2B5EF4-FFF2-40B4-BE49-F238E27FC236}">
                    <a16:creationId xmlns:a16="http://schemas.microsoft.com/office/drawing/2014/main" id="{132AEA4E-1524-4A3A-8FAA-B07BD25EF348}"/>
                  </a:ext>
                </a:extLst>
              </p:cNvPr>
              <p:cNvSpPr txBox="1"/>
              <p:nvPr/>
            </p:nvSpPr>
            <p:spPr>
              <a:xfrm>
                <a:off x="7363945" y="5786919"/>
                <a:ext cx="1168590" cy="169277"/>
              </a:xfrm>
              <a:prstGeom prst="rect">
                <a:avLst/>
              </a:prstGeom>
              <a:noFill/>
            </p:spPr>
            <p:txBody>
              <a:bodyPr wrap="none" lIns="0" tIns="0" rIns="0" bIns="0" rtlCol="0">
                <a:spAutoFit/>
                <a:scene3d>
                  <a:camera prst="orthographicFront"/>
                  <a:lightRig rig="threePt" dir="t"/>
                </a:scene3d>
                <a:sp3d>
                  <a:bevelT w="0" h="6350"/>
                  <a:bevelB w="0" h="0"/>
                </a:sp3d>
              </a:bodyPr>
              <a:lstStyle/>
              <a:p>
                <a:pPr>
                  <a:spcAft>
                    <a:spcPts val="200"/>
                  </a:spcAft>
                  <a:defRPr/>
                </a:pPr>
                <a:r>
                  <a:rPr lang="en-US" altLang="ko-KR" sz="1100" dirty="0">
                    <a:solidFill>
                      <a:srgbClr val="000000"/>
                    </a:solidFill>
                    <a:latin typeface="SamsungOne-700" panose="020B0803030303020204" pitchFamily="34" charset="0"/>
                    <a:ea typeface="SamsungOne-700" panose="020B0803030303020204" pitchFamily="34" charset="0"/>
                  </a:rPr>
                  <a:t>Tux (Linux Mascot)</a:t>
                </a:r>
              </a:p>
            </p:txBody>
          </p:sp>
          <p:sp>
            <p:nvSpPr>
              <p:cNvPr id="2" name="직사각형 1"/>
              <p:cNvSpPr/>
              <p:nvPr/>
            </p:nvSpPr>
            <p:spPr>
              <a:xfrm>
                <a:off x="5885100" y="4651182"/>
                <a:ext cx="1368000" cy="136800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43"/>
              <p:cNvGrpSpPr/>
              <p:nvPr/>
            </p:nvGrpSpPr>
            <p:grpSpPr>
              <a:xfrm>
                <a:off x="7315084" y="5786919"/>
                <a:ext cx="1312976" cy="232263"/>
                <a:chOff x="6509044" y="5758869"/>
                <a:chExt cx="1312976" cy="232263"/>
              </a:xfrm>
            </p:grpSpPr>
            <p:cxnSp>
              <p:nvCxnSpPr>
                <p:cNvPr id="24" name="직선 연결선 23"/>
                <p:cNvCxnSpPr/>
                <p:nvPr/>
              </p:nvCxnSpPr>
              <p:spPr>
                <a:xfrm>
                  <a:off x="6509044" y="5991132"/>
                  <a:ext cx="1312976"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7822020" y="5758869"/>
                  <a:ext cx="0" cy="2322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29" name="그림 28">
                <a:extLst>
                  <a:ext uri="{FF2B5EF4-FFF2-40B4-BE49-F238E27FC236}">
                    <a16:creationId xmlns:a16="http://schemas.microsoft.com/office/drawing/2014/main" id="{28D41D09-5D2D-419D-A40D-1DA6B3D6502A}"/>
                  </a:ext>
                </a:extLst>
              </p:cNvPr>
              <p:cNvPicPr>
                <a:picLocks noChangeAspect="1"/>
              </p:cNvPicPr>
              <p:nvPr/>
            </p:nvPicPr>
            <p:blipFill>
              <a:blip r:embed="rId4"/>
              <a:stretch>
                <a:fillRect/>
              </a:stretch>
            </p:blipFill>
            <p:spPr>
              <a:xfrm>
                <a:off x="6070234" y="4741347"/>
                <a:ext cx="975766" cy="1171939"/>
              </a:xfrm>
              <a:prstGeom prst="rect">
                <a:avLst/>
              </a:prstGeom>
            </p:spPr>
          </p:pic>
        </p:grpSp>
      </p:gr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Lịch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Linux</a:t>
            </a:r>
          </a:p>
        </p:txBody>
      </p:sp>
    </p:spTree>
    <p:extLst>
      <p:ext uri="{BB962C8B-B14F-4D97-AF65-F5344CB8AC3E}">
        <p14:creationId xmlns:p14="http://schemas.microsoft.com/office/powerpoint/2010/main" val="28008947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9" name="직사각형 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6" name="직사각형 4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ln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Liên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cứng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p>
        </p:txBody>
      </p:sp>
      <p:sp>
        <p:nvSpPr>
          <p:cNvPr id="33" name="직사각형 32">
            <a:extLst>
              <a:ext uri="{FF2B5EF4-FFF2-40B4-BE49-F238E27FC236}">
                <a16:creationId xmlns:a16="http://schemas.microsoft.com/office/drawing/2014/main" id="{439DCE1C-801F-43E7-9286-D60EB80C9FCA}"/>
              </a:ext>
            </a:extLst>
          </p:cNvPr>
          <p:cNvSpPr/>
          <p:nvPr/>
        </p:nvSpPr>
        <p:spPr>
          <a:xfrm>
            <a:off x="712182" y="2205683"/>
            <a:ext cx="8742801" cy="1853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Liên kết cứng là một tệp sử dụng cùng một inode với tệp gốc, làm tăng số lượng liên kết trong tệp gốc được sao chép.</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bạn chỉnh sửa một tệp, các chỉnh sửa của bạn được áp dụng giống như một liên kết tượng trưng. Khi bạn chỉnh sửa một liên kết cứng, bản gốc cũng được sửa đổi.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xóa tệp gốc, liên kết cứng sẽ gửi dữ liệu qua inode đến địa chỉ nơi tệp gốc được lưu trữ và nội dung của tệp gốc sẽ vẫn còn trong tệp liên kết cứng.</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liên kết cứng được tạo dưới dạng một tệp chứa thông tin vị trí của dữ liệu gốc nên để xóa tệp gốc, tất cả các liên kết cứng đã tạo phải được xóa.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C3CF9554-5E26-4DD4-876F-A237942CB6BA}"/>
              </a:ext>
            </a:extLst>
          </p:cNvPr>
          <p:cNvSpPr/>
          <p:nvPr/>
        </p:nvSpPr>
        <p:spPr>
          <a:xfrm>
            <a:off x="712182" y="1931359"/>
            <a:ext cx="521196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cứng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0" name="직사각형 39">
            <a:extLst>
              <a:ext uri="{FF2B5EF4-FFF2-40B4-BE49-F238E27FC236}">
                <a16:creationId xmlns:a16="http://schemas.microsoft.com/office/drawing/2014/main" id="{70A5B5B7-540A-40DD-B934-E71D91AA82BF}"/>
              </a:ext>
            </a:extLst>
          </p:cNvPr>
          <p:cNvSpPr/>
          <p:nvPr/>
        </p:nvSpPr>
        <p:spPr>
          <a:xfrm>
            <a:off x="559817" y="1942726"/>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1265416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표 26">
            <a:extLst>
              <a:ext uri="{FF2B5EF4-FFF2-40B4-BE49-F238E27FC236}">
                <a16:creationId xmlns:a16="http://schemas.microsoft.com/office/drawing/2014/main" id="{D51A8A2C-33F7-43CA-8DCC-53737E3AC35D}"/>
              </a:ext>
            </a:extLst>
          </p:cNvPr>
          <p:cNvGraphicFramePr>
            <a:graphicFrameLocks noGrp="1"/>
          </p:cNvGraphicFramePr>
          <p:nvPr>
            <p:extLst>
              <p:ext uri="{D42A27DB-BD31-4B8C-83A1-F6EECF244321}">
                <p14:modId xmlns:p14="http://schemas.microsoft.com/office/powerpoint/2010/main" val="2597176004"/>
              </p:ext>
            </p:extLst>
          </p:nvPr>
        </p:nvGraphicFramePr>
        <p:xfrm>
          <a:off x="5781675" y="1968954"/>
          <a:ext cx="3686325" cy="1844040"/>
        </p:xfrm>
        <a:graphic>
          <a:graphicData uri="http://schemas.openxmlformats.org/drawingml/2006/table">
            <a:tbl>
              <a:tblPr firstRow="1" bandRow="1">
                <a:tableStyleId>{5C22544A-7EE6-4342-B048-85BDC9FD1C3A}</a:tableStyleId>
              </a:tblPr>
              <a:tblGrid>
                <a:gridCol w="925662">
                  <a:extLst>
                    <a:ext uri="{9D8B030D-6E8A-4147-A177-3AD203B41FA5}">
                      <a16:colId xmlns:a16="http://schemas.microsoft.com/office/drawing/2014/main" val="2893669326"/>
                    </a:ext>
                  </a:extLst>
                </a:gridCol>
                <a:gridCol w="2760663">
                  <a:extLst>
                    <a:ext uri="{9D8B030D-6E8A-4147-A177-3AD203B41FA5}">
                      <a16:colId xmlns:a16="http://schemas.microsoft.com/office/drawing/2014/main" val="2723376963"/>
                    </a:ext>
                  </a:extLst>
                </a:gridCol>
              </a:tblGrid>
              <a:tr h="250244">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In</a:t>
                      </a:r>
                    </a:p>
                  </a:txBody>
                  <a:tcPr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0">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năng</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Tạo</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liên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kết</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tập</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tin</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217170">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năng</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ln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tùy</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chọn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source_tệp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target_tệp</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44780">
                <a:tc>
                  <a:txBody>
                    <a:bodyPr/>
                    <a:lstStyle/>
                    <a:p>
                      <a:pPr marL="0" algn="ctr" defTabSz="914400" rtl="0" eaLnBrk="1" latinLnBrk="0" hangingPunct="1"/>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Lựa</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chọn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Tạo tệp liên kết tượng trưng</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Ví</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dụ</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ln  test  lntest</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ln  -s  test  lntest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ln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Liên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cứng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5" name="그룹 4"/>
          <p:cNvGrpSpPr>
            <a:grpSpLocks noChangeAspect="1"/>
          </p:cNvGrpSpPr>
          <p:nvPr/>
        </p:nvGrpSpPr>
        <p:grpSpPr>
          <a:xfrm>
            <a:off x="557935" y="1946918"/>
            <a:ext cx="5040000" cy="2804294"/>
            <a:chOff x="2282256" y="3477695"/>
            <a:chExt cx="4773906" cy="2656237"/>
          </a:xfrm>
        </p:grpSpPr>
        <p:pic>
          <p:nvPicPr>
            <p:cNvPr id="55" name="그림 54" descr="텍스트, 전자기기, 스크린샷, 컴퓨터이(가) 표시된 사진&#10;&#10;자동 생성된 설명">
              <a:extLst>
                <a:ext uri="{FF2B5EF4-FFF2-40B4-BE49-F238E27FC236}">
                  <a16:creationId xmlns:a16="http://schemas.microsoft.com/office/drawing/2014/main" id="{530462A1-47E1-4463-BA06-25612FCCA03E}"/>
                </a:ext>
              </a:extLst>
            </p:cNvPr>
            <p:cNvPicPr>
              <a:picLocks noChangeAspect="1"/>
            </p:cNvPicPr>
            <p:nvPr/>
          </p:nvPicPr>
          <p:blipFill>
            <a:blip r:embed="rId3"/>
            <a:stretch>
              <a:fillRect/>
            </a:stretch>
          </p:blipFill>
          <p:spPr>
            <a:xfrm>
              <a:off x="2282256" y="3477695"/>
              <a:ext cx="4773906" cy="2656237"/>
            </a:xfrm>
            <a:prstGeom prst="rect">
              <a:avLst/>
            </a:prstGeom>
          </p:spPr>
        </p:pic>
        <p:sp>
          <p:nvSpPr>
            <p:cNvPr id="56" name="직사각형 55">
              <a:extLst>
                <a:ext uri="{FF2B5EF4-FFF2-40B4-BE49-F238E27FC236}">
                  <a16:creationId xmlns:a16="http://schemas.microsoft.com/office/drawing/2014/main" id="{1C8AC719-5578-4688-AB6D-277632B4AD37}"/>
                </a:ext>
              </a:extLst>
            </p:cNvPr>
            <p:cNvSpPr/>
            <p:nvPr/>
          </p:nvSpPr>
          <p:spPr>
            <a:xfrm>
              <a:off x="3688560" y="4829747"/>
              <a:ext cx="732514" cy="906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7" name="직사각형 56">
              <a:extLst>
                <a:ext uri="{FF2B5EF4-FFF2-40B4-BE49-F238E27FC236}">
                  <a16:creationId xmlns:a16="http://schemas.microsoft.com/office/drawing/2014/main" id="{94020407-00C4-434C-9E05-FE16ECBF65F5}"/>
                </a:ext>
              </a:extLst>
            </p:cNvPr>
            <p:cNvSpPr/>
            <p:nvPr/>
          </p:nvSpPr>
          <p:spPr>
            <a:xfrm>
              <a:off x="3696817" y="4920464"/>
              <a:ext cx="233401" cy="99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8" name="직사각형 57">
              <a:extLst>
                <a:ext uri="{FF2B5EF4-FFF2-40B4-BE49-F238E27FC236}">
                  <a16:creationId xmlns:a16="http://schemas.microsoft.com/office/drawing/2014/main" id="{1A0B202F-197D-4350-BD6F-EF3D4C7C78A8}"/>
                </a:ext>
              </a:extLst>
            </p:cNvPr>
            <p:cNvSpPr/>
            <p:nvPr/>
          </p:nvSpPr>
          <p:spPr>
            <a:xfrm>
              <a:off x="3709517" y="3885414"/>
              <a:ext cx="233401" cy="99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9" name="직사각형 58">
              <a:extLst>
                <a:ext uri="{FF2B5EF4-FFF2-40B4-BE49-F238E27FC236}">
                  <a16:creationId xmlns:a16="http://schemas.microsoft.com/office/drawing/2014/main" id="{A1119FA5-78D2-4362-AB8D-6625286E43B2}"/>
                </a:ext>
              </a:extLst>
            </p:cNvPr>
            <p:cNvSpPr/>
            <p:nvPr/>
          </p:nvSpPr>
          <p:spPr>
            <a:xfrm>
              <a:off x="3007053" y="5128197"/>
              <a:ext cx="1727229" cy="906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44" name="_x188695392"/>
          <p:cNvSpPr>
            <a:spLocks noChangeArrowheads="1"/>
          </p:cNvSpPr>
          <p:nvPr/>
        </p:nvSpPr>
        <p:spPr bwMode="auto">
          <a:xfrm>
            <a:off x="3256583" y="4029080"/>
            <a:ext cx="2168169" cy="545516"/>
          </a:xfrm>
          <a:prstGeom prst="roundRect">
            <a:avLst>
              <a:gd name="adj" fmla="val 0"/>
            </a:avLst>
          </a:prstGeom>
          <a:solidFill>
            <a:srgbClr val="193EB0"/>
          </a:solidFill>
          <a:ln w="6350">
            <a:noFill/>
          </a:ln>
        </p:spPr>
        <p:txBody>
          <a:bodyPr wrap="square" lIns="180000" tIns="72000" rIns="180000" bIns="72000">
            <a:spAutoFit/>
            <a:scene3d>
              <a:camera prst="orthographicFront"/>
              <a:lightRig rig="threePt" dir="t"/>
            </a:scene3d>
            <a:sp3d>
              <a:bevelT w="0" h="6350"/>
            </a:sp3d>
          </a:bodyPr>
          <a:lstStyle>
            <a:lvl1pPr>
              <a:defRPr kumimoji="1" sz="1400">
                <a:solidFill>
                  <a:schemeClr val="tx1"/>
                </a:solidFill>
                <a:latin typeface="맑은 고딕" panose="020B0503020000020004" pitchFamily="50" charset="-127"/>
                <a:ea typeface="맑은 고딕" panose="020B0503020000020004" pitchFamily="50" charset="-127"/>
              </a:defRPr>
            </a:lvl1pPr>
            <a:lvl2pPr marL="742950" indent="-285750">
              <a:defRPr kumimoji="1" sz="1400">
                <a:solidFill>
                  <a:schemeClr val="tx1"/>
                </a:solidFill>
                <a:latin typeface="맑은 고딕" panose="020B0503020000020004" pitchFamily="50" charset="-127"/>
                <a:ea typeface="맑은 고딕" panose="020B0503020000020004" pitchFamily="50" charset="-127"/>
              </a:defRPr>
            </a:lvl2pPr>
            <a:lvl3pPr marL="1143000" indent="-228600">
              <a:defRPr kumimoji="1" sz="1400">
                <a:solidFill>
                  <a:schemeClr val="tx1"/>
                </a:solidFill>
                <a:latin typeface="맑은 고딕" panose="020B0503020000020004" pitchFamily="50" charset="-127"/>
                <a:ea typeface="맑은 고딕" panose="020B0503020000020004" pitchFamily="50" charset="-127"/>
              </a:defRPr>
            </a:lvl3pPr>
            <a:lvl4pPr marL="1600200" indent="-228600">
              <a:defRPr kumimoji="1" sz="1400">
                <a:solidFill>
                  <a:schemeClr val="tx1"/>
                </a:solidFill>
                <a:latin typeface="맑은 고딕" panose="020B0503020000020004" pitchFamily="50" charset="-127"/>
                <a:ea typeface="맑은 고딕" panose="020B0503020000020004" pitchFamily="50" charset="-127"/>
              </a:defRPr>
            </a:lvl4pPr>
            <a:lvl5pPr marL="2057400" indent="-228600">
              <a:defRPr kumimoji="1" sz="14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0"/>
              </a:spcBef>
              <a:spcAft>
                <a:spcPct val="0"/>
              </a:spcAft>
              <a:defRPr kumimoji="1" sz="14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0"/>
              </a:spcBef>
              <a:spcAft>
                <a:spcPct val="0"/>
              </a:spcAft>
              <a:defRPr kumimoji="1" sz="14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0"/>
              </a:spcBef>
              <a:spcAft>
                <a:spcPct val="0"/>
              </a:spcAft>
              <a:defRPr kumimoji="1" sz="14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0"/>
              </a:spcBef>
              <a:spcAft>
                <a:spcPct val="0"/>
              </a:spcAft>
              <a:defRPr kumimoji="1" sz="1400">
                <a:solidFill>
                  <a:schemeClr val="tx1"/>
                </a:solidFill>
                <a:latin typeface="맑은 고딕" panose="020B0503020000020004" pitchFamily="50" charset="-127"/>
                <a:ea typeface="맑은 고딕" panose="020B0503020000020004" pitchFamily="50" charset="-127"/>
              </a:defRPr>
            </a:lvl9pPr>
          </a:lstStyle>
          <a:p>
            <a:pPr algn="just"/>
            <a:r>
              <a:rPr lang="en-US" altLang="ko-KR" sz="1300" b="1" dirty="0">
                <a:solidFill>
                  <a:schemeClr val="bg1"/>
                </a:solidFill>
                <a:latin typeface="SamsungOne-400" panose="020B0503030303020204" pitchFamily="34" charset="0"/>
                <a:ea typeface="SamsungOne-400" panose="020B0503030303020204" pitchFamily="34" charset="0"/>
                <a:cs typeface="Tahoma" panose="020B0604030504040204" pitchFamily="34" charset="0"/>
              </a:rPr>
              <a:t>Number of links in a.txt file increases from 1 to 2</a:t>
            </a:r>
            <a:endParaRPr lang="ko-KR" altLang="en-US" sz="1300" b="1" dirty="0">
              <a:solidFill>
                <a:schemeClr val="bg1"/>
              </a:solidFill>
              <a:latin typeface="SamsungOne-400" panose="020B0503030303020204" pitchFamily="34" charset="0"/>
              <a:cs typeface="Tahoma" panose="020B0604030504040204" pitchFamily="34" charset="0"/>
            </a:endParaRPr>
          </a:p>
        </p:txBody>
      </p:sp>
    </p:spTree>
    <p:extLst>
      <p:ext uri="{BB962C8B-B14F-4D97-AF65-F5344CB8AC3E}">
        <p14:creationId xmlns:p14="http://schemas.microsoft.com/office/powerpoint/2010/main" val="21386621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60" y="2241528"/>
            <a:ext cx="5040000" cy="2804293"/>
            <a:chOff x="3889963" y="2533937"/>
            <a:chExt cx="5454633" cy="3034998"/>
          </a:xfrm>
        </p:grpSpPr>
        <p:pic>
          <p:nvPicPr>
            <p:cNvPr id="59" name="그림 58" descr="텍스트, 스크린샷, 모니터, 화면이(가) 표시된 사진&#10;&#10;자동 생성된 설명">
              <a:extLst>
                <a:ext uri="{FF2B5EF4-FFF2-40B4-BE49-F238E27FC236}">
                  <a16:creationId xmlns:a16="http://schemas.microsoft.com/office/drawing/2014/main" id="{22D8972C-6D2D-4628-A4D5-3FEB1D16F590}"/>
                </a:ext>
              </a:extLst>
            </p:cNvPr>
            <p:cNvPicPr>
              <a:picLocks noChangeAspect="1"/>
            </p:cNvPicPr>
            <p:nvPr/>
          </p:nvPicPr>
          <p:blipFill>
            <a:blip r:embed="rId3"/>
            <a:stretch>
              <a:fillRect/>
            </a:stretch>
          </p:blipFill>
          <p:spPr>
            <a:xfrm>
              <a:off x="3889963" y="2533937"/>
              <a:ext cx="5454633" cy="3034998"/>
            </a:xfrm>
            <a:prstGeom prst="rect">
              <a:avLst/>
            </a:prstGeom>
          </p:spPr>
        </p:pic>
        <p:sp>
          <p:nvSpPr>
            <p:cNvPr id="60" name="직사각형 59">
              <a:extLst>
                <a:ext uri="{FF2B5EF4-FFF2-40B4-BE49-F238E27FC236}">
                  <a16:creationId xmlns:a16="http://schemas.microsoft.com/office/drawing/2014/main" id="{2E3E0FCB-1CAB-430A-8DCC-AD45247A3A55}"/>
                </a:ext>
              </a:extLst>
            </p:cNvPr>
            <p:cNvSpPr/>
            <p:nvPr/>
          </p:nvSpPr>
          <p:spPr>
            <a:xfrm>
              <a:off x="5506135" y="3000182"/>
              <a:ext cx="805765" cy="101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1" name="직사각형 60">
              <a:extLst>
                <a:ext uri="{FF2B5EF4-FFF2-40B4-BE49-F238E27FC236}">
                  <a16:creationId xmlns:a16="http://schemas.microsoft.com/office/drawing/2014/main" id="{2D9DAD8F-1875-4810-8F8C-D0ED7AF83175}"/>
                </a:ext>
              </a:extLst>
            </p:cNvPr>
            <p:cNvSpPr/>
            <p:nvPr/>
          </p:nvSpPr>
          <p:spPr>
            <a:xfrm>
              <a:off x="4799875" y="3170583"/>
              <a:ext cx="605384" cy="179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ln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Liên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cứng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46" name="그룹 45">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49" name="직사각형 48">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50" name="직사각형 49">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Sự</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khác</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biệt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giữa</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liên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kết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và</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sao</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chép</a:t>
              </a:r>
              <a:endParaRPr lang="en-US" altLang="ko-KR" sz="1400" dirty="0">
                <a:solidFill>
                  <a:prstClr val="black">
                    <a:lumMod val="85000"/>
                    <a:lumOff val="15000"/>
                  </a:prstClr>
                </a:solidFill>
                <a:latin typeface="SamsungOne-400" panose="020B0503030303020204" pitchFamily="34" charset="0"/>
                <a:sym typeface="Arial"/>
              </a:endParaRPr>
            </a:p>
          </p:txBody>
        </p:sp>
      </p:grpSp>
      <p:sp>
        <p:nvSpPr>
          <p:cNvPr id="52" name="직사각형 51"/>
          <p:cNvSpPr/>
          <p:nvPr/>
        </p:nvSpPr>
        <p:spPr>
          <a:xfrm>
            <a:off x="5715002" y="2175461"/>
            <a:ext cx="3772009"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sửa đổi đối với tệp data1.cp không được phản ánh trong tệp data1.</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a.txt.ln được chỉnh sửa, kết quả của việc sửa đổi sẽ được phản ánh trong a.txt.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tiên, tạo a.txt.cp bằng cách sao chép a.txt.</a:t>
            </a:r>
            <a:endParaRPr lang="en-US" altLang="ko-KR" sz="1300" dirty="0">
              <a:solidFill>
                <a:prstClr val="black">
                  <a:lumMod val="85000"/>
                  <a:lumOff val="15000"/>
                </a:prstClr>
              </a:solidFill>
              <a:latin typeface="SamsungOne-400" panose="020B0503030303020204" pitchFamily="34" charset="0"/>
            </a:endParaRPr>
          </a:p>
        </p:txBody>
      </p:sp>
      <p:grpSp>
        <p:nvGrpSpPr>
          <p:cNvPr id="16" name="그룹 15">
            <a:extLst>
              <a:ext uri="{FF2B5EF4-FFF2-40B4-BE49-F238E27FC236}">
                <a16:creationId xmlns:a16="http://schemas.microsoft.com/office/drawing/2014/main" id="{406860CF-21B5-43E2-A81A-3354945821C8}"/>
              </a:ext>
            </a:extLst>
          </p:cNvPr>
          <p:cNvGrpSpPr/>
          <p:nvPr/>
        </p:nvGrpSpPr>
        <p:grpSpPr>
          <a:xfrm>
            <a:off x="5876321" y="3528289"/>
            <a:ext cx="2006144" cy="276999"/>
            <a:chOff x="3716526" y="2460828"/>
            <a:chExt cx="2006144" cy="276999"/>
          </a:xfrm>
        </p:grpSpPr>
        <p:sp>
          <p:nvSpPr>
            <p:cNvPr id="17" name="TextBox 16">
              <a:extLst>
                <a:ext uri="{FF2B5EF4-FFF2-40B4-BE49-F238E27FC236}">
                  <a16:creationId xmlns:a16="http://schemas.microsoft.com/office/drawing/2014/main" id="{E3DE678A-2ECB-4EAD-A179-F20E5F11F342}"/>
                </a:ext>
              </a:extLst>
            </p:cNvPr>
            <p:cNvSpPr txBox="1"/>
            <p:nvPr/>
          </p:nvSpPr>
          <p:spPr>
            <a:xfrm>
              <a:off x="3800650" y="2460828"/>
              <a:ext cx="1922020"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cp a.txt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a.txt.cp</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8" name="직사각형 17">
              <a:extLst>
                <a:ext uri="{FF2B5EF4-FFF2-40B4-BE49-F238E27FC236}">
                  <a16:creationId xmlns:a16="http://schemas.microsoft.com/office/drawing/2014/main" id="{B7FA69E2-0F32-4B4B-AEA9-FA5D128FAE13}"/>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19658472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60" y="2241529"/>
            <a:ext cx="5040000" cy="2804293"/>
            <a:chOff x="4032439" y="2578041"/>
            <a:chExt cx="5283963" cy="2940036"/>
          </a:xfrm>
        </p:grpSpPr>
        <p:pic>
          <p:nvPicPr>
            <p:cNvPr id="46" name="그림 45">
              <a:extLst>
                <a:ext uri="{FF2B5EF4-FFF2-40B4-BE49-F238E27FC236}">
                  <a16:creationId xmlns:a16="http://schemas.microsoft.com/office/drawing/2014/main" id="{697618DB-7C5E-4A05-93FA-B76059C25C65}"/>
                </a:ext>
              </a:extLst>
            </p:cNvPr>
            <p:cNvPicPr>
              <a:picLocks noChangeAspect="1"/>
            </p:cNvPicPr>
            <p:nvPr/>
          </p:nvPicPr>
          <p:blipFill>
            <a:blip r:embed="rId3"/>
            <a:stretch>
              <a:fillRect/>
            </a:stretch>
          </p:blipFill>
          <p:spPr>
            <a:xfrm>
              <a:off x="4032439" y="2578041"/>
              <a:ext cx="5283963" cy="2940036"/>
            </a:xfrm>
            <a:prstGeom prst="rect">
              <a:avLst/>
            </a:prstGeom>
          </p:spPr>
        </p:pic>
        <p:sp>
          <p:nvSpPr>
            <p:cNvPr id="47" name="직사각형 46">
              <a:extLst>
                <a:ext uri="{FF2B5EF4-FFF2-40B4-BE49-F238E27FC236}">
                  <a16:creationId xmlns:a16="http://schemas.microsoft.com/office/drawing/2014/main" id="{520AA012-5E2E-4E30-B0FB-6BDE02230528}"/>
                </a:ext>
              </a:extLst>
            </p:cNvPr>
            <p:cNvSpPr/>
            <p:nvPr/>
          </p:nvSpPr>
          <p:spPr>
            <a:xfrm>
              <a:off x="4268247" y="2657016"/>
              <a:ext cx="142719" cy="1244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6" name="직사각형 55">
              <a:extLst>
                <a:ext uri="{FF2B5EF4-FFF2-40B4-BE49-F238E27FC236}">
                  <a16:creationId xmlns:a16="http://schemas.microsoft.com/office/drawing/2014/main" id="{D64A124A-FC2A-4B0E-B0CC-2DBF625B603E}"/>
                </a:ext>
              </a:extLst>
            </p:cNvPr>
            <p:cNvSpPr/>
            <p:nvPr/>
          </p:nvSpPr>
          <p:spPr>
            <a:xfrm>
              <a:off x="4165279" y="3996171"/>
              <a:ext cx="208955" cy="1131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7" name="직사각형 56">
              <a:extLst>
                <a:ext uri="{FF2B5EF4-FFF2-40B4-BE49-F238E27FC236}">
                  <a16:creationId xmlns:a16="http://schemas.microsoft.com/office/drawing/2014/main" id="{376003D7-801C-45F8-8EB6-7B531224CDC4}"/>
                </a:ext>
              </a:extLst>
            </p:cNvPr>
            <p:cNvSpPr/>
            <p:nvPr/>
          </p:nvSpPr>
          <p:spPr>
            <a:xfrm>
              <a:off x="5990040" y="3448844"/>
              <a:ext cx="305932" cy="293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8" name="직사각형 57">
              <a:extLst>
                <a:ext uri="{FF2B5EF4-FFF2-40B4-BE49-F238E27FC236}">
                  <a16:creationId xmlns:a16="http://schemas.microsoft.com/office/drawing/2014/main" id="{131AE406-9A10-4229-85D6-0900CB9598FF}"/>
                </a:ext>
              </a:extLst>
            </p:cNvPr>
            <p:cNvSpPr/>
            <p:nvPr/>
          </p:nvSpPr>
          <p:spPr>
            <a:xfrm>
              <a:off x="6806715" y="3818092"/>
              <a:ext cx="1161782" cy="3549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59" name="연결선: 꺾임 22">
              <a:extLst>
                <a:ext uri="{FF2B5EF4-FFF2-40B4-BE49-F238E27FC236}">
                  <a16:creationId xmlns:a16="http://schemas.microsoft.com/office/drawing/2014/main" id="{0FCBEC21-2D24-49DE-9637-500B55E1755C}"/>
                </a:ext>
              </a:extLst>
            </p:cNvPr>
            <p:cNvCxnSpPr>
              <a:cxnSpLocks/>
            </p:cNvCxnSpPr>
            <p:nvPr/>
          </p:nvCxnSpPr>
          <p:spPr>
            <a:xfrm>
              <a:off x="6851650" y="3982273"/>
              <a:ext cx="196850" cy="127000"/>
            </a:xfrm>
            <a:prstGeom prst="bentConnector3">
              <a:avLst>
                <a:gd name="adj1" fmla="val 161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ln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Liên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cứng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4" name="그룹 33">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35" name="직사각형 3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8" name="직사각형 37">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Sự</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khác</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biệt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giữa</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liên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kết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và</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sao</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chép</a:t>
              </a:r>
              <a:endParaRPr lang="en-US" altLang="ko-KR" sz="1400" dirty="0">
                <a:solidFill>
                  <a:prstClr val="black">
                    <a:lumMod val="85000"/>
                    <a:lumOff val="15000"/>
                  </a:prstClr>
                </a:solidFill>
                <a:latin typeface="SamsungOne-400" panose="020B0503030303020204" pitchFamily="34" charset="0"/>
                <a:sym typeface="Arial"/>
              </a:endParaRPr>
            </a:p>
          </p:txBody>
        </p:sp>
      </p:grpSp>
      <p:sp>
        <p:nvSpPr>
          <p:cNvPr id="39" name="직사각형 38"/>
          <p:cNvSpPr/>
          <p:nvPr/>
        </p:nvSpPr>
        <p:spPr>
          <a:xfrm>
            <a:off x="5715002" y="2175461"/>
            <a:ext cx="3772009" cy="69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trái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a.txt.cp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 </a:t>
            </a: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Chỉnh sửa thông tin chi tiết và lưu lại. (Thêm một dòng trống bằng cách sử dụng Enter.)</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6787805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a:grpSpLocks noChangeAspect="1"/>
          </p:cNvGrpSpPr>
          <p:nvPr/>
        </p:nvGrpSpPr>
        <p:grpSpPr>
          <a:xfrm>
            <a:off x="567460" y="2241529"/>
            <a:ext cx="5040000" cy="2804293"/>
            <a:chOff x="4077730" y="2460119"/>
            <a:chExt cx="5266866" cy="2930523"/>
          </a:xfrm>
        </p:grpSpPr>
        <p:pic>
          <p:nvPicPr>
            <p:cNvPr id="64" name="그림 63" descr="텍스트, 스크린샷, 모니터, 컴퓨터이(가) 표시된 사진&#10;&#10;자동 생성된 설명">
              <a:extLst>
                <a:ext uri="{FF2B5EF4-FFF2-40B4-BE49-F238E27FC236}">
                  <a16:creationId xmlns:a16="http://schemas.microsoft.com/office/drawing/2014/main" id="{6FB12BCE-A64E-4295-A119-C2C5221FBC2C}"/>
                </a:ext>
              </a:extLst>
            </p:cNvPr>
            <p:cNvPicPr>
              <a:picLocks noChangeAspect="1"/>
            </p:cNvPicPr>
            <p:nvPr/>
          </p:nvPicPr>
          <p:blipFill>
            <a:blip r:embed="rId3"/>
            <a:stretch>
              <a:fillRect/>
            </a:stretch>
          </p:blipFill>
          <p:spPr>
            <a:xfrm>
              <a:off x="4077730" y="2460119"/>
              <a:ext cx="5266866" cy="2930523"/>
            </a:xfrm>
            <a:prstGeom prst="rect">
              <a:avLst/>
            </a:prstGeom>
          </p:spPr>
        </p:pic>
        <p:sp>
          <p:nvSpPr>
            <p:cNvPr id="65" name="직사각형 64">
              <a:extLst>
                <a:ext uri="{FF2B5EF4-FFF2-40B4-BE49-F238E27FC236}">
                  <a16:creationId xmlns:a16="http://schemas.microsoft.com/office/drawing/2014/main" id="{86BBDBA5-3A34-437D-947B-28D5240E9789}"/>
                </a:ext>
              </a:extLst>
            </p:cNvPr>
            <p:cNvSpPr/>
            <p:nvPr/>
          </p:nvSpPr>
          <p:spPr>
            <a:xfrm>
              <a:off x="5638515" y="2924675"/>
              <a:ext cx="541005" cy="91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6" name="직사각형 65">
              <a:extLst>
                <a:ext uri="{FF2B5EF4-FFF2-40B4-BE49-F238E27FC236}">
                  <a16:creationId xmlns:a16="http://schemas.microsoft.com/office/drawing/2014/main" id="{1A5D43EE-A23D-42C0-8B8B-7410C911AA5B}"/>
                </a:ext>
              </a:extLst>
            </p:cNvPr>
            <p:cNvSpPr/>
            <p:nvPr/>
          </p:nvSpPr>
          <p:spPr>
            <a:xfrm>
              <a:off x="5644865" y="3083425"/>
              <a:ext cx="541005" cy="91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ln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Liên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cứng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57" name="그룹 56">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58" name="직사각형 57">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59" name="직사각형 58">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Sự</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khác</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biệt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giữa</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liên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kết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và</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sao</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chép</a:t>
              </a:r>
              <a:endParaRPr lang="en-US" altLang="ko-KR" sz="1400" dirty="0">
                <a:solidFill>
                  <a:prstClr val="black">
                    <a:lumMod val="85000"/>
                    <a:lumOff val="15000"/>
                  </a:prstClr>
                </a:solidFill>
                <a:latin typeface="SamsungOne-400" panose="020B0503030303020204" pitchFamily="34" charset="0"/>
                <a:sym typeface="Arial"/>
              </a:endParaRPr>
            </a:p>
          </p:txBody>
        </p:sp>
      </p:grpSp>
      <p:sp>
        <p:nvSpPr>
          <p:cNvPr id="60" name="직사각형 59"/>
          <p:cNvSpPr/>
          <p:nvPr/>
        </p:nvSpPr>
        <p:spPr>
          <a:xfrm>
            <a:off x="5715002" y="2175461"/>
            <a:ext cx="3772009"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Mặc dù a.txt.cp đã được chỉnh sửa nhưng bạn có thể thấy rằng không có thay đổi nào trong a.txt.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08CC2474-F69C-4CD5-AD02-B2136D67B3B6}"/>
              </a:ext>
            </a:extLst>
          </p:cNvPr>
          <p:cNvGrpSpPr/>
          <p:nvPr/>
        </p:nvGrpSpPr>
        <p:grpSpPr>
          <a:xfrm>
            <a:off x="5876321" y="2725126"/>
            <a:ext cx="2006144" cy="461665"/>
            <a:chOff x="3716526" y="2460828"/>
            <a:chExt cx="2006144" cy="461665"/>
          </a:xfrm>
        </p:grpSpPr>
        <p:sp>
          <p:nvSpPr>
            <p:cNvPr id="17" name="TextBox 16">
              <a:extLst>
                <a:ext uri="{FF2B5EF4-FFF2-40B4-BE49-F238E27FC236}">
                  <a16:creationId xmlns:a16="http://schemas.microsoft.com/office/drawing/2014/main" id="{31611979-90A6-4529-8487-2027D74E8D4A}"/>
                </a:ext>
              </a:extLst>
            </p:cNvPr>
            <p:cNvSpPr txBox="1"/>
            <p:nvPr/>
          </p:nvSpPr>
          <p:spPr>
            <a:xfrm>
              <a:off x="3800650" y="2460828"/>
              <a:ext cx="1922020" cy="461665"/>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cat a.txt.cp</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cat a.txt</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8" name="직사각형 17">
              <a:extLst>
                <a:ext uri="{FF2B5EF4-FFF2-40B4-BE49-F238E27FC236}">
                  <a16:creationId xmlns:a16="http://schemas.microsoft.com/office/drawing/2014/main" id="{E200B614-AAC7-4752-B749-C6347F69F173}"/>
                </a:ext>
              </a:extLst>
            </p:cNvPr>
            <p:cNvSpPr/>
            <p:nvPr/>
          </p:nvSpPr>
          <p:spPr>
            <a:xfrm>
              <a:off x="3716526" y="2460830"/>
              <a:ext cx="84123"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29649714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60" y="2241529"/>
            <a:ext cx="5040000" cy="2804293"/>
            <a:chOff x="3989372" y="2446606"/>
            <a:chExt cx="5307027" cy="2952869"/>
          </a:xfrm>
        </p:grpSpPr>
        <p:pic>
          <p:nvPicPr>
            <p:cNvPr id="39" name="그림 38">
              <a:extLst>
                <a:ext uri="{FF2B5EF4-FFF2-40B4-BE49-F238E27FC236}">
                  <a16:creationId xmlns:a16="http://schemas.microsoft.com/office/drawing/2014/main" id="{25EF2833-21C9-462A-8DAA-A46A5A8C836E}"/>
                </a:ext>
              </a:extLst>
            </p:cNvPr>
            <p:cNvPicPr>
              <a:picLocks noChangeAspect="1"/>
            </p:cNvPicPr>
            <p:nvPr/>
          </p:nvPicPr>
          <p:blipFill>
            <a:blip r:embed="rId3"/>
            <a:stretch>
              <a:fillRect/>
            </a:stretch>
          </p:blipFill>
          <p:spPr>
            <a:xfrm>
              <a:off x="3989372" y="2446606"/>
              <a:ext cx="5307027" cy="2952869"/>
            </a:xfrm>
            <a:prstGeom prst="rect">
              <a:avLst/>
            </a:prstGeom>
          </p:spPr>
        </p:pic>
        <p:sp>
          <p:nvSpPr>
            <p:cNvPr id="40" name="직사각형 39">
              <a:extLst>
                <a:ext uri="{FF2B5EF4-FFF2-40B4-BE49-F238E27FC236}">
                  <a16:creationId xmlns:a16="http://schemas.microsoft.com/office/drawing/2014/main" id="{CF6E13FA-71C9-49E7-A28A-A1AED4C6D334}"/>
                </a:ext>
              </a:extLst>
            </p:cNvPr>
            <p:cNvSpPr/>
            <p:nvPr/>
          </p:nvSpPr>
          <p:spPr>
            <a:xfrm>
              <a:off x="6220419" y="3305674"/>
              <a:ext cx="335077" cy="326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직사각형 40">
              <a:extLst>
                <a:ext uri="{FF2B5EF4-FFF2-40B4-BE49-F238E27FC236}">
                  <a16:creationId xmlns:a16="http://schemas.microsoft.com/office/drawing/2014/main" id="{43FAF0BB-D5F1-41A5-B6B4-DBB830B9C666}"/>
                </a:ext>
              </a:extLst>
            </p:cNvPr>
            <p:cNvSpPr/>
            <p:nvPr/>
          </p:nvSpPr>
          <p:spPr>
            <a:xfrm>
              <a:off x="7426919" y="4105774"/>
              <a:ext cx="974131" cy="332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44" name="연결선: 꺾임 20">
              <a:extLst>
                <a:ext uri="{FF2B5EF4-FFF2-40B4-BE49-F238E27FC236}">
                  <a16:creationId xmlns:a16="http://schemas.microsoft.com/office/drawing/2014/main" id="{59E633EA-DBD4-4ED3-9CD3-0D05712FE651}"/>
                </a:ext>
              </a:extLst>
            </p:cNvPr>
            <p:cNvCxnSpPr>
              <a:cxnSpLocks/>
            </p:cNvCxnSpPr>
            <p:nvPr/>
          </p:nvCxnSpPr>
          <p:spPr>
            <a:xfrm>
              <a:off x="7493000" y="4259512"/>
              <a:ext cx="196850" cy="127000"/>
            </a:xfrm>
            <a:prstGeom prst="bentConnector3">
              <a:avLst>
                <a:gd name="adj1" fmla="val 161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ln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Liên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cứng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4" name="그룹 33">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35" name="직사각형 3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7" name="직사각형 36">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Sự</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khác</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biệt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giữa</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liên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kết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và</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sao</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chép</a:t>
              </a:r>
              <a:endParaRPr lang="en-US" altLang="ko-KR" sz="1400" dirty="0">
                <a:solidFill>
                  <a:prstClr val="black">
                    <a:lumMod val="85000"/>
                    <a:lumOff val="15000"/>
                  </a:prstClr>
                </a:solidFill>
                <a:latin typeface="SamsungOne-400" panose="020B0503030303020204" pitchFamily="34" charset="0"/>
                <a:sym typeface="Arial"/>
              </a:endParaRPr>
            </a:p>
          </p:txBody>
        </p:sp>
      </p:grpSp>
      <p:sp>
        <p:nvSpPr>
          <p:cNvPr id="38" name="직사각형 37"/>
          <p:cNvSpPr/>
          <p:nvPr/>
        </p:nvSpPr>
        <p:spPr>
          <a:xfrm>
            <a:off x="5715002" y="2184986"/>
            <a:ext cx="3826563" cy="69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Mở a.txt.ln, chỉnh sửa chi tiết và lưu lại. (Ngoài ra, thêm một dòng trống ở cuối bằng cách sử dụng Enter.)</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282691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60" y="2241530"/>
            <a:ext cx="5040000" cy="2804293"/>
            <a:chOff x="3602961" y="3633637"/>
            <a:chExt cx="5420913" cy="3016236"/>
          </a:xfrm>
        </p:grpSpPr>
        <p:pic>
          <p:nvPicPr>
            <p:cNvPr id="62" name="그림 61" descr="텍스트, 스크린샷, 컴퓨터, 모니터이(가) 표시된 사진&#10;&#10;자동 생성된 설명">
              <a:extLst>
                <a:ext uri="{FF2B5EF4-FFF2-40B4-BE49-F238E27FC236}">
                  <a16:creationId xmlns:a16="http://schemas.microsoft.com/office/drawing/2014/main" id="{D43CF94E-637B-413C-BF29-F0F40370FCCD}"/>
                </a:ext>
              </a:extLst>
            </p:cNvPr>
            <p:cNvPicPr>
              <a:picLocks noChangeAspect="1"/>
            </p:cNvPicPr>
            <p:nvPr/>
          </p:nvPicPr>
          <p:blipFill>
            <a:blip r:embed="rId3"/>
            <a:stretch>
              <a:fillRect/>
            </a:stretch>
          </p:blipFill>
          <p:spPr>
            <a:xfrm>
              <a:off x="3602961" y="3633637"/>
              <a:ext cx="5420913" cy="3016236"/>
            </a:xfrm>
            <a:prstGeom prst="rect">
              <a:avLst/>
            </a:prstGeom>
          </p:spPr>
        </p:pic>
        <p:sp>
          <p:nvSpPr>
            <p:cNvPr id="63" name="직사각형 62">
              <a:extLst>
                <a:ext uri="{FF2B5EF4-FFF2-40B4-BE49-F238E27FC236}">
                  <a16:creationId xmlns:a16="http://schemas.microsoft.com/office/drawing/2014/main" id="{398F9C4B-566F-4094-9BFE-649C2B10D67E}"/>
                </a:ext>
              </a:extLst>
            </p:cNvPr>
            <p:cNvSpPr/>
            <p:nvPr/>
          </p:nvSpPr>
          <p:spPr>
            <a:xfrm>
              <a:off x="5204462" y="4094392"/>
              <a:ext cx="570816" cy="1137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4" name="직사각형 63">
              <a:extLst>
                <a:ext uri="{FF2B5EF4-FFF2-40B4-BE49-F238E27FC236}">
                  <a16:creationId xmlns:a16="http://schemas.microsoft.com/office/drawing/2014/main" id="{74826F82-52C9-46E4-B3D8-6B2BCF1F9285}"/>
                </a:ext>
              </a:extLst>
            </p:cNvPr>
            <p:cNvSpPr/>
            <p:nvPr/>
          </p:nvSpPr>
          <p:spPr>
            <a:xfrm>
              <a:off x="5224639" y="4265842"/>
              <a:ext cx="428863" cy="1137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ln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Liên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cứng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Sự</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khác</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biệt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giữa</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liên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kết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và</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sao</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chép</a:t>
              </a:r>
              <a:endParaRPr lang="en-US" altLang="ko-KR" sz="1400" dirty="0">
                <a:solidFill>
                  <a:prstClr val="black">
                    <a:lumMod val="85000"/>
                    <a:lumOff val="15000"/>
                  </a:prstClr>
                </a:solidFill>
                <a:latin typeface="SamsungOne-400" panose="020B0503030303020204" pitchFamily="34" charset="0"/>
                <a:sym typeface="Arial"/>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65" name="직사각형 64"/>
          <p:cNvSpPr/>
          <p:nvPr/>
        </p:nvSpPr>
        <p:spPr>
          <a:xfrm>
            <a:off x="5715002" y="2175461"/>
            <a:ext cx="3772009" cy="514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Đối với việc sửa đổi a.text.on, bạn có thể thấy a.txt đã bị ảnh hưởng và được lưu lại.</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B9C8EA36-59AB-466F-BAB9-07F720A1B1AD}"/>
              </a:ext>
            </a:extLst>
          </p:cNvPr>
          <p:cNvGrpSpPr/>
          <p:nvPr/>
        </p:nvGrpSpPr>
        <p:grpSpPr>
          <a:xfrm>
            <a:off x="5876321" y="2723431"/>
            <a:ext cx="2006144" cy="461665"/>
            <a:chOff x="3716526" y="2460828"/>
            <a:chExt cx="2006144" cy="461665"/>
          </a:xfrm>
        </p:grpSpPr>
        <p:sp>
          <p:nvSpPr>
            <p:cNvPr id="17" name="TextBox 16">
              <a:extLst>
                <a:ext uri="{FF2B5EF4-FFF2-40B4-BE49-F238E27FC236}">
                  <a16:creationId xmlns:a16="http://schemas.microsoft.com/office/drawing/2014/main" id="{31FF940D-77E2-4C88-84ED-028AB5D8BD16}"/>
                </a:ext>
              </a:extLst>
            </p:cNvPr>
            <p:cNvSpPr txBox="1"/>
            <p:nvPr/>
          </p:nvSpPr>
          <p:spPr>
            <a:xfrm>
              <a:off x="3800650" y="2460828"/>
              <a:ext cx="1922020" cy="461665"/>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cat a.txt.ln</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cat a.txt</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8" name="직사각형 17">
              <a:extLst>
                <a:ext uri="{FF2B5EF4-FFF2-40B4-BE49-F238E27FC236}">
                  <a16:creationId xmlns:a16="http://schemas.microsoft.com/office/drawing/2014/main" id="{08979776-9417-4EDA-9BB8-4EB32035ECAD}"/>
                </a:ext>
              </a:extLst>
            </p:cNvPr>
            <p:cNvSpPr/>
            <p:nvPr/>
          </p:nvSpPr>
          <p:spPr>
            <a:xfrm>
              <a:off x="3716526" y="2460830"/>
              <a:ext cx="84123"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5495994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ln -s : </a:t>
            </a: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Tạo liên kết tượng trưng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54" name="그룹 53">
            <a:extLst>
              <a:ext uri="{FF2B5EF4-FFF2-40B4-BE49-F238E27FC236}">
                <a16:creationId xmlns:a16="http://schemas.microsoft.com/office/drawing/2014/main" id="{69E77209-A44C-4729-A89A-5625717230F3}"/>
              </a:ext>
            </a:extLst>
          </p:cNvPr>
          <p:cNvGrpSpPr/>
          <p:nvPr/>
        </p:nvGrpSpPr>
        <p:grpSpPr>
          <a:xfrm>
            <a:off x="5736749" y="2005158"/>
            <a:ext cx="3731251" cy="430887"/>
            <a:chOff x="1027113" y="2045622"/>
            <a:chExt cx="3732115" cy="430987"/>
          </a:xfrm>
        </p:grpSpPr>
        <p:sp>
          <p:nvSpPr>
            <p:cNvPr id="56" name="직사각형 55">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직사각형 56">
              <a:extLst>
                <a:ext uri="{FF2B5EF4-FFF2-40B4-BE49-F238E27FC236}">
                  <a16:creationId xmlns:a16="http://schemas.microsoft.com/office/drawing/2014/main" id="{5D6EC5F0-8DEE-4A30-BDD5-F505C9AC395A}"/>
                </a:ext>
              </a:extLst>
            </p:cNvPr>
            <p:cNvSpPr/>
            <p:nvPr/>
          </p:nvSpPr>
          <p:spPr>
            <a:xfrm>
              <a:off x="1179512" y="2045622"/>
              <a:ext cx="3579716"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vi-VN" altLang="ko-KR" sz="1400" dirty="0">
                  <a:solidFill>
                    <a:prstClr val="black">
                      <a:lumMod val="85000"/>
                      <a:lumOff val="15000"/>
                    </a:prstClr>
                  </a:solidFill>
                  <a:latin typeface="SamsungOne-400" panose="020B0503030303020204" pitchFamily="34" charset="0"/>
                  <a:sym typeface="Arial"/>
                </a:rPr>
                <a:t>Số inode của liên kết tượng trưng khác với số của tệp gốc</a:t>
              </a:r>
              <a:endParaRPr lang="en-US" altLang="ko-KR" sz="1400" dirty="0">
                <a:solidFill>
                  <a:prstClr val="black">
                    <a:lumMod val="85000"/>
                    <a:lumOff val="15000"/>
                  </a:prstClr>
                </a:solidFill>
                <a:latin typeface="SamsungOne-400" panose="020B0503030303020204" pitchFamily="34" charset="0"/>
                <a:sym typeface="Arial"/>
              </a:endParaRPr>
            </a:p>
          </p:txBody>
        </p:sp>
      </p:grpSp>
      <p:grpSp>
        <p:nvGrpSpPr>
          <p:cNvPr id="58" name="그룹 57"/>
          <p:cNvGrpSpPr/>
          <p:nvPr/>
        </p:nvGrpSpPr>
        <p:grpSpPr>
          <a:xfrm>
            <a:off x="5736749" y="2610410"/>
            <a:ext cx="3731250" cy="2116409"/>
            <a:chOff x="5760000" y="3098934"/>
            <a:chExt cx="3731250" cy="2116409"/>
          </a:xfrm>
        </p:grpSpPr>
        <p:grpSp>
          <p:nvGrpSpPr>
            <p:cNvPr id="59" name="그룹 58">
              <a:extLst>
                <a:ext uri="{FF2B5EF4-FFF2-40B4-BE49-F238E27FC236}">
                  <a16:creationId xmlns:a16="http://schemas.microsoft.com/office/drawing/2014/main" id="{81E0C466-3B92-4DCF-B565-508CFBB0078C}"/>
                </a:ext>
              </a:extLst>
            </p:cNvPr>
            <p:cNvGrpSpPr/>
            <p:nvPr/>
          </p:nvGrpSpPr>
          <p:grpSpPr>
            <a:xfrm>
              <a:off x="5760000" y="3098934"/>
              <a:ext cx="3731250" cy="646331"/>
              <a:chOff x="1027113" y="1205663"/>
              <a:chExt cx="3732114" cy="646481"/>
            </a:xfrm>
          </p:grpSpPr>
          <p:sp>
            <p:nvSpPr>
              <p:cNvPr id="61" name="직사각형 60">
                <a:extLst>
                  <a:ext uri="{FF2B5EF4-FFF2-40B4-BE49-F238E27FC236}">
                    <a16:creationId xmlns:a16="http://schemas.microsoft.com/office/drawing/2014/main" id="{C6D50A87-DB7C-41D9-BBFA-F390C6455833}"/>
                  </a:ext>
                </a:extLst>
              </p:cNvPr>
              <p:cNvSpPr/>
              <p:nvPr/>
            </p:nvSpPr>
            <p:spPr>
              <a:xfrm>
                <a:off x="1027113" y="1217040"/>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2" name="직사각형 61">
                <a:extLst>
                  <a:ext uri="{FF2B5EF4-FFF2-40B4-BE49-F238E27FC236}">
                    <a16:creationId xmlns:a16="http://schemas.microsoft.com/office/drawing/2014/main" id="{42140E5F-FDB4-4CAF-B61F-E0B6D239C726}"/>
                  </a:ext>
                </a:extLst>
              </p:cNvPr>
              <p:cNvSpPr/>
              <p:nvPr/>
            </p:nvSpPr>
            <p:spPr>
              <a:xfrm>
                <a:off x="1179512" y="1205663"/>
                <a:ext cx="3579715" cy="646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vi-VN" altLang="ko-KR" sz="1400" dirty="0">
                    <a:solidFill>
                      <a:prstClr val="black">
                        <a:lumMod val="85000"/>
                        <a:lumOff val="15000"/>
                      </a:prstClr>
                    </a:solidFill>
                    <a:latin typeface="SamsungOne-400" panose="020B0503030303020204" pitchFamily="34" charset="0"/>
                    <a:sym typeface="Arial"/>
                  </a:rPr>
                  <a:t>Lệnh ls –I hiển thị loại tệp là l (chữ thường l) và cho bạn biết tệp nào là tệp gốc bằng cách sử dụng '-&gt;' trong tên tệp</a:t>
                </a:r>
                <a:endParaRPr lang="en-US" altLang="ko-KR" sz="1400" dirty="0">
                  <a:solidFill>
                    <a:prstClr val="black">
                      <a:lumMod val="85000"/>
                      <a:lumOff val="15000"/>
                    </a:prstClr>
                  </a:solidFill>
                  <a:latin typeface="SamsungOne-400" panose="020B0503030303020204" pitchFamily="34" charset="0"/>
                  <a:sym typeface="Arial"/>
                </a:endParaRPr>
              </a:p>
            </p:txBody>
          </p:sp>
        </p:grpSp>
        <p:sp>
          <p:nvSpPr>
            <p:cNvPr id="60" name="직사각형 59">
              <a:extLst>
                <a:ext uri="{FF2B5EF4-FFF2-40B4-BE49-F238E27FC236}">
                  <a16:creationId xmlns:a16="http://schemas.microsoft.com/office/drawing/2014/main" id="{C31BF609-295B-4CB6-841E-022009169CFA}"/>
                </a:ext>
              </a:extLst>
            </p:cNvPr>
            <p:cNvSpPr/>
            <p:nvPr/>
          </p:nvSpPr>
          <p:spPr>
            <a:xfrm>
              <a:off x="5912366" y="3967105"/>
              <a:ext cx="3578884"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Mặc dù tệp liên kết tượng trưng có tên là a.txt.sl đã được tạo, nhưng bạn có thể thấy rằng inode khác nhau đối với a.txt và a.txt.sl.</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kiểm tra a.txt.sl, bạn có thể thấy rằng nó trỏ đến a.txt.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 name="그룹 2"/>
          <p:cNvGrpSpPr/>
          <p:nvPr/>
        </p:nvGrpSpPr>
        <p:grpSpPr>
          <a:xfrm>
            <a:off x="557935" y="1946920"/>
            <a:ext cx="5040000" cy="2804293"/>
            <a:chOff x="557935" y="1946920"/>
            <a:chExt cx="5040000" cy="2804293"/>
          </a:xfrm>
        </p:grpSpPr>
        <p:grpSp>
          <p:nvGrpSpPr>
            <p:cNvPr id="2" name="그룹 1"/>
            <p:cNvGrpSpPr>
              <a:grpSpLocks noChangeAspect="1"/>
            </p:cNvGrpSpPr>
            <p:nvPr/>
          </p:nvGrpSpPr>
          <p:grpSpPr>
            <a:xfrm>
              <a:off x="557935" y="1946920"/>
              <a:ext cx="5040000" cy="2804293"/>
              <a:chOff x="3877246" y="2904555"/>
              <a:chExt cx="5467350" cy="3042074"/>
            </a:xfrm>
          </p:grpSpPr>
          <p:pic>
            <p:nvPicPr>
              <p:cNvPr id="66" name="그림 65" descr="텍스트, 스크린샷, 컴퓨터, 노트북이(가) 표시된 사진&#10;&#10;자동 생성된 설명">
                <a:extLst>
                  <a:ext uri="{FF2B5EF4-FFF2-40B4-BE49-F238E27FC236}">
                    <a16:creationId xmlns:a16="http://schemas.microsoft.com/office/drawing/2014/main" id="{55B31060-BE1B-4BF7-86A0-9D78DA540DC3}"/>
                  </a:ext>
                </a:extLst>
              </p:cNvPr>
              <p:cNvPicPr>
                <a:picLocks noChangeAspect="1"/>
              </p:cNvPicPr>
              <p:nvPr/>
            </p:nvPicPr>
            <p:blipFill>
              <a:blip r:embed="rId3"/>
              <a:stretch>
                <a:fillRect/>
              </a:stretch>
            </p:blipFill>
            <p:spPr>
              <a:xfrm>
                <a:off x="3877246" y="2904555"/>
                <a:ext cx="5467350" cy="3042074"/>
              </a:xfrm>
              <a:prstGeom prst="rect">
                <a:avLst/>
              </a:prstGeom>
            </p:spPr>
          </p:pic>
          <p:sp>
            <p:nvSpPr>
              <p:cNvPr id="67" name="직사각형 66">
                <a:extLst>
                  <a:ext uri="{FF2B5EF4-FFF2-40B4-BE49-F238E27FC236}">
                    <a16:creationId xmlns:a16="http://schemas.microsoft.com/office/drawing/2014/main" id="{B8C201E5-D73C-405A-9EF0-2B0F2AB17CDA}"/>
                  </a:ext>
                </a:extLst>
              </p:cNvPr>
              <p:cNvSpPr/>
              <p:nvPr/>
            </p:nvSpPr>
            <p:spPr>
              <a:xfrm>
                <a:off x="5493433" y="3624304"/>
                <a:ext cx="890941" cy="933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8" name="직사각형 67">
                <a:extLst>
                  <a:ext uri="{FF2B5EF4-FFF2-40B4-BE49-F238E27FC236}">
                    <a16:creationId xmlns:a16="http://schemas.microsoft.com/office/drawing/2014/main" id="{ADCB5933-D51A-4D9D-B317-D3913E3BCA9A}"/>
                  </a:ext>
                </a:extLst>
              </p:cNvPr>
              <p:cNvSpPr/>
              <p:nvPr/>
            </p:nvSpPr>
            <p:spPr>
              <a:xfrm>
                <a:off x="5493433" y="3796333"/>
                <a:ext cx="621617" cy="1026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9" name="직사각형 68">
                <a:extLst>
                  <a:ext uri="{FF2B5EF4-FFF2-40B4-BE49-F238E27FC236}">
                    <a16:creationId xmlns:a16="http://schemas.microsoft.com/office/drawing/2014/main" id="{BAEBD3EB-1763-47B4-8C2F-3215EE9A8F2C}"/>
                  </a:ext>
                </a:extLst>
              </p:cNvPr>
              <p:cNvSpPr/>
              <p:nvPr/>
            </p:nvSpPr>
            <p:spPr>
              <a:xfrm>
                <a:off x="6121744" y="4129092"/>
                <a:ext cx="806331" cy="102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0" name="직사각형 69">
                <a:extLst>
                  <a:ext uri="{FF2B5EF4-FFF2-40B4-BE49-F238E27FC236}">
                    <a16:creationId xmlns:a16="http://schemas.microsoft.com/office/drawing/2014/main" id="{C00645D9-6E8D-4025-BBD4-76363DEEA29F}"/>
                  </a:ext>
                </a:extLst>
              </p:cNvPr>
              <p:cNvSpPr/>
              <p:nvPr/>
            </p:nvSpPr>
            <p:spPr>
              <a:xfrm>
                <a:off x="5493434" y="4040193"/>
                <a:ext cx="647017" cy="84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1" name="직사각형 70">
                <a:extLst>
                  <a:ext uri="{FF2B5EF4-FFF2-40B4-BE49-F238E27FC236}">
                    <a16:creationId xmlns:a16="http://schemas.microsoft.com/office/drawing/2014/main" id="{E30CB3D8-C6D1-4895-9551-40CE91364F85}"/>
                  </a:ext>
                </a:extLst>
              </p:cNvPr>
              <p:cNvSpPr/>
              <p:nvPr/>
            </p:nvSpPr>
            <p:spPr>
              <a:xfrm>
                <a:off x="5493433" y="3717649"/>
                <a:ext cx="282612" cy="76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0" name="직사각형 19"/>
            <p:cNvSpPr/>
            <p:nvPr/>
          </p:nvSpPr>
          <p:spPr>
            <a:xfrm>
              <a:off x="3655202" y="2523671"/>
              <a:ext cx="1407501" cy="207910"/>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ln -1 a.txt a.txt.sl</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1" name="직사각형 20"/>
            <p:cNvSpPr/>
            <p:nvPr/>
          </p:nvSpPr>
          <p:spPr>
            <a:xfrm>
              <a:off x="3655203" y="2767784"/>
              <a:ext cx="454517" cy="207910"/>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ls -</a:t>
              </a:r>
              <a:r>
                <a:rPr lang="en-US" altLang="ko-KR" sz="1300" b="1" dirty="0" err="1">
                  <a:solidFill>
                    <a:schemeClr val="bg1"/>
                  </a:solidFill>
                  <a:latin typeface="SamsungOne-400" panose="020B0503030303020204" pitchFamily="34" charset="0"/>
                  <a:ea typeface="SamsungOne-400" panose="020B0503030303020204" pitchFamily="34" charset="0"/>
                </a:rPr>
                <a:t>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2" name="직사각형 21"/>
            <p:cNvSpPr/>
            <p:nvPr/>
          </p:nvSpPr>
          <p:spPr>
            <a:xfrm>
              <a:off x="3655202" y="3018875"/>
              <a:ext cx="1058096" cy="207910"/>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5125 </a:t>
              </a:r>
              <a:r>
                <a:rPr lang="en-US" altLang="ko-KR" sz="1300" b="1" dirty="0">
                  <a:solidFill>
                    <a:srgbClr val="00B0F0"/>
                  </a:solidFill>
                  <a:latin typeface="SamsungOne-400" panose="020B0503030303020204" pitchFamily="34" charset="0"/>
                  <a:ea typeface="SamsungOne-400" panose="020B0503030303020204" pitchFamily="34" charset="0"/>
                </a:rPr>
                <a:t>a.txt.sl</a:t>
              </a:r>
              <a:endParaRPr lang="ko-KR" altLang="en-US" sz="1300" b="1" dirty="0">
                <a:solidFill>
                  <a:srgbClr val="00B0F0"/>
                </a:solidFill>
                <a:latin typeface="SamsungOne-400" panose="020B0503030303020204" pitchFamily="34" charset="0"/>
                <a:ea typeface="SamsungOne-400" panose="020B0503030303020204" pitchFamily="34" charset="0"/>
              </a:endParaRPr>
            </a:p>
          </p:txBody>
        </p:sp>
        <p:sp>
          <p:nvSpPr>
            <p:cNvPr id="24" name="직사각형 23"/>
            <p:cNvSpPr/>
            <p:nvPr/>
          </p:nvSpPr>
          <p:spPr>
            <a:xfrm>
              <a:off x="3655202" y="3368229"/>
              <a:ext cx="1058096" cy="207910"/>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ls –l a.txt.sl</a:t>
              </a:r>
              <a:endParaRPr lang="ko-KR" altLang="en-US" sz="1300" b="1" dirty="0">
                <a:solidFill>
                  <a:srgbClr val="00B0F0"/>
                </a:solidFill>
                <a:latin typeface="SamsungOne-400" panose="020B0503030303020204" pitchFamily="34" charset="0"/>
                <a:ea typeface="SamsungOne-400" panose="020B0503030303020204" pitchFamily="34" charset="0"/>
              </a:endParaRPr>
            </a:p>
          </p:txBody>
        </p:sp>
        <p:sp>
          <p:nvSpPr>
            <p:cNvPr id="25" name="직사각형 24"/>
            <p:cNvSpPr/>
            <p:nvPr/>
          </p:nvSpPr>
          <p:spPr>
            <a:xfrm>
              <a:off x="3655202" y="3637261"/>
              <a:ext cx="1219058" cy="207910"/>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rgbClr val="00B0F0"/>
                  </a:solidFill>
                  <a:latin typeface="SamsungOne-400" panose="020B0503030303020204" pitchFamily="34" charset="0"/>
                  <a:ea typeface="SamsungOne-400" panose="020B0503030303020204" pitchFamily="34" charset="0"/>
                </a:rPr>
                <a:t>a.txt.sl</a:t>
              </a:r>
              <a:r>
                <a:rPr lang="en-US" altLang="ko-KR" sz="1300" b="1" dirty="0">
                  <a:solidFill>
                    <a:schemeClr val="bg1"/>
                  </a:solidFill>
                  <a:latin typeface="SamsungOne-400" panose="020B0503030303020204" pitchFamily="34" charset="0"/>
                  <a:ea typeface="SamsungOne-400" panose="020B0503030303020204" pitchFamily="34" charset="0"/>
                </a:rPr>
                <a:t> -&gt; a.txt</a:t>
              </a:r>
              <a:endParaRPr lang="ko-KR" altLang="en-US" sz="1300" b="1" dirty="0">
                <a:solidFill>
                  <a:srgbClr val="00B0F0"/>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6651824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9" name="직사각형 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6" name="직사각형 45">
            <a:extLst>
              <a:ext uri="{FF2B5EF4-FFF2-40B4-BE49-F238E27FC236}">
                <a16:creationId xmlns:a16="http://schemas.microsoft.com/office/drawing/2014/main" id="{63CFEA5D-13A4-4869-9046-BEEF6B820D50}"/>
              </a:ext>
            </a:extLst>
          </p:cNvPr>
          <p:cNvSpPr/>
          <p:nvPr/>
        </p:nvSpPr>
        <p:spPr>
          <a:xfrm>
            <a:off x="463014" y="1186354"/>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Sự khác biệt giữa Liên kết tượng trưng và Liên kết cứng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33" name="직사각형 32">
            <a:extLst>
              <a:ext uri="{FF2B5EF4-FFF2-40B4-BE49-F238E27FC236}">
                <a16:creationId xmlns:a16="http://schemas.microsoft.com/office/drawing/2014/main" id="{439DCE1C-801F-43E7-9286-D60EB80C9FCA}"/>
              </a:ext>
            </a:extLst>
          </p:cNvPr>
          <p:cNvSpPr/>
          <p:nvPr/>
        </p:nvSpPr>
        <p:spPr>
          <a:xfrm>
            <a:off x="712182" y="2223295"/>
            <a:ext cx="8961905" cy="185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Loại tệp được chỉ định bởi l. (chữ thường l)</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Chỉ có một liên kết cứng vì không có tên nào được thêm vào tệp gốc.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Tên tệp gốc được hiển thị sau tên tệp. (-&gt; a.txt)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Số inode khác với tệp gốc vì tệp gốc và tệp liên kết tượng trưng là các tệp riêng biệt.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Liên kết tượng trưng có thể được tạo trong một thư mục.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Liên kết tượng trưng có thể được tạo ngay cả khi các hệ thống tệp khác nhau.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8" name="그룹 7">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9" name="직사각형 8">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0" name="직사각형 9">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Liên kết tượng trưng có một số khác biệt so với liên kết cứng như sau: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9801083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16128" y="1128713"/>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Sự khác biệt giữa Liên kết tượng trưng và Liên kết cứng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43" name="그룹 42">
            <a:extLst>
              <a:ext uri="{FF2B5EF4-FFF2-40B4-BE49-F238E27FC236}">
                <a16:creationId xmlns:a16="http://schemas.microsoft.com/office/drawing/2014/main" id="{69E77209-A44C-4729-A89A-5625717230F3}"/>
              </a:ext>
            </a:extLst>
          </p:cNvPr>
          <p:cNvGrpSpPr/>
          <p:nvPr/>
        </p:nvGrpSpPr>
        <p:grpSpPr>
          <a:xfrm>
            <a:off x="5755799" y="2005158"/>
            <a:ext cx="3712201" cy="430887"/>
            <a:chOff x="1027113" y="2045622"/>
            <a:chExt cx="3713060" cy="430987"/>
          </a:xfrm>
        </p:grpSpPr>
        <p:sp>
          <p:nvSpPr>
            <p:cNvPr id="44" name="직사각형 43">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직사각형 44">
              <a:extLst>
                <a:ext uri="{FF2B5EF4-FFF2-40B4-BE49-F238E27FC236}">
                  <a16:creationId xmlns:a16="http://schemas.microsoft.com/office/drawing/2014/main" id="{5D6EC5F0-8DEE-4A30-BDD5-F505C9AC395A}"/>
                </a:ext>
              </a:extLst>
            </p:cNvPr>
            <p:cNvSpPr/>
            <p:nvPr/>
          </p:nvSpPr>
          <p:spPr>
            <a:xfrm>
              <a:off x="1179512" y="2045622"/>
              <a:ext cx="3560661"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vi-VN" altLang="ko-KR" sz="1400" dirty="0">
                  <a:solidFill>
                    <a:prstClr val="black">
                      <a:lumMod val="85000"/>
                      <a:lumOff val="15000"/>
                    </a:prstClr>
                  </a:solidFill>
                  <a:latin typeface="SamsungOne-400" panose="020B0503030303020204" pitchFamily="34" charset="0"/>
                  <a:sym typeface="Arial"/>
                </a:rPr>
                <a:t>Nội dung của tệp liên kết tượng trưng là đường dẫn của tệp gốc</a:t>
              </a:r>
              <a:endParaRPr lang="en-US" altLang="ko-KR" sz="1400" dirty="0">
                <a:solidFill>
                  <a:prstClr val="black">
                    <a:lumMod val="85000"/>
                    <a:lumOff val="15000"/>
                  </a:prstClr>
                </a:solidFill>
                <a:latin typeface="SamsungOne-400" panose="020B0503030303020204" pitchFamily="34" charset="0"/>
                <a:sym typeface="Arial"/>
              </a:endParaRPr>
            </a:p>
          </p:txBody>
        </p:sp>
      </p:grpSp>
      <p:grpSp>
        <p:nvGrpSpPr>
          <p:cNvPr id="2" name="그룹 1">
            <a:extLst>
              <a:ext uri="{FF2B5EF4-FFF2-40B4-BE49-F238E27FC236}">
                <a16:creationId xmlns:a16="http://schemas.microsoft.com/office/drawing/2014/main" id="{B6596001-185D-4D9A-B473-3BAA352F14BC}"/>
              </a:ext>
            </a:extLst>
          </p:cNvPr>
          <p:cNvGrpSpPr/>
          <p:nvPr/>
        </p:nvGrpSpPr>
        <p:grpSpPr>
          <a:xfrm>
            <a:off x="5755799" y="2567536"/>
            <a:ext cx="3878531" cy="1852053"/>
            <a:chOff x="5755799" y="2567536"/>
            <a:chExt cx="3878531" cy="1852053"/>
          </a:xfrm>
        </p:grpSpPr>
        <p:grpSp>
          <p:nvGrpSpPr>
            <p:cNvPr id="47" name="그룹 46">
              <a:extLst>
                <a:ext uri="{FF2B5EF4-FFF2-40B4-BE49-F238E27FC236}">
                  <a16:creationId xmlns:a16="http://schemas.microsoft.com/office/drawing/2014/main" id="{81E0C466-3B92-4DCF-B565-508CFBB0078C}"/>
                </a:ext>
              </a:extLst>
            </p:cNvPr>
            <p:cNvGrpSpPr/>
            <p:nvPr/>
          </p:nvGrpSpPr>
          <p:grpSpPr>
            <a:xfrm>
              <a:off x="5755799" y="2567536"/>
              <a:ext cx="3699185" cy="430887"/>
              <a:chOff x="1027113" y="1205663"/>
              <a:chExt cx="3700041" cy="430987"/>
            </a:xfrm>
          </p:grpSpPr>
          <p:sp>
            <p:nvSpPr>
              <p:cNvPr id="49" name="직사각형 48">
                <a:extLst>
                  <a:ext uri="{FF2B5EF4-FFF2-40B4-BE49-F238E27FC236}">
                    <a16:creationId xmlns:a16="http://schemas.microsoft.com/office/drawing/2014/main" id="{C6D50A87-DB7C-41D9-BBFA-F390C6455833}"/>
                  </a:ext>
                </a:extLst>
              </p:cNvPr>
              <p:cNvSpPr/>
              <p:nvPr/>
            </p:nvSpPr>
            <p:spPr>
              <a:xfrm>
                <a:off x="1027113" y="1217040"/>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0" name="직사각형 49">
                <a:extLst>
                  <a:ext uri="{FF2B5EF4-FFF2-40B4-BE49-F238E27FC236}">
                    <a16:creationId xmlns:a16="http://schemas.microsoft.com/office/drawing/2014/main" id="{42140E5F-FDB4-4CAF-B61F-E0B6D239C726}"/>
                  </a:ext>
                </a:extLst>
              </p:cNvPr>
              <p:cNvSpPr/>
              <p:nvPr/>
            </p:nvSpPr>
            <p:spPr>
              <a:xfrm>
                <a:off x="1179512" y="1205663"/>
                <a:ext cx="3547642"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vi-VN" altLang="ko-KR" sz="1400" dirty="0">
                    <a:solidFill>
                      <a:prstClr val="black">
                        <a:lumMod val="85000"/>
                        <a:lumOff val="15000"/>
                      </a:prstClr>
                    </a:solidFill>
                    <a:latin typeface="SamsungOne-400" panose="020B0503030303020204" pitchFamily="34" charset="0"/>
                    <a:sym typeface="Arial"/>
                  </a:rPr>
                  <a:t>Khi tệp gốc bị xóa khỏi liên kết tượng trưng, ​​không thể liên kết tượng trưng</a:t>
                </a:r>
                <a:endParaRPr lang="en-US" altLang="ko-KR" sz="1400" dirty="0">
                  <a:solidFill>
                    <a:prstClr val="black">
                      <a:lumMod val="85000"/>
                      <a:lumOff val="15000"/>
                    </a:prstClr>
                  </a:solidFill>
                  <a:latin typeface="SamsungOne-400" panose="020B0503030303020204" pitchFamily="34" charset="0"/>
                  <a:sym typeface="Arial"/>
                </a:endParaRPr>
              </a:p>
            </p:txBody>
          </p:sp>
        </p:grpSp>
        <p:sp>
          <p:nvSpPr>
            <p:cNvPr id="48" name="직사각형 47">
              <a:extLst>
                <a:ext uri="{FF2B5EF4-FFF2-40B4-BE49-F238E27FC236}">
                  <a16:creationId xmlns:a16="http://schemas.microsoft.com/office/drawing/2014/main" id="{C31BF609-295B-4CB6-841E-022009169CFA}"/>
                </a:ext>
              </a:extLst>
            </p:cNvPr>
            <p:cNvSpPr/>
            <p:nvPr/>
          </p:nvSpPr>
          <p:spPr>
            <a:xfrm>
              <a:off x="5908164" y="3022592"/>
              <a:ext cx="3726166" cy="1396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xóa a.txt và kiểm tra chi tiết của thư mục chính, màu văn bản của a.txt.sl đã thay đổi. Nó không thể tìm thấy tệp mà nó đang trỏ tới.</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Ngay cả khi cat được áp dụng, a.txt.sl không thể in được.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 name="그룹 2"/>
          <p:cNvGrpSpPr/>
          <p:nvPr/>
        </p:nvGrpSpPr>
        <p:grpSpPr>
          <a:xfrm>
            <a:off x="216259" y="1946921"/>
            <a:ext cx="5381676" cy="2804293"/>
            <a:chOff x="216259" y="1946921"/>
            <a:chExt cx="5381676" cy="2804293"/>
          </a:xfrm>
        </p:grpSpPr>
        <p:grpSp>
          <p:nvGrpSpPr>
            <p:cNvPr id="6" name="그룹 5"/>
            <p:cNvGrpSpPr>
              <a:grpSpLocks noChangeAspect="1"/>
            </p:cNvGrpSpPr>
            <p:nvPr/>
          </p:nvGrpSpPr>
          <p:grpSpPr>
            <a:xfrm>
              <a:off x="557935" y="1946921"/>
              <a:ext cx="5040000" cy="2804293"/>
              <a:chOff x="4266059" y="3302000"/>
              <a:chExt cx="5078537" cy="2825736"/>
            </a:xfrm>
          </p:grpSpPr>
          <p:pic>
            <p:nvPicPr>
              <p:cNvPr id="52" name="그림 51" descr="텍스트이(가) 표시된 사진&#10;&#10;자동 생성된 설명">
                <a:extLst>
                  <a:ext uri="{FF2B5EF4-FFF2-40B4-BE49-F238E27FC236}">
                    <a16:creationId xmlns:a16="http://schemas.microsoft.com/office/drawing/2014/main" id="{3FAD170C-B0F6-4007-B317-DE7120AC206B}"/>
                  </a:ext>
                </a:extLst>
              </p:cNvPr>
              <p:cNvPicPr>
                <a:picLocks noChangeAspect="1"/>
              </p:cNvPicPr>
              <p:nvPr/>
            </p:nvPicPr>
            <p:blipFill>
              <a:blip r:embed="rId3"/>
              <a:stretch>
                <a:fillRect/>
              </a:stretch>
            </p:blipFill>
            <p:spPr>
              <a:xfrm>
                <a:off x="4266059" y="3302000"/>
                <a:ext cx="5078537" cy="2825736"/>
              </a:xfrm>
              <a:prstGeom prst="rect">
                <a:avLst/>
              </a:prstGeom>
            </p:spPr>
          </p:pic>
          <p:sp>
            <p:nvSpPr>
              <p:cNvPr id="53" name="직사각형 52">
                <a:extLst>
                  <a:ext uri="{FF2B5EF4-FFF2-40B4-BE49-F238E27FC236}">
                    <a16:creationId xmlns:a16="http://schemas.microsoft.com/office/drawing/2014/main" id="{FC45D66F-7DB7-4FA7-B6DC-07DABB6EEB3F}"/>
                  </a:ext>
                </a:extLst>
              </p:cNvPr>
              <p:cNvSpPr/>
              <p:nvPr/>
            </p:nvSpPr>
            <p:spPr>
              <a:xfrm>
                <a:off x="5772833" y="4913355"/>
                <a:ext cx="532717" cy="69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4" name="직사각형 53">
                <a:extLst>
                  <a:ext uri="{FF2B5EF4-FFF2-40B4-BE49-F238E27FC236}">
                    <a16:creationId xmlns:a16="http://schemas.microsoft.com/office/drawing/2014/main" id="{22C6F6C7-D426-4837-9A7F-1C5C566FBE60}"/>
                  </a:ext>
                </a:extLst>
              </p:cNvPr>
              <p:cNvSpPr/>
              <p:nvPr/>
            </p:nvSpPr>
            <p:spPr>
              <a:xfrm>
                <a:off x="5057193" y="4983205"/>
                <a:ext cx="1671897" cy="8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5" name="직사각형 54">
                <a:extLst>
                  <a:ext uri="{FF2B5EF4-FFF2-40B4-BE49-F238E27FC236}">
                    <a16:creationId xmlns:a16="http://schemas.microsoft.com/office/drawing/2014/main" id="{02243D05-143B-4946-BCDD-F70C4B3FCEBB}"/>
                  </a:ext>
                </a:extLst>
              </p:cNvPr>
              <p:cNvSpPr/>
              <p:nvPr/>
            </p:nvSpPr>
            <p:spPr>
              <a:xfrm>
                <a:off x="5090332" y="4829259"/>
                <a:ext cx="585989" cy="8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6" name="직사각형 55">
                <a:extLst>
                  <a:ext uri="{FF2B5EF4-FFF2-40B4-BE49-F238E27FC236}">
                    <a16:creationId xmlns:a16="http://schemas.microsoft.com/office/drawing/2014/main" id="{4328D668-A905-4463-8C69-7EF0C15B5367}"/>
                  </a:ext>
                </a:extLst>
              </p:cNvPr>
              <p:cNvSpPr/>
              <p:nvPr/>
            </p:nvSpPr>
            <p:spPr>
              <a:xfrm>
                <a:off x="5785533" y="4526005"/>
                <a:ext cx="342218" cy="8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7" name="직사각형 56">
                <a:extLst>
                  <a:ext uri="{FF2B5EF4-FFF2-40B4-BE49-F238E27FC236}">
                    <a16:creationId xmlns:a16="http://schemas.microsoft.com/office/drawing/2014/main" id="{74FD50B5-DD0E-42BC-93E7-F4B6E7857F6A}"/>
                  </a:ext>
                </a:extLst>
              </p:cNvPr>
              <p:cNvSpPr/>
              <p:nvPr/>
            </p:nvSpPr>
            <p:spPr>
              <a:xfrm>
                <a:off x="5783635" y="4610100"/>
                <a:ext cx="257114" cy="761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0" name="직사각형 19"/>
            <p:cNvSpPr/>
            <p:nvPr/>
          </p:nvSpPr>
          <p:spPr>
            <a:xfrm>
              <a:off x="2472731" y="2918058"/>
              <a:ext cx="760690" cy="209068"/>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err="1">
                  <a:solidFill>
                    <a:schemeClr val="bg1"/>
                  </a:solidFill>
                  <a:latin typeface="SamsungOne-400" panose="020B0503030303020204" pitchFamily="34" charset="0"/>
                  <a:ea typeface="SamsungOne-400" panose="020B0503030303020204" pitchFamily="34" charset="0"/>
                </a:rPr>
                <a:t>rm</a:t>
              </a:r>
              <a:r>
                <a:rPr lang="en-US" altLang="ko-KR" sz="1300" b="1" dirty="0">
                  <a:solidFill>
                    <a:schemeClr val="bg1"/>
                  </a:solidFill>
                  <a:latin typeface="SamsungOne-400" panose="020B0503030303020204" pitchFamily="34" charset="0"/>
                  <a:ea typeface="SamsungOne-400" panose="020B0503030303020204" pitchFamily="34" charset="0"/>
                </a:rPr>
                <a:t> a.txt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1" name="직사각형 20"/>
            <p:cNvSpPr/>
            <p:nvPr/>
          </p:nvSpPr>
          <p:spPr>
            <a:xfrm>
              <a:off x="2472731" y="3161638"/>
              <a:ext cx="455889" cy="209068"/>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ls -</a:t>
              </a:r>
              <a:r>
                <a:rPr lang="en-US" altLang="ko-KR" sz="1300" b="1" dirty="0" err="1">
                  <a:solidFill>
                    <a:schemeClr val="bg1"/>
                  </a:solidFill>
                  <a:latin typeface="SamsungOne-400" panose="020B0503030303020204" pitchFamily="34" charset="0"/>
                  <a:ea typeface="SamsungOne-400" panose="020B0503030303020204" pitchFamily="34" charset="0"/>
                </a:rPr>
                <a:t>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2" name="직사각형 21"/>
            <p:cNvSpPr/>
            <p:nvPr/>
          </p:nvSpPr>
          <p:spPr>
            <a:xfrm>
              <a:off x="216259" y="3399785"/>
              <a:ext cx="1052470" cy="209068"/>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5152 </a:t>
              </a:r>
              <a:r>
                <a:rPr lang="en-US" altLang="ko-KR" sz="1300" b="1" dirty="0">
                  <a:solidFill>
                    <a:srgbClr val="FF0000"/>
                  </a:solidFill>
                  <a:latin typeface="SamsungOne-400" panose="020B0503030303020204" pitchFamily="34" charset="0"/>
                  <a:ea typeface="SamsungOne-400" panose="020B0503030303020204" pitchFamily="34" charset="0"/>
                </a:rPr>
                <a:t>a.txt.sl</a:t>
              </a:r>
              <a:endParaRPr lang="ko-KR" altLang="en-US" sz="1300" b="1" dirty="0">
                <a:solidFill>
                  <a:srgbClr val="FF0000"/>
                </a:solidFill>
                <a:latin typeface="SamsungOne-400" panose="020B0503030303020204" pitchFamily="34" charset="0"/>
                <a:ea typeface="SamsungOne-400" panose="020B0503030303020204" pitchFamily="34" charset="0"/>
              </a:endParaRPr>
            </a:p>
          </p:txBody>
        </p:sp>
        <p:sp>
          <p:nvSpPr>
            <p:cNvPr id="24" name="직사각형 23"/>
            <p:cNvSpPr/>
            <p:nvPr/>
          </p:nvSpPr>
          <p:spPr>
            <a:xfrm>
              <a:off x="3077935" y="3430755"/>
              <a:ext cx="1052470" cy="209068"/>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cat a.txt.sl</a:t>
              </a:r>
              <a:endParaRPr lang="ko-KR" altLang="en-US" sz="1300" b="1" dirty="0">
                <a:solidFill>
                  <a:srgbClr val="FF0000"/>
                </a:solidFill>
                <a:latin typeface="SamsungOne-400" panose="020B0503030303020204" pitchFamily="34" charset="0"/>
                <a:ea typeface="SamsungOne-400" panose="020B0503030303020204" pitchFamily="34" charset="0"/>
              </a:endParaRPr>
            </a:p>
          </p:txBody>
        </p:sp>
        <p:sp>
          <p:nvSpPr>
            <p:cNvPr id="25" name="직사각형 24"/>
            <p:cNvSpPr/>
            <p:nvPr/>
          </p:nvSpPr>
          <p:spPr>
            <a:xfrm>
              <a:off x="2405500" y="3796780"/>
              <a:ext cx="2840630" cy="209068"/>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Cat: a.txt.sl: No such file or directory</a:t>
              </a:r>
              <a:endParaRPr lang="ko-KR" altLang="en-US" sz="1300" b="1" dirty="0">
                <a:solidFill>
                  <a:srgbClr val="FF0000"/>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879678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439DCE1C-801F-43E7-9286-D60EB80C9FCA}"/>
              </a:ext>
            </a:extLst>
          </p:cNvPr>
          <p:cNvSpPr/>
          <p:nvPr/>
        </p:nvSpPr>
        <p:spPr>
          <a:xfrm>
            <a:off x="712182" y="2936230"/>
            <a:ext cx="8630827"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Linux Phiên bản 0.01 được Linus Torvalds phát triển lần đầu tiên vào năm 1991, nó chỉ bao gồm một trình điều khiển đĩa cứng và hệ thống tệp và chức năng này cũng cực kỳ kém.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nó được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thiệu</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trên Internet, nó đã thu hút được sự quan tâm của nhiều nhà phát triển. Kể từ khi Richard Stallman, chủ tịch của Tổ chức Phần mềm Tự do phân phối Linux miễn phí cho công chúng, rất nhiều nhà phát triển đã đóng góp vào việc cải tiến Linux.</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07928334-32AF-46A2-97F3-006B536CB7A1}"/>
              </a:ext>
            </a:extLst>
          </p:cNvPr>
          <p:cNvGrpSpPr/>
          <p:nvPr/>
        </p:nvGrpSpPr>
        <p:grpSpPr>
          <a:xfrm>
            <a:off x="559817" y="1936761"/>
            <a:ext cx="8783192" cy="215394"/>
            <a:chOff x="1027113" y="204562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Các đặc điểm 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n</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guồn mở đã tăng cường đáng kể sự phát triển của Linux</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Linux</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nvGrpSpPr>
          <p:cNvPr id="3" name="그룹 2">
            <a:extLst>
              <a:ext uri="{FF2B5EF4-FFF2-40B4-BE49-F238E27FC236}">
                <a16:creationId xmlns:a16="http://schemas.microsoft.com/office/drawing/2014/main" id="{4C98240F-3ACB-4B72-8288-9E715918D73D}"/>
              </a:ext>
            </a:extLst>
          </p:cNvPr>
          <p:cNvGrpSpPr/>
          <p:nvPr/>
        </p:nvGrpSpPr>
        <p:grpSpPr>
          <a:xfrm>
            <a:off x="6316363" y="4086967"/>
            <a:ext cx="3026646" cy="1616137"/>
            <a:chOff x="6179871" y="4511341"/>
            <a:chExt cx="3026646" cy="1616137"/>
          </a:xfrm>
        </p:grpSpPr>
        <p:sp>
          <p:nvSpPr>
            <p:cNvPr id="22" name="모서리가 둥근 직사각형 4">
              <a:extLst>
                <a:ext uri="{FF2B5EF4-FFF2-40B4-BE49-F238E27FC236}">
                  <a16:creationId xmlns:a16="http://schemas.microsoft.com/office/drawing/2014/main" id="{AAC0C208-84F4-4D4A-916E-98B7E9C65AA7}"/>
                </a:ext>
              </a:extLst>
            </p:cNvPr>
            <p:cNvSpPr/>
            <p:nvPr/>
          </p:nvSpPr>
          <p:spPr>
            <a:xfrm>
              <a:off x="6179871" y="4511341"/>
              <a:ext cx="3026646" cy="1616137"/>
            </a:xfrm>
            <a:prstGeom prst="roundRect">
              <a:avLst>
                <a:gd name="adj" fmla="val 0"/>
              </a:avLst>
            </a:prstGeom>
            <a:solidFill>
              <a:srgbClr val="FCFCFC"/>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a:t>
              </a:r>
              <a:endParaRPr lang="ko-KR" altLang="en-US" dirty="0"/>
            </a:p>
          </p:txBody>
        </p:sp>
        <p:grpSp>
          <p:nvGrpSpPr>
            <p:cNvPr id="2" name="그룹 1">
              <a:extLst>
                <a:ext uri="{FF2B5EF4-FFF2-40B4-BE49-F238E27FC236}">
                  <a16:creationId xmlns:a16="http://schemas.microsoft.com/office/drawing/2014/main" id="{AEA9D807-25E9-450D-B12E-14FB3BE0BA4C}"/>
                </a:ext>
              </a:extLst>
            </p:cNvPr>
            <p:cNvGrpSpPr/>
            <p:nvPr/>
          </p:nvGrpSpPr>
          <p:grpSpPr>
            <a:xfrm>
              <a:off x="6393691" y="4642708"/>
              <a:ext cx="2645684" cy="1368000"/>
              <a:chOff x="6028777" y="4534016"/>
              <a:chExt cx="2645684" cy="1368000"/>
            </a:xfrm>
          </p:grpSpPr>
          <p:pic>
            <p:nvPicPr>
              <p:cNvPr id="21" name="Picture 2" descr="반도체 인명사전] 자유 소프트웨어 운동을 이끈 리처드 스톨만">
                <a:extLst>
                  <a:ext uri="{FF2B5EF4-FFF2-40B4-BE49-F238E27FC236}">
                    <a16:creationId xmlns:a16="http://schemas.microsoft.com/office/drawing/2014/main" id="{0D314290-ED9F-444C-A09F-EB69B7BE79A0}"/>
                  </a:ext>
                </a:extLst>
              </p:cNvPr>
              <p:cNvPicPr preferRelativeResize="0">
                <a:picLocks noChangeArrowheads="1"/>
              </p:cNvPicPr>
              <p:nvPr/>
            </p:nvPicPr>
            <p:blipFill rotWithShape="1">
              <a:blip r:embed="rId3" cstate="print">
                <a:extLst>
                  <a:ext uri="{28A0092B-C50C-407E-A947-70E740481C1C}">
                    <a14:useLocalDpi xmlns:a14="http://schemas.microsoft.com/office/drawing/2010/main" val="0"/>
                  </a:ext>
                </a:extLst>
              </a:blip>
              <a:srcRect l="6396" r="41325"/>
              <a:stretch/>
            </p:blipFill>
            <p:spPr bwMode="auto">
              <a:xfrm>
                <a:off x="6028777" y="4534016"/>
                <a:ext cx="1368000" cy="1368000"/>
              </a:xfrm>
              <a:prstGeom prst="rect">
                <a:avLst/>
              </a:prstGeom>
              <a:noFill/>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32AEA4E-1524-4A3A-8FAA-B07BD25EF348}"/>
                  </a:ext>
                </a:extLst>
              </p:cNvPr>
              <p:cNvSpPr txBox="1"/>
              <p:nvPr/>
            </p:nvSpPr>
            <p:spPr>
              <a:xfrm>
                <a:off x="7507622" y="5669753"/>
                <a:ext cx="1082027" cy="169277"/>
              </a:xfrm>
              <a:prstGeom prst="rect">
                <a:avLst/>
              </a:prstGeom>
              <a:noFill/>
            </p:spPr>
            <p:txBody>
              <a:bodyPr wrap="none" lIns="0" tIns="0" rIns="0" bIns="0" rtlCol="0">
                <a:spAutoFit/>
                <a:scene3d>
                  <a:camera prst="orthographicFront"/>
                  <a:lightRig rig="threePt" dir="t"/>
                </a:scene3d>
                <a:sp3d>
                  <a:bevelT w="0" h="6350"/>
                  <a:bevelB w="0" h="0"/>
                </a:sp3d>
              </a:bodyPr>
              <a:lstStyle/>
              <a:p>
                <a:pPr>
                  <a:spcAft>
                    <a:spcPts val="200"/>
                  </a:spcAft>
                  <a:defRPr/>
                </a:pPr>
                <a:r>
                  <a:rPr lang="en-US" altLang="ko-KR" sz="1100" dirty="0">
                    <a:solidFill>
                      <a:srgbClr val="000000"/>
                    </a:solidFill>
                    <a:latin typeface="SamsungOne-700" panose="020B0803030303020204" pitchFamily="34" charset="0"/>
                    <a:ea typeface="SamsungOne-700" panose="020B0803030303020204" pitchFamily="34" charset="0"/>
                  </a:rPr>
                  <a:t>Richard Stallman</a:t>
                </a:r>
              </a:p>
            </p:txBody>
          </p:sp>
          <p:grpSp>
            <p:nvGrpSpPr>
              <p:cNvPr id="26" name="그룹 25"/>
              <p:cNvGrpSpPr/>
              <p:nvPr/>
            </p:nvGrpSpPr>
            <p:grpSpPr>
              <a:xfrm>
                <a:off x="7458761" y="5669753"/>
                <a:ext cx="1215700" cy="232263"/>
                <a:chOff x="6509044" y="5758869"/>
                <a:chExt cx="1215700" cy="232263"/>
              </a:xfrm>
            </p:grpSpPr>
            <p:cxnSp>
              <p:nvCxnSpPr>
                <p:cNvPr id="27" name="직선 연결선 26"/>
                <p:cNvCxnSpPr/>
                <p:nvPr/>
              </p:nvCxnSpPr>
              <p:spPr>
                <a:xfrm>
                  <a:off x="6509044" y="5991132"/>
                  <a:ext cx="1215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7724744" y="5758869"/>
                  <a:ext cx="0" cy="2322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gr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Lịch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Linux</a:t>
            </a:r>
          </a:p>
        </p:txBody>
      </p:sp>
      <p:sp>
        <p:nvSpPr>
          <p:cNvPr id="31" name="직사각형 30"/>
          <p:cNvSpPr/>
          <p:nvPr/>
        </p:nvSpPr>
        <p:spPr>
          <a:xfrm>
            <a:off x="559817" y="2267064"/>
            <a:ext cx="8783192" cy="602884"/>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fontAlgn="base">
              <a:spcBef>
                <a:spcPct val="0"/>
              </a:spcBef>
              <a:spcAft>
                <a:spcPct val="0"/>
              </a:spcAft>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Linux là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Linux.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này có thể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làm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Linux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nổ</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 name="직사각형 16">
            <a:extLst>
              <a:ext uri="{FF2B5EF4-FFF2-40B4-BE49-F238E27FC236}">
                <a16:creationId xmlns:a16="http://schemas.microsoft.com/office/drawing/2014/main" id="{0D5FD4C9-E1F9-474A-9CC4-528B9C031618}"/>
              </a:ext>
            </a:extLst>
          </p:cNvPr>
          <p:cNvSpPr/>
          <p:nvPr/>
        </p:nvSpPr>
        <p:spPr>
          <a:xfrm>
            <a:off x="712182" y="4157309"/>
            <a:ext cx="5493336"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Ông đã cống hiến hết mình để thúc đẩy quyền sử dụng các chương trình máy tính của người dùng máy tính. Khi mới vận động cho việc phân phối miễn phí phần mềm, ông đã bị coi thường và đổ lỗi nhưng giờ đây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guồn mở đang trở thành động lực phát triển công nghệ.</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người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Linux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thế</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gọi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Linux Torvalds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cha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đẻ</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Linux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Richard Stallman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Linux.</a:t>
            </a:r>
          </a:p>
        </p:txBody>
      </p:sp>
    </p:spTree>
    <p:extLst>
      <p:ext uri="{BB962C8B-B14F-4D97-AF65-F5344CB8AC3E}">
        <p14:creationId xmlns:p14="http://schemas.microsoft.com/office/powerpoint/2010/main" val="20090965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Hướng dẫn lệnh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hệ</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điều</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hành</a:t>
            </a: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 Raspberry Pi</a:t>
            </a:r>
            <a:endParaRPr lang="pt-BR"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 </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8CEA84EE-1CFD-4B57-A1C8-06A1AB4ACA44}"/>
              </a:ext>
            </a:extLst>
          </p:cNvPr>
          <p:cNvSpPr/>
          <p:nvPr/>
        </p:nvSpPr>
        <p:spPr>
          <a:xfrm>
            <a:off x="1234524" y="3745809"/>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với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hành</a:t>
            </a:r>
            <a:r>
              <a:rPr lang="en-US" altLang="ko-KR" dirty="0">
                <a:solidFill>
                  <a:schemeClr val="bg1">
                    <a:lumMod val="65000"/>
                  </a:schemeClr>
                </a:solidFill>
                <a:latin typeface="SamsungOne-400" panose="020B0503030303020204" pitchFamily="34" charset="0"/>
                <a:ea typeface="SamsungOne-400" panose="020B0503030303020204" pitchFamily="34" charset="0"/>
              </a:rPr>
              <a:t> Raspberry Pi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từ</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tính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của</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bạn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388313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6" name="직사각형 15">
            <a:extLst>
              <a:ext uri="{FF2B5EF4-FFF2-40B4-BE49-F238E27FC236}">
                <a16:creationId xmlns:a16="http://schemas.microsoft.com/office/drawing/2014/main" id="{475B5DE5-347D-4119-80E7-2377740127D9}"/>
              </a:ext>
            </a:extLst>
          </p:cNvPr>
          <p:cNvSpPr/>
          <p:nvPr/>
        </p:nvSpPr>
        <p:spPr>
          <a:xfrm>
            <a:off x="1234524" y="431414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2.2. Lệnh cơ bản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31296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18" name="Group 2">
            <a:extLst>
              <a:ext uri="{FF2B5EF4-FFF2-40B4-BE49-F238E27FC236}">
                <a16:creationId xmlns:a16="http://schemas.microsoft.com/office/drawing/2014/main" id="{5DD676FB-B4EE-42C9-A471-E6CF497FCB25}"/>
              </a:ext>
            </a:extLst>
          </p:cNvPr>
          <p:cNvGrpSpPr/>
          <p:nvPr/>
        </p:nvGrpSpPr>
        <p:grpSpPr>
          <a:xfrm>
            <a:off x="1051644" y="4742803"/>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tệp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147638"/>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2.4.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Các</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lệnh</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về</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điều</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khiển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hệ</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thống</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
        <p:nvSpPr>
          <p:cNvPr id="32" name="직사각형 31">
            <a:extLst>
              <a:ext uri="{FF2B5EF4-FFF2-40B4-BE49-F238E27FC236}">
                <a16:creationId xmlns:a16="http://schemas.microsoft.com/office/drawing/2014/main" id="{42D16157-71AB-4EEC-81F2-DE5463F000C0}"/>
              </a:ext>
            </a:extLst>
          </p:cNvPr>
          <p:cNvSpPr/>
          <p:nvPr/>
        </p:nvSpPr>
        <p:spPr>
          <a:xfrm>
            <a:off x="5307327" y="434999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35" name="직사각형 44">
            <a:extLst>
              <a:ext uri="{FF2B5EF4-FFF2-40B4-BE49-F238E27FC236}">
                <a16:creationId xmlns:a16="http://schemas.microsoft.com/office/drawing/2014/main" id="{84CE6F1A-F6A5-409C-BD43-5542C2321C7A}"/>
              </a:ext>
            </a:extLst>
          </p:cNvPr>
          <p:cNvSpPr/>
          <p:nvPr/>
        </p:nvSpPr>
        <p:spPr>
          <a:xfrm>
            <a:off x="5307327" y="477983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38" name="직사각형 44">
            <a:extLst>
              <a:ext uri="{FF2B5EF4-FFF2-40B4-BE49-F238E27FC236}">
                <a16:creationId xmlns:a16="http://schemas.microsoft.com/office/drawing/2014/main" id="{84CE6F1A-F6A5-409C-BD43-5542C2321C7A}"/>
              </a:ext>
            </a:extLst>
          </p:cNvPr>
          <p:cNvSpPr/>
          <p:nvPr/>
        </p:nvSpPr>
        <p:spPr>
          <a:xfrm>
            <a:off x="5307327" y="5184666"/>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4" name="그룹 3">
            <a:extLst>
              <a:ext uri="{FF2B5EF4-FFF2-40B4-BE49-F238E27FC236}">
                <a16:creationId xmlns:a16="http://schemas.microsoft.com/office/drawing/2014/main" id="{D6EBACA9-B0AF-4FE1-89DA-200B1C0E46E9}"/>
              </a:ext>
            </a:extLst>
          </p:cNvPr>
          <p:cNvGrpSpPr/>
          <p:nvPr/>
        </p:nvGrpSpPr>
        <p:grpSpPr>
          <a:xfrm>
            <a:off x="5490207" y="4351170"/>
            <a:ext cx="4315340" cy="1111668"/>
            <a:chOff x="5741201" y="4533272"/>
            <a:chExt cx="5519420" cy="1111668"/>
          </a:xfrm>
        </p:grpSpPr>
        <p:sp>
          <p:nvSpPr>
            <p:cNvPr id="31" name="직사각형 30">
              <a:extLst>
                <a:ext uri="{FF2B5EF4-FFF2-40B4-BE49-F238E27FC236}">
                  <a16:creationId xmlns:a16="http://schemas.microsoft.com/office/drawing/2014/main" id="{475B5DE5-347D-4119-80E7-2377740127D9}"/>
                </a:ext>
              </a:extLst>
            </p:cNvPr>
            <p:cNvSpPr/>
            <p:nvPr/>
          </p:nvSpPr>
          <p:spPr>
            <a:xfrm>
              <a:off x="5741201" y="453327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2.5.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Network</a:t>
              </a:r>
            </a:p>
          </p:txBody>
        </p:sp>
        <p:sp>
          <p:nvSpPr>
            <p:cNvPr id="34" name="직사각형 43">
              <a:extLst>
                <a:ext uri="{FF2B5EF4-FFF2-40B4-BE49-F238E27FC236}">
                  <a16:creationId xmlns:a16="http://schemas.microsoft.com/office/drawing/2014/main" id="{7C361C6F-D073-4FC0-8ED0-8901EA9A95A1}"/>
                </a:ext>
              </a:extLst>
            </p:cNvPr>
            <p:cNvSpPr/>
            <p:nvPr/>
          </p:nvSpPr>
          <p:spPr>
            <a:xfrm>
              <a:off x="5741201" y="496310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2.6. Các lệnh về Người dùng &amp; Quyền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7" name="직사각형 43">
              <a:extLst>
                <a:ext uri="{FF2B5EF4-FFF2-40B4-BE49-F238E27FC236}">
                  <a16:creationId xmlns:a16="http://schemas.microsoft.com/office/drawing/2014/main" id="{7C361C6F-D073-4FC0-8ED0-8901EA9A95A1}"/>
                </a:ext>
              </a:extLst>
            </p:cNvPr>
            <p:cNvSpPr/>
            <p:nvPr/>
          </p:nvSpPr>
          <p:spPr>
            <a:xfrm>
              <a:off x="5741201" y="5367941"/>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cụ</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lập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4923918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9" name="직사각형 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6" name="직사각형 4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về</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hệ</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thống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8" name="직사각형 7">
            <a:extLst>
              <a:ext uri="{FF2B5EF4-FFF2-40B4-BE49-F238E27FC236}">
                <a16:creationId xmlns:a16="http://schemas.microsoft.com/office/drawing/2014/main" id="{439DCE1C-801F-43E7-9286-D60EB80C9FCA}"/>
              </a:ext>
            </a:extLst>
          </p:cNvPr>
          <p:cNvSpPr/>
          <p:nvPr/>
        </p:nvSpPr>
        <p:spPr>
          <a:xfrm>
            <a:off x="712182" y="2223295"/>
            <a:ext cx="874280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những lệnh nào kiểm soát Hệ thống trong Linux.</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khái niệm cơ bản về quy trình và điều khiển quy trình bằng các lệnh.</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các lệnh để xem thông tin ngắn gọn liên quan đến nền trước, công việc nền và hệ thống.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10" name="직사각형 9">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1" name="직사각형 10">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này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7353771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9" name="직사각형 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6" name="직사각형 4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Khái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niệm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về</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439DCE1C-801F-43E7-9286-D60EB80C9FCA}"/>
              </a:ext>
            </a:extLst>
          </p:cNvPr>
          <p:cNvSpPr/>
          <p:nvPr/>
        </p:nvSpPr>
        <p:spPr>
          <a:xfrm>
            <a:off x="712182" y="2580409"/>
            <a:ext cx="8742801" cy="145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tiến trình có mối quan hệ cha-con.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cần, tiến trình cha có thể tạo các tiến trình con và các tiến trình con có thể tạo các tiến trình con khác.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Tất cả các quy trình đều có quy trình mẹ ngoại trừ các quy trình systemd và kthreadd được chạy bởi bộ lập lịch trình khi khởi động.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tiến trình con hoàn thành nhiệm vụ của nó, nó sẽ trả kết quả về tiến trình cha và kết thúc.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13" name="직사각형 12">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4" name="직사각형 13">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Process: Một chương trình hiện đang chạy trên hệ thống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6" name="그룹 15">
            <a:extLst>
              <a:ext uri="{FF2B5EF4-FFF2-40B4-BE49-F238E27FC236}">
                <a16:creationId xmlns:a16="http://schemas.microsoft.com/office/drawing/2014/main" id="{17DB59E4-EB89-49C8-BDC5-9CF28938F7A5}"/>
              </a:ext>
            </a:extLst>
          </p:cNvPr>
          <p:cNvGrpSpPr/>
          <p:nvPr/>
        </p:nvGrpSpPr>
        <p:grpSpPr>
          <a:xfrm>
            <a:off x="559817" y="2282976"/>
            <a:ext cx="8879458" cy="215444"/>
            <a:chOff x="1027113" y="2045622"/>
            <a:chExt cx="8881513" cy="215496"/>
          </a:xfrm>
        </p:grpSpPr>
        <p:sp>
          <p:nvSpPr>
            <p:cNvPr id="17" name="직사각형 16">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8" name="직사각형 17">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cha-con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1240737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9" name="직사각형 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6" name="직사각형 4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Loại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3" name="그룹 2"/>
          <p:cNvGrpSpPr/>
          <p:nvPr/>
        </p:nvGrpSpPr>
        <p:grpSpPr>
          <a:xfrm>
            <a:off x="559817" y="2657818"/>
            <a:ext cx="8895166" cy="604760"/>
            <a:chOff x="559817" y="2695918"/>
            <a:chExt cx="8895166" cy="604760"/>
          </a:xfrm>
        </p:grpSpPr>
        <p:sp>
          <p:nvSpPr>
            <p:cNvPr id="14" name="직사각형 13">
              <a:extLst>
                <a:ext uri="{FF2B5EF4-FFF2-40B4-BE49-F238E27FC236}">
                  <a16:creationId xmlns:a16="http://schemas.microsoft.com/office/drawing/2014/main" id="{439DCE1C-801F-43E7-9286-D60EB80C9FCA}"/>
                </a:ext>
              </a:extLst>
            </p:cNvPr>
            <p:cNvSpPr/>
            <p:nvPr/>
          </p:nvSpPr>
          <p:spPr>
            <a:xfrm>
              <a:off x="712182" y="2955251"/>
              <a:ext cx="874280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một tiến trình cha kết thúc trước trong khi tiến trình đó vẫn đang chạy.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17DB59E4-EB89-49C8-BDC5-9CF28938F7A5}"/>
                </a:ext>
              </a:extLst>
            </p:cNvPr>
            <p:cNvGrpSpPr/>
            <p:nvPr/>
          </p:nvGrpSpPr>
          <p:grpSpPr>
            <a:xfrm>
              <a:off x="559817" y="2695918"/>
              <a:ext cx="8879458" cy="215444"/>
              <a:chOff x="1027113" y="2045622"/>
              <a:chExt cx="8881513" cy="215496"/>
            </a:xfrm>
          </p:grpSpPr>
          <p:sp>
            <p:nvSpPr>
              <p:cNvPr id="19" name="직사각형 18">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0" name="직사각형 19">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Orphan</a:t>
                </a:r>
              </a:p>
            </p:txBody>
          </p:sp>
        </p:grpSp>
      </p:grpSp>
      <p:grpSp>
        <p:nvGrpSpPr>
          <p:cNvPr id="2" name="그룹 1"/>
          <p:cNvGrpSpPr/>
          <p:nvPr/>
        </p:nvGrpSpPr>
        <p:grpSpPr>
          <a:xfrm>
            <a:off x="559817" y="1930152"/>
            <a:ext cx="8895166" cy="597498"/>
            <a:chOff x="559817" y="1930152"/>
            <a:chExt cx="8895166" cy="597498"/>
          </a:xfrm>
        </p:grpSpPr>
        <p:grpSp>
          <p:nvGrpSpPr>
            <p:cNvPr id="15" name="그룹 14">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16" name="직사각형 15">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daemon</a:t>
                </a:r>
              </a:p>
            </p:txBody>
          </p:sp>
        </p:grpSp>
        <p:sp>
          <p:nvSpPr>
            <p:cNvPr id="21" name="직사각형 20">
              <a:extLst>
                <a:ext uri="{FF2B5EF4-FFF2-40B4-BE49-F238E27FC236}">
                  <a16:creationId xmlns:a16="http://schemas.microsoft.com/office/drawing/2014/main" id="{439DCE1C-801F-43E7-9286-D60EB80C9FCA}"/>
                </a:ext>
              </a:extLst>
            </p:cNvPr>
            <p:cNvSpPr/>
            <p:nvPr/>
          </p:nvSpPr>
          <p:spPr>
            <a:xfrm>
              <a:off x="712182" y="2182223"/>
              <a:ext cx="874280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yêu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24" name="그룹 23"/>
          <p:cNvGrpSpPr/>
          <p:nvPr/>
        </p:nvGrpSpPr>
        <p:grpSpPr>
          <a:xfrm>
            <a:off x="559817" y="3393112"/>
            <a:ext cx="8895166" cy="1410108"/>
            <a:chOff x="559817" y="2695918"/>
            <a:chExt cx="8895166" cy="1410108"/>
          </a:xfrm>
        </p:grpSpPr>
        <p:sp>
          <p:nvSpPr>
            <p:cNvPr id="25" name="직사각형 24">
              <a:extLst>
                <a:ext uri="{FF2B5EF4-FFF2-40B4-BE49-F238E27FC236}">
                  <a16:creationId xmlns:a16="http://schemas.microsoft.com/office/drawing/2014/main" id="{439DCE1C-801F-43E7-9286-D60EB80C9FCA}"/>
                </a:ext>
              </a:extLst>
            </p:cNvPr>
            <p:cNvSpPr/>
            <p:nvPr/>
          </p:nvSpPr>
          <p:spPr>
            <a:xfrm>
              <a:off x="712182" y="2955251"/>
              <a:ext cx="8742801"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một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trình con đã kết thúc thực thi nhưng vẫn còn trong danh sách bảng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trình.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Quy trình Zombie có thể xuất hiện dưới dạng 'Quy trình không còn tồn tại' trong danh sách quy trình.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trình zombie tăng lên, bảng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trình có thể hết dung lượng. Nó có thể ngăn các quy trình thông thường chạy.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6" name="그룹 25">
              <a:extLst>
                <a:ext uri="{FF2B5EF4-FFF2-40B4-BE49-F238E27FC236}">
                  <a16:creationId xmlns:a16="http://schemas.microsoft.com/office/drawing/2014/main" id="{17DB59E4-EB89-49C8-BDC5-9CF28938F7A5}"/>
                </a:ext>
              </a:extLst>
            </p:cNvPr>
            <p:cNvGrpSpPr/>
            <p:nvPr/>
          </p:nvGrpSpPr>
          <p:grpSpPr>
            <a:xfrm>
              <a:off x="559817" y="2695918"/>
              <a:ext cx="8879458" cy="215444"/>
              <a:chOff x="1027113" y="2045622"/>
              <a:chExt cx="8881513" cy="215496"/>
            </a:xfrm>
          </p:grpSpPr>
          <p:sp>
            <p:nvSpPr>
              <p:cNvPr id="27" name="직사각형 26">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8" name="직사각형 27">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Zombie</a:t>
                </a:r>
              </a:p>
            </p:txBody>
          </p:sp>
        </p:grpSp>
      </p:grpSp>
    </p:spTree>
    <p:extLst>
      <p:ext uri="{BB962C8B-B14F-4D97-AF65-F5344CB8AC3E}">
        <p14:creationId xmlns:p14="http://schemas.microsoft.com/office/powerpoint/2010/main" val="10412790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9" name="직사각형 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6" name="직사각형 4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Danh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sách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8" name="그룹 7"/>
          <p:cNvGrpSpPr/>
          <p:nvPr/>
        </p:nvGrpSpPr>
        <p:grpSpPr>
          <a:xfrm>
            <a:off x="559817" y="1930152"/>
            <a:ext cx="8895166" cy="1505439"/>
            <a:chOff x="559817" y="1930152"/>
            <a:chExt cx="8895166" cy="1505439"/>
          </a:xfrm>
        </p:grpSpPr>
        <p:grpSp>
          <p:nvGrpSpPr>
            <p:cNvPr id="9" name="그룹 8">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11" name="직사각형 10">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2" name="직사각형 11">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xem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danh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sách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đang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ps</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0" name="직사각형 9">
              <a:extLst>
                <a:ext uri="{FF2B5EF4-FFF2-40B4-BE49-F238E27FC236}">
                  <a16:creationId xmlns:a16="http://schemas.microsoft.com/office/drawing/2014/main" id="{439DCE1C-801F-43E7-9286-D60EB80C9FCA}"/>
                </a:ext>
              </a:extLst>
            </p:cNvPr>
            <p:cNvSpPr/>
            <p:nvPr/>
          </p:nvSpPr>
          <p:spPr>
            <a:xfrm>
              <a:off x="712182" y="2182223"/>
              <a:ext cx="8742801" cy="125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Lựa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UNIX (SVR4): Đặt thành một gói. Bắt đầu bằng dấu gạch nối. (Ví dụ: -ef)</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Lựa</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chọn BSD: Được đóng gói. Không bắt đầu bằng dấu gạch ngang. (Ví dụ: phụ trợ)</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Lựa</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chọn GNU: Bắt đầu bằng hai dấu gạch ngang. (Ví dụ: --pid)</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tiến trình cha kết thúc trước trong khi tiến trình vẫn đang chạy.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9076157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ps</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5" name="그룹 4">
            <a:extLst>
              <a:ext uri="{FF2B5EF4-FFF2-40B4-BE49-F238E27FC236}">
                <a16:creationId xmlns:a16="http://schemas.microsoft.com/office/drawing/2014/main" id="{10A409E4-57FB-4F7F-B92E-EB14EC30F653}"/>
              </a:ext>
            </a:extLst>
          </p:cNvPr>
          <p:cNvGrpSpPr/>
          <p:nvPr/>
        </p:nvGrpSpPr>
        <p:grpSpPr>
          <a:xfrm>
            <a:off x="559817" y="1930152"/>
            <a:ext cx="4027814" cy="215444"/>
            <a:chOff x="559817" y="1930152"/>
            <a:chExt cx="4027814" cy="215444"/>
          </a:xfrm>
        </p:grpSpPr>
        <p:sp>
          <p:nvSpPr>
            <p:cNvPr id="19" name="직사각형 18">
              <a:extLst>
                <a:ext uri="{FF2B5EF4-FFF2-40B4-BE49-F238E27FC236}">
                  <a16:creationId xmlns:a16="http://schemas.microsoft.com/office/drawing/2014/main" id="{F5A95472-7370-4B42-9BCB-6DC1D29B2E57}"/>
                </a:ext>
              </a:extLst>
            </p:cNvPr>
            <p:cNvSpPr/>
            <p:nvPr/>
          </p:nvSpPr>
          <p:spPr>
            <a:xfrm>
              <a:off x="559817" y="1941522"/>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0" name="직사각형 19">
              <a:extLst>
                <a:ext uri="{FF2B5EF4-FFF2-40B4-BE49-F238E27FC236}">
                  <a16:creationId xmlns:a16="http://schemas.microsoft.com/office/drawing/2014/main" id="{40511911-EEFB-4DDD-88EA-926570C57B0C}"/>
                </a:ext>
              </a:extLst>
            </p:cNvPr>
            <p:cNvSpPr/>
            <p:nvPr/>
          </p:nvSpPr>
          <p:spPr>
            <a:xfrm>
              <a:off x="712182" y="1930152"/>
              <a:ext cx="387544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Danh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sách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quy</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trình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của</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thiết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bị</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đầu</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cuối</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hiện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tại</a:t>
              </a:r>
              <a:endParaRPr lang="en-US" altLang="ko-KR" sz="1400" dirty="0">
                <a:solidFill>
                  <a:prstClr val="black">
                    <a:lumMod val="85000"/>
                    <a:lumOff val="15000"/>
                  </a:prstClr>
                </a:solidFill>
                <a:latin typeface="SamsungOne-400" panose="020B0503030303020204" pitchFamily="34" charset="0"/>
                <a:sym typeface="Arial"/>
              </a:endParaRPr>
            </a:p>
          </p:txBody>
        </p:sp>
      </p:grpSp>
      <p:sp>
        <p:nvSpPr>
          <p:cNvPr id="60" name="직사각형 59">
            <a:extLst>
              <a:ext uri="{FF2B5EF4-FFF2-40B4-BE49-F238E27FC236}">
                <a16:creationId xmlns:a16="http://schemas.microsoft.com/office/drawing/2014/main" id="{439DCE1C-801F-43E7-9286-D60EB80C9FCA}"/>
              </a:ext>
            </a:extLst>
          </p:cNvPr>
          <p:cNvSpPr/>
          <p:nvPr/>
        </p:nvSpPr>
        <p:spPr>
          <a:xfrm>
            <a:off x="762757" y="3091354"/>
            <a:ext cx="8310905"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chi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PPID,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v.v.</a:t>
            </a:r>
          </a:p>
        </p:txBody>
      </p:sp>
      <p:grpSp>
        <p:nvGrpSpPr>
          <p:cNvPr id="61" name="그룹 60"/>
          <p:cNvGrpSpPr/>
          <p:nvPr/>
        </p:nvGrpSpPr>
        <p:grpSpPr>
          <a:xfrm>
            <a:off x="559817" y="2842037"/>
            <a:ext cx="4027814" cy="215444"/>
            <a:chOff x="559817" y="1930152"/>
            <a:chExt cx="4027814" cy="215444"/>
          </a:xfrm>
        </p:grpSpPr>
        <p:sp>
          <p:nvSpPr>
            <p:cNvPr id="62" name="직사각형 61">
              <a:extLst>
                <a:ext uri="{FF2B5EF4-FFF2-40B4-BE49-F238E27FC236}">
                  <a16:creationId xmlns:a16="http://schemas.microsoft.com/office/drawing/2014/main" id="{F5A95472-7370-4B42-9BCB-6DC1D29B2E57}"/>
                </a:ext>
              </a:extLst>
            </p:cNvPr>
            <p:cNvSpPr/>
            <p:nvPr/>
          </p:nvSpPr>
          <p:spPr>
            <a:xfrm>
              <a:off x="559817" y="1941522"/>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63" name="직사각형 62">
              <a:extLst>
                <a:ext uri="{FF2B5EF4-FFF2-40B4-BE49-F238E27FC236}">
                  <a16:creationId xmlns:a16="http://schemas.microsoft.com/office/drawing/2014/main" id="{40511911-EEFB-4DDD-88EA-926570C57B0C}"/>
                </a:ext>
              </a:extLst>
            </p:cNvPr>
            <p:cNvSpPr/>
            <p:nvPr/>
          </p:nvSpPr>
          <p:spPr>
            <a:xfrm>
              <a:off x="712182" y="1930152"/>
              <a:ext cx="387544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Danh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sách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quy</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trình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của</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thiết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bị</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đầu</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cuối</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hiện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tại</a:t>
              </a:r>
              <a:endParaRPr lang="en-US" altLang="ko-KR" sz="1400" dirty="0">
                <a:solidFill>
                  <a:prstClr val="black">
                    <a:lumMod val="85000"/>
                    <a:lumOff val="15000"/>
                  </a:prstClr>
                </a:solidFill>
                <a:latin typeface="SamsungOne-400" panose="020B0503030303020204" pitchFamily="34" charset="0"/>
                <a:sym typeface="Arial"/>
              </a:endParaRPr>
            </a:p>
          </p:txBody>
        </p:sp>
      </p:grpSp>
      <p:sp>
        <p:nvSpPr>
          <p:cNvPr id="64" name="직사각형 63">
            <a:extLst>
              <a:ext uri="{FF2B5EF4-FFF2-40B4-BE49-F238E27FC236}">
                <a16:creationId xmlns:a16="http://schemas.microsoft.com/office/drawing/2014/main" id="{63CFEA5D-13A4-4869-9046-BEEF6B820D50}"/>
              </a:ext>
            </a:extLst>
          </p:cNvPr>
          <p:cNvSpPr/>
          <p:nvPr/>
        </p:nvSpPr>
        <p:spPr>
          <a:xfrm>
            <a:off x="451584" y="2331315"/>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ps</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–f </a:t>
            </a:r>
          </a:p>
        </p:txBody>
      </p:sp>
      <p:grpSp>
        <p:nvGrpSpPr>
          <p:cNvPr id="2" name="그룹 1"/>
          <p:cNvGrpSpPr/>
          <p:nvPr/>
        </p:nvGrpSpPr>
        <p:grpSpPr>
          <a:xfrm>
            <a:off x="720716" y="3470654"/>
            <a:ext cx="4197493" cy="2335516"/>
            <a:chOff x="720716" y="3470654"/>
            <a:chExt cx="4197493" cy="2335516"/>
          </a:xfrm>
        </p:grpSpPr>
        <p:grpSp>
          <p:nvGrpSpPr>
            <p:cNvPr id="7" name="그룹 6"/>
            <p:cNvGrpSpPr>
              <a:grpSpLocks noChangeAspect="1"/>
            </p:cNvGrpSpPr>
            <p:nvPr/>
          </p:nvGrpSpPr>
          <p:grpSpPr>
            <a:xfrm>
              <a:off x="720716" y="3470654"/>
              <a:ext cx="4197493" cy="2335516"/>
              <a:chOff x="3663950" y="2232141"/>
              <a:chExt cx="5679058" cy="3159870"/>
            </a:xfrm>
          </p:grpSpPr>
          <p:pic>
            <p:nvPicPr>
              <p:cNvPr id="72" name="그림 71" descr="텍스트, 모니터, 스크린샷, 전자기기이(가) 표시된 사진&#10;&#10;자동 생성된 설명">
                <a:extLst>
                  <a:ext uri="{FF2B5EF4-FFF2-40B4-BE49-F238E27FC236}">
                    <a16:creationId xmlns:a16="http://schemas.microsoft.com/office/drawing/2014/main" id="{E5D74A62-C534-48CE-8F6D-1AED8F83A51E}"/>
                  </a:ext>
                </a:extLst>
              </p:cNvPr>
              <p:cNvPicPr>
                <a:picLocks noChangeAspect="1"/>
              </p:cNvPicPr>
              <p:nvPr/>
            </p:nvPicPr>
            <p:blipFill>
              <a:blip r:embed="rId3"/>
              <a:stretch>
                <a:fillRect/>
              </a:stretch>
            </p:blipFill>
            <p:spPr>
              <a:xfrm>
                <a:off x="3663950" y="2232141"/>
                <a:ext cx="5679058" cy="3159870"/>
              </a:xfrm>
              <a:prstGeom prst="rect">
                <a:avLst/>
              </a:prstGeom>
            </p:spPr>
          </p:pic>
          <p:sp>
            <p:nvSpPr>
              <p:cNvPr id="73" name="직사각형 72">
                <a:extLst>
                  <a:ext uri="{FF2B5EF4-FFF2-40B4-BE49-F238E27FC236}">
                    <a16:creationId xmlns:a16="http://schemas.microsoft.com/office/drawing/2014/main" id="{C8BE6411-317C-4D69-BE09-B2239C4AFFF9}"/>
                  </a:ext>
                </a:extLst>
              </p:cNvPr>
              <p:cNvSpPr/>
              <p:nvPr/>
            </p:nvSpPr>
            <p:spPr>
              <a:xfrm>
                <a:off x="5011311" y="2738815"/>
                <a:ext cx="340558"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4" name="직사각형 73">
                <a:extLst>
                  <a:ext uri="{FF2B5EF4-FFF2-40B4-BE49-F238E27FC236}">
                    <a16:creationId xmlns:a16="http://schemas.microsoft.com/office/drawing/2014/main" id="{B8277F47-B6A6-4ACA-9569-42FF7893C91C}"/>
                  </a:ext>
                </a:extLst>
              </p:cNvPr>
              <p:cNvSpPr/>
              <p:nvPr/>
            </p:nvSpPr>
            <p:spPr>
              <a:xfrm>
                <a:off x="5011311" y="3122408"/>
                <a:ext cx="340558"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7" name="직사각형 16"/>
            <p:cNvSpPr/>
            <p:nvPr/>
          </p:nvSpPr>
          <p:spPr>
            <a:xfrm>
              <a:off x="2031659" y="3810690"/>
              <a:ext cx="350861" cy="158798"/>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ps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18" name="직사각형 17"/>
            <p:cNvSpPr/>
            <p:nvPr/>
          </p:nvSpPr>
          <p:spPr>
            <a:xfrm>
              <a:off x="2031658" y="4094210"/>
              <a:ext cx="515962" cy="158798"/>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ps</a:t>
              </a:r>
              <a:r>
                <a:rPr lang="en-US" altLang="ko-KR" sz="1300" b="1" dirty="0">
                  <a:solidFill>
                    <a:schemeClr val="bg1"/>
                  </a:solidFill>
                  <a:latin typeface="SamsungOne-400" panose="020B0503030303020204" pitchFamily="34" charset="0"/>
                  <a:ea typeface="SamsungOne-400" panose="020B0503030303020204" pitchFamily="34" charset="0"/>
                </a:rPr>
                <a:t> -f</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7316809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ps</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 </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 name="그룹 1">
            <a:extLst>
              <a:ext uri="{FF2B5EF4-FFF2-40B4-BE49-F238E27FC236}">
                <a16:creationId xmlns:a16="http://schemas.microsoft.com/office/drawing/2014/main" id="{239A7ADC-760B-4C94-905E-266D378A68F3}"/>
              </a:ext>
            </a:extLst>
          </p:cNvPr>
          <p:cNvGrpSpPr/>
          <p:nvPr/>
        </p:nvGrpSpPr>
        <p:grpSpPr>
          <a:xfrm>
            <a:off x="449998" y="2514325"/>
            <a:ext cx="8398727" cy="1384439"/>
            <a:chOff x="449998" y="2589639"/>
            <a:chExt cx="8398727" cy="1384439"/>
          </a:xfrm>
        </p:grpSpPr>
        <p:sp>
          <p:nvSpPr>
            <p:cNvPr id="51" name="TextBox 50">
              <a:extLst>
                <a:ext uri="{FF2B5EF4-FFF2-40B4-BE49-F238E27FC236}">
                  <a16:creationId xmlns:a16="http://schemas.microsoft.com/office/drawing/2014/main" id="{830FF452-26D8-4C2E-A35F-B9881B6A5B39}"/>
                </a:ext>
              </a:extLst>
            </p:cNvPr>
            <p:cNvSpPr txBox="1"/>
            <p:nvPr/>
          </p:nvSpPr>
          <p:spPr>
            <a:xfrm>
              <a:off x="650767" y="3379043"/>
              <a:ext cx="8197958" cy="595035"/>
            </a:xfrm>
            <a:prstGeom prst="rect">
              <a:avLst/>
            </a:prstGeom>
            <a:noFill/>
          </p:spPr>
          <p:txBody>
            <a:bodyPr wrap="square">
              <a:spAutoFit/>
            </a:bodyPr>
            <a:lstStyle>
              <a:defPPr>
                <a:defRPr lang="ko-KR"/>
              </a:defPPr>
              <a:lvl1pPr>
                <a:defRPr sz="1600" b="0" i="0">
                  <a:effectLst/>
                  <a:latin typeface="SamsungOne-400" panose="02020603020101020101" pitchFamily="18" charset="-127"/>
                  <a:ea typeface="SamsungOne-400" panose="02020603020101020101" pitchFamily="18" charset="-127"/>
                </a:defRPr>
              </a:lvl1p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Tùy chọn -e in tất cả các quy trình đang chạy trên hệ thống.</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Những giá trị của TTY với ? hầu hết là các quy trình trình nền chạy bởi hệ thống dưới dạng trình nền.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63CFEA5D-13A4-4869-9046-BEEF6B820D50}"/>
                </a:ext>
              </a:extLst>
            </p:cNvPr>
            <p:cNvSpPr/>
            <p:nvPr/>
          </p:nvSpPr>
          <p:spPr>
            <a:xfrm>
              <a:off x="449998" y="2589639"/>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ps</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–e </a:t>
              </a:r>
            </a:p>
          </p:txBody>
        </p:sp>
        <p:grpSp>
          <p:nvGrpSpPr>
            <p:cNvPr id="22" name="그룹 21">
              <a:extLst>
                <a:ext uri="{FF2B5EF4-FFF2-40B4-BE49-F238E27FC236}">
                  <a16:creationId xmlns:a16="http://schemas.microsoft.com/office/drawing/2014/main" id="{17DB59E4-EB89-49C8-BDC5-9CF28938F7A5}"/>
                </a:ext>
              </a:extLst>
            </p:cNvPr>
            <p:cNvGrpSpPr/>
            <p:nvPr/>
          </p:nvGrpSpPr>
          <p:grpSpPr>
            <a:xfrm>
              <a:off x="559817" y="3131039"/>
              <a:ext cx="4364446" cy="215444"/>
              <a:chOff x="1027113" y="2045619"/>
              <a:chExt cx="4365456" cy="215496"/>
            </a:xfrm>
          </p:grpSpPr>
          <p:sp>
            <p:nvSpPr>
              <p:cNvPr id="32" name="직사각형 31">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3" name="직사각형 32">
                <a:extLst>
                  <a:ext uri="{FF2B5EF4-FFF2-40B4-BE49-F238E27FC236}">
                    <a16:creationId xmlns:a16="http://schemas.microsoft.com/office/drawing/2014/main" id="{40511911-EEFB-4DDD-88EA-926570C57B0C}"/>
                  </a:ext>
                </a:extLst>
              </p:cNvPr>
              <p:cNvSpPr/>
              <p:nvPr/>
            </p:nvSpPr>
            <p:spPr>
              <a:xfrm>
                <a:off x="1179514" y="2045619"/>
                <a:ext cx="4213055"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a:solidFill>
                      <a:prstClr val="black">
                        <a:lumMod val="85000"/>
                        <a:lumOff val="15000"/>
                      </a:prstClr>
                    </a:solidFill>
                    <a:latin typeface="SamsungOne-400" panose="020B0503030303020204" pitchFamily="34" charset="0"/>
                    <a:sym typeface="Arial"/>
                  </a:rPr>
                  <a:t>In </a:t>
                </a:r>
                <a:r>
                  <a:rPr lang="en-US" altLang="ko-KR" sz="1400" dirty="0" err="1">
                    <a:solidFill>
                      <a:prstClr val="black">
                        <a:lumMod val="85000"/>
                        <a:lumOff val="15000"/>
                      </a:prstClr>
                    </a:solidFill>
                    <a:latin typeface="SamsungOne-400" panose="020B0503030303020204" pitchFamily="34" charset="0"/>
                    <a:sym typeface="Arial"/>
                  </a:rPr>
                  <a:t>một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danh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sách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đầy</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đủ</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của</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quá</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trình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tùy</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chọn</a:t>
                </a:r>
                <a:r>
                  <a:rPr lang="en-US" altLang="ko-KR" sz="1400" dirty="0">
                    <a:solidFill>
                      <a:prstClr val="black">
                        <a:lumMod val="85000"/>
                        <a:lumOff val="15000"/>
                      </a:prstClr>
                    </a:solidFill>
                    <a:latin typeface="SamsungOne-400" panose="020B0503030303020204" pitchFamily="34" charset="0"/>
                    <a:sym typeface="Arial"/>
                  </a:rPr>
                  <a:t> UNIX)</a:t>
                </a:r>
              </a:p>
            </p:txBody>
          </p:sp>
        </p:grpSp>
      </p:grpSp>
      <p:sp>
        <p:nvSpPr>
          <p:cNvPr id="18" name="TextBox 17">
            <a:extLst>
              <a:ext uri="{FF2B5EF4-FFF2-40B4-BE49-F238E27FC236}">
                <a16:creationId xmlns:a16="http://schemas.microsoft.com/office/drawing/2014/main" id="{830FF452-26D8-4C2E-A35F-B9881B6A5B39}"/>
              </a:ext>
            </a:extLst>
          </p:cNvPr>
          <p:cNvSpPr txBox="1"/>
          <p:nvPr/>
        </p:nvSpPr>
        <p:spPr>
          <a:xfrm>
            <a:off x="650767" y="2179541"/>
            <a:ext cx="8540858" cy="492443"/>
          </a:xfrm>
          <a:prstGeom prst="rect">
            <a:avLst/>
          </a:prstGeom>
          <a:noFill/>
        </p:spPr>
        <p:txBody>
          <a:bodyPr wrap="square">
            <a:spAutoFit/>
          </a:bodyPr>
          <a:lstStyle>
            <a:defPPr>
              <a:defRPr lang="ko-KR"/>
            </a:defPPr>
            <a:lvl1pPr>
              <a:defRPr sz="1600" b="0" i="0">
                <a:effectLst/>
                <a:latin typeface="SamsungOne-400" panose="02020603020101020101" pitchFamily="18" charset="-127"/>
                <a:ea typeface="SamsungOne-400" panose="02020603020101020101" pitchFamily="18" charset="-127"/>
              </a:defRPr>
            </a:lvl1p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In thông tin về quy trình được thực hiện trên tất cả các thiết bị đầu cuối và quy trình được liên kết với người dùng hiện tại.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9" name="그룹 28"/>
          <p:cNvGrpSpPr/>
          <p:nvPr/>
        </p:nvGrpSpPr>
        <p:grpSpPr>
          <a:xfrm>
            <a:off x="559817" y="1930152"/>
            <a:ext cx="6364614" cy="215444"/>
            <a:chOff x="559817" y="1930152"/>
            <a:chExt cx="6364614" cy="215444"/>
          </a:xfrm>
        </p:grpSpPr>
        <p:sp>
          <p:nvSpPr>
            <p:cNvPr id="30" name="직사각형 29">
              <a:extLst>
                <a:ext uri="{FF2B5EF4-FFF2-40B4-BE49-F238E27FC236}">
                  <a16:creationId xmlns:a16="http://schemas.microsoft.com/office/drawing/2014/main" id="{F5A95472-7370-4B42-9BCB-6DC1D29B2E57}"/>
                </a:ext>
              </a:extLst>
            </p:cNvPr>
            <p:cNvSpPr/>
            <p:nvPr/>
          </p:nvSpPr>
          <p:spPr>
            <a:xfrm>
              <a:off x="559817" y="1941522"/>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1" name="직사각형 30">
              <a:extLst>
                <a:ext uri="{FF2B5EF4-FFF2-40B4-BE49-F238E27FC236}">
                  <a16:creationId xmlns:a16="http://schemas.microsoft.com/office/drawing/2014/main" id="{40511911-EEFB-4DDD-88EA-926570C57B0C}"/>
                </a:ext>
              </a:extLst>
            </p:cNvPr>
            <p:cNvSpPr/>
            <p:nvPr/>
          </p:nvSpPr>
          <p:spPr>
            <a:xfrm>
              <a:off x="712182" y="1930152"/>
              <a:ext cx="621224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a:solidFill>
                    <a:prstClr val="black">
                      <a:lumMod val="85000"/>
                      <a:lumOff val="15000"/>
                    </a:prstClr>
                  </a:solidFill>
                  <a:latin typeface="SamsungOne-400" panose="020B0503030303020204" pitchFamily="34" charset="0"/>
                  <a:sym typeface="Arial"/>
                </a:rPr>
                <a:t>In </a:t>
              </a:r>
              <a:r>
                <a:rPr lang="en-US" altLang="ko-KR" sz="1400" dirty="0" err="1">
                  <a:solidFill>
                    <a:prstClr val="black">
                      <a:lumMod val="85000"/>
                      <a:lumOff val="15000"/>
                    </a:prstClr>
                  </a:solidFill>
                  <a:latin typeface="SamsungOne-400" panose="020B0503030303020204" pitchFamily="34" charset="0"/>
                  <a:sym typeface="Arial"/>
                </a:rPr>
                <a:t>thông</a:t>
              </a:r>
              <a:r>
                <a:rPr lang="en-US" altLang="ko-KR" sz="1400" dirty="0">
                  <a:solidFill>
                    <a:prstClr val="black">
                      <a:lumMod val="85000"/>
                      <a:lumOff val="15000"/>
                    </a:prstClr>
                  </a:solidFill>
                  <a:latin typeface="SamsungOne-400" panose="020B0503030303020204" pitchFamily="34" charset="0"/>
                  <a:sym typeface="Arial"/>
                </a:rPr>
                <a:t> tin </a:t>
              </a:r>
              <a:r>
                <a:rPr lang="en-US" altLang="ko-KR" sz="1400" dirty="0" err="1">
                  <a:solidFill>
                    <a:prstClr val="black">
                      <a:lumMod val="85000"/>
                      <a:lumOff val="15000"/>
                    </a:prstClr>
                  </a:solidFill>
                  <a:latin typeface="SamsungOne-400" panose="020B0503030303020204" pitchFamily="34" charset="0"/>
                  <a:sym typeface="Arial"/>
                </a:rPr>
                <a:t>quá</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trình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thực</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hiện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trên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thiết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bị</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đầu</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cuối</a:t>
              </a:r>
              <a:endParaRPr lang="en-US" altLang="ko-KR" sz="1400" dirty="0">
                <a:solidFill>
                  <a:prstClr val="black">
                    <a:lumMod val="85000"/>
                    <a:lumOff val="15000"/>
                  </a:prstClr>
                </a:solidFill>
                <a:latin typeface="SamsungOne-400" panose="020B0503030303020204" pitchFamily="34" charset="0"/>
                <a:sym typeface="Arial"/>
              </a:endParaRPr>
            </a:p>
          </p:txBody>
        </p:sp>
      </p:grpSp>
      <p:grpSp>
        <p:nvGrpSpPr>
          <p:cNvPr id="3" name="그룹 2"/>
          <p:cNvGrpSpPr/>
          <p:nvPr/>
        </p:nvGrpSpPr>
        <p:grpSpPr>
          <a:xfrm>
            <a:off x="726770" y="3938819"/>
            <a:ext cx="4197493" cy="2335516"/>
            <a:chOff x="726770" y="3931324"/>
            <a:chExt cx="4197493" cy="2335516"/>
          </a:xfrm>
        </p:grpSpPr>
        <p:grpSp>
          <p:nvGrpSpPr>
            <p:cNvPr id="4" name="그룹 3"/>
            <p:cNvGrpSpPr/>
            <p:nvPr/>
          </p:nvGrpSpPr>
          <p:grpSpPr>
            <a:xfrm>
              <a:off x="1269255" y="4624354"/>
              <a:ext cx="2432461" cy="1301392"/>
              <a:chOff x="3808324" y="2884049"/>
              <a:chExt cx="5089491" cy="2722932"/>
            </a:xfrm>
          </p:grpSpPr>
          <p:pic>
            <p:nvPicPr>
              <p:cNvPr id="20" name="그림 19" descr="텍스트, 모니터, 전자기기, 스크린샷이(가) 표시된 사진&#10;&#10;자동 생성된 설명">
                <a:extLst>
                  <a:ext uri="{FF2B5EF4-FFF2-40B4-BE49-F238E27FC236}">
                    <a16:creationId xmlns:a16="http://schemas.microsoft.com/office/drawing/2014/main" id="{10E6CC1D-A3E1-4E7F-ABA5-F6C01B44C348}"/>
                  </a:ext>
                </a:extLst>
              </p:cNvPr>
              <p:cNvPicPr>
                <a:picLocks noChangeAspect="1"/>
              </p:cNvPicPr>
              <p:nvPr/>
            </p:nvPicPr>
            <p:blipFill rotWithShape="1">
              <a:blip r:embed="rId3"/>
              <a:srcRect l="7549" t="16069" r="7668" b="2854"/>
              <a:stretch/>
            </p:blipFill>
            <p:spPr>
              <a:xfrm>
                <a:off x="3808324" y="2898949"/>
                <a:ext cx="5089491" cy="2708032"/>
              </a:xfrm>
              <a:prstGeom prst="rect">
                <a:avLst/>
              </a:prstGeom>
            </p:spPr>
          </p:pic>
          <p:sp>
            <p:nvSpPr>
              <p:cNvPr id="27" name="직사각형 26">
                <a:extLst>
                  <a:ext uri="{FF2B5EF4-FFF2-40B4-BE49-F238E27FC236}">
                    <a16:creationId xmlns:a16="http://schemas.microsoft.com/office/drawing/2014/main" id="{E98C26B7-2C8B-4C45-B2DD-5A609E7EB5F8}"/>
                  </a:ext>
                </a:extLst>
              </p:cNvPr>
              <p:cNvSpPr/>
              <p:nvPr/>
            </p:nvSpPr>
            <p:spPr>
              <a:xfrm>
                <a:off x="4746962" y="2884049"/>
                <a:ext cx="412075"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 name="직사각형 27">
                <a:extLst>
                  <a:ext uri="{FF2B5EF4-FFF2-40B4-BE49-F238E27FC236}">
                    <a16:creationId xmlns:a16="http://schemas.microsoft.com/office/drawing/2014/main" id="{A62CEEC9-3DCE-4ED3-8309-6212DBB7522E}"/>
                  </a:ext>
                </a:extLst>
              </p:cNvPr>
              <p:cNvSpPr/>
              <p:nvPr/>
            </p:nvSpPr>
            <p:spPr>
              <a:xfrm>
                <a:off x="4746962" y="3307388"/>
                <a:ext cx="412075"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5" name="그룹 4"/>
            <p:cNvGrpSpPr>
              <a:grpSpLocks noChangeAspect="1"/>
            </p:cNvGrpSpPr>
            <p:nvPr/>
          </p:nvGrpSpPr>
          <p:grpSpPr>
            <a:xfrm>
              <a:off x="726770" y="3931324"/>
              <a:ext cx="4197493" cy="2335516"/>
              <a:chOff x="3355136" y="2362200"/>
              <a:chExt cx="6002950" cy="3340086"/>
            </a:xfrm>
          </p:grpSpPr>
          <p:pic>
            <p:nvPicPr>
              <p:cNvPr id="34" name="그림 33" descr="텍스트, 모니터, 전자기기, 스크린샷이(가) 표시된 사진&#10;&#10;자동 생성된 설명">
                <a:extLst>
                  <a:ext uri="{FF2B5EF4-FFF2-40B4-BE49-F238E27FC236}">
                    <a16:creationId xmlns:a16="http://schemas.microsoft.com/office/drawing/2014/main" id="{10E6CC1D-A3E1-4E7F-ABA5-F6C01B44C348}"/>
                  </a:ext>
                </a:extLst>
              </p:cNvPr>
              <p:cNvPicPr>
                <a:picLocks noChangeAspect="1"/>
              </p:cNvPicPr>
              <p:nvPr/>
            </p:nvPicPr>
            <p:blipFill>
              <a:blip r:embed="rId3"/>
              <a:stretch>
                <a:fillRect/>
              </a:stretch>
            </p:blipFill>
            <p:spPr>
              <a:xfrm>
                <a:off x="3355136" y="2362200"/>
                <a:ext cx="6002950" cy="3340086"/>
              </a:xfrm>
              <a:prstGeom prst="rect">
                <a:avLst/>
              </a:prstGeom>
            </p:spPr>
          </p:pic>
          <p:sp>
            <p:nvSpPr>
              <p:cNvPr id="35" name="직사각형 34">
                <a:extLst>
                  <a:ext uri="{FF2B5EF4-FFF2-40B4-BE49-F238E27FC236}">
                    <a16:creationId xmlns:a16="http://schemas.microsoft.com/office/drawing/2014/main" id="{E98C26B7-2C8B-4C45-B2DD-5A609E7EB5F8}"/>
                  </a:ext>
                </a:extLst>
              </p:cNvPr>
              <p:cNvSpPr/>
              <p:nvPr/>
            </p:nvSpPr>
            <p:spPr>
              <a:xfrm>
                <a:off x="4746962" y="2884049"/>
                <a:ext cx="412075"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6" name="직사각형 35">
                <a:extLst>
                  <a:ext uri="{FF2B5EF4-FFF2-40B4-BE49-F238E27FC236}">
                    <a16:creationId xmlns:a16="http://schemas.microsoft.com/office/drawing/2014/main" id="{A62CEEC9-3DCE-4ED3-8309-6212DBB7522E}"/>
                  </a:ext>
                </a:extLst>
              </p:cNvPr>
              <p:cNvSpPr/>
              <p:nvPr/>
            </p:nvSpPr>
            <p:spPr>
              <a:xfrm>
                <a:off x="4746962" y="3307388"/>
                <a:ext cx="412075"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4" name="직사각형 23"/>
            <p:cNvSpPr/>
            <p:nvPr/>
          </p:nvSpPr>
          <p:spPr>
            <a:xfrm>
              <a:off x="2062409" y="4249781"/>
              <a:ext cx="568347" cy="17791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ps</a:t>
              </a:r>
              <a:r>
                <a:rPr lang="en-US" altLang="ko-KR" sz="1300" b="1" dirty="0">
                  <a:solidFill>
                    <a:schemeClr val="bg1"/>
                  </a:solidFill>
                  <a:latin typeface="SamsungOne-400" panose="020B0503030303020204" pitchFamily="34" charset="0"/>
                  <a:ea typeface="SamsungOne-400" panose="020B0503030303020204" pitchFamily="34" charset="0"/>
                </a:rPr>
                <a:t> -a</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5" name="직사각형 24"/>
            <p:cNvSpPr/>
            <p:nvPr/>
          </p:nvSpPr>
          <p:spPr>
            <a:xfrm>
              <a:off x="2062409" y="4524065"/>
              <a:ext cx="568347" cy="17791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ps</a:t>
              </a:r>
              <a:r>
                <a:rPr lang="en-US" altLang="ko-KR" sz="1300" b="1" dirty="0">
                  <a:solidFill>
                    <a:schemeClr val="bg1"/>
                  </a:solidFill>
                  <a:latin typeface="SamsungOne-400" panose="020B0503030303020204" pitchFamily="34" charset="0"/>
                  <a:ea typeface="SamsungOne-400" panose="020B0503030303020204" pitchFamily="34" charset="0"/>
                </a:rPr>
                <a:t> -e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0941783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Liên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ps</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grep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17" name="그룹 16"/>
          <p:cNvGrpSpPr/>
          <p:nvPr/>
        </p:nvGrpSpPr>
        <p:grpSpPr>
          <a:xfrm>
            <a:off x="559817" y="1930152"/>
            <a:ext cx="8310645" cy="215444"/>
            <a:chOff x="559817" y="1930152"/>
            <a:chExt cx="8310645" cy="215444"/>
          </a:xfrm>
        </p:grpSpPr>
        <p:sp>
          <p:nvSpPr>
            <p:cNvPr id="18" name="직사각형 17">
              <a:extLst>
                <a:ext uri="{FF2B5EF4-FFF2-40B4-BE49-F238E27FC236}">
                  <a16:creationId xmlns:a16="http://schemas.microsoft.com/office/drawing/2014/main" id="{F5A95472-7370-4B42-9BCB-6DC1D29B2E57}"/>
                </a:ext>
              </a:extLst>
            </p:cNvPr>
            <p:cNvSpPr/>
            <p:nvPr/>
          </p:nvSpPr>
          <p:spPr>
            <a:xfrm>
              <a:off x="559817" y="1941522"/>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9" name="직사각형 18">
              <a:extLst>
                <a:ext uri="{FF2B5EF4-FFF2-40B4-BE49-F238E27FC236}">
                  <a16:creationId xmlns:a16="http://schemas.microsoft.com/office/drawing/2014/main" id="{40511911-EEFB-4DDD-88EA-926570C57B0C}"/>
                </a:ext>
              </a:extLst>
            </p:cNvPr>
            <p:cNvSpPr/>
            <p:nvPr/>
          </p:nvSpPr>
          <p:spPr>
            <a:xfrm>
              <a:off x="712182" y="1930152"/>
              <a:ext cx="815828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Nối</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các</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lệnh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ps</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và</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grep</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với</a:t>
              </a:r>
              <a:r>
                <a:rPr lang="en-US" altLang="ko-KR" sz="1400" dirty="0">
                  <a:solidFill>
                    <a:prstClr val="black">
                      <a:lumMod val="85000"/>
                      <a:lumOff val="15000"/>
                    </a:prstClr>
                  </a:solidFill>
                  <a:latin typeface="SamsungOne-400" panose="020B0503030303020204" pitchFamily="34" charset="0"/>
                  <a:sym typeface="Arial"/>
                </a:rPr>
                <a:t> I </a:t>
              </a:r>
              <a:r>
                <a:rPr lang="en-US" altLang="ko-KR" sz="1400" dirty="0" err="1">
                  <a:solidFill>
                    <a:prstClr val="black">
                      <a:lumMod val="85000"/>
                      <a:lumOff val="15000"/>
                    </a:prstClr>
                  </a:solidFill>
                  <a:latin typeface="SamsungOne-400" panose="020B0503030303020204" pitchFamily="34" charset="0"/>
                  <a:sym typeface="Arial"/>
                </a:rPr>
                <a:t>để</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truy</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xuất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thông</a:t>
              </a:r>
              <a:r>
                <a:rPr lang="en-US" altLang="ko-KR" sz="1400" dirty="0">
                  <a:solidFill>
                    <a:prstClr val="black">
                      <a:lumMod val="85000"/>
                      <a:lumOff val="15000"/>
                    </a:prstClr>
                  </a:solidFill>
                  <a:latin typeface="SamsungOne-400" panose="020B0503030303020204" pitchFamily="34" charset="0"/>
                  <a:sym typeface="Arial"/>
                </a:rPr>
                <a:t> tin </a:t>
              </a:r>
              <a:r>
                <a:rPr lang="en-US" altLang="ko-KR" sz="1400" dirty="0" err="1">
                  <a:solidFill>
                    <a:prstClr val="black">
                      <a:lumMod val="85000"/>
                      <a:lumOff val="15000"/>
                    </a:prstClr>
                  </a:solidFill>
                  <a:latin typeface="SamsungOne-400" panose="020B0503030303020204" pitchFamily="34" charset="0"/>
                  <a:sym typeface="Arial"/>
                </a:rPr>
                <a:t>về</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một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quy</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trình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cụ</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thể</a:t>
              </a:r>
              <a:endParaRPr lang="en-US" altLang="ko-KR" sz="1400" dirty="0">
                <a:solidFill>
                  <a:prstClr val="black">
                    <a:lumMod val="85000"/>
                    <a:lumOff val="15000"/>
                  </a:prstClr>
                </a:solidFill>
                <a:latin typeface="SamsungOne-400" panose="020B0503030303020204" pitchFamily="34" charset="0"/>
                <a:sym typeface="Arial"/>
              </a:endParaRPr>
            </a:p>
          </p:txBody>
        </p:sp>
      </p:grpSp>
      <p:grpSp>
        <p:nvGrpSpPr>
          <p:cNvPr id="2" name="그룹 1"/>
          <p:cNvGrpSpPr/>
          <p:nvPr/>
        </p:nvGrpSpPr>
        <p:grpSpPr>
          <a:xfrm>
            <a:off x="567460" y="2318569"/>
            <a:ext cx="5385665" cy="2996624"/>
            <a:chOff x="567460" y="2318569"/>
            <a:chExt cx="5385665" cy="2996624"/>
          </a:xfrm>
        </p:grpSpPr>
        <p:grpSp>
          <p:nvGrpSpPr>
            <p:cNvPr id="4" name="그룹 3"/>
            <p:cNvGrpSpPr>
              <a:grpSpLocks noChangeAspect="1"/>
            </p:cNvGrpSpPr>
            <p:nvPr/>
          </p:nvGrpSpPr>
          <p:grpSpPr>
            <a:xfrm>
              <a:off x="567460" y="2318569"/>
              <a:ext cx="5385665" cy="2996624"/>
              <a:chOff x="1605955" y="2460244"/>
              <a:chExt cx="6694089" cy="3724641"/>
            </a:xfrm>
          </p:grpSpPr>
          <p:pic>
            <p:nvPicPr>
              <p:cNvPr id="31" name="그림 30" descr="텍스트, 모니터, 스크린샷, 전자기기이(가) 표시된 사진&#10;&#10;자동 생성된 설명">
                <a:extLst>
                  <a:ext uri="{FF2B5EF4-FFF2-40B4-BE49-F238E27FC236}">
                    <a16:creationId xmlns:a16="http://schemas.microsoft.com/office/drawing/2014/main" id="{C57C5163-7BAD-41A9-A7E7-F3E63D922D73}"/>
                  </a:ext>
                </a:extLst>
              </p:cNvPr>
              <p:cNvPicPr>
                <a:picLocks noChangeAspect="1"/>
              </p:cNvPicPr>
              <p:nvPr/>
            </p:nvPicPr>
            <p:blipFill>
              <a:blip r:embed="rId3"/>
              <a:stretch>
                <a:fillRect/>
              </a:stretch>
            </p:blipFill>
            <p:spPr>
              <a:xfrm>
                <a:off x="1605955" y="2460244"/>
                <a:ext cx="6694089" cy="3724641"/>
              </a:xfrm>
              <a:prstGeom prst="rect">
                <a:avLst/>
              </a:prstGeom>
            </p:spPr>
          </p:pic>
          <p:sp>
            <p:nvSpPr>
              <p:cNvPr id="32" name="직사각형 31">
                <a:extLst>
                  <a:ext uri="{FF2B5EF4-FFF2-40B4-BE49-F238E27FC236}">
                    <a16:creationId xmlns:a16="http://schemas.microsoft.com/office/drawing/2014/main" id="{EA277976-E4F0-4027-BD0E-52C9EC1DC6B4}"/>
                  </a:ext>
                </a:extLst>
              </p:cNvPr>
              <p:cNvSpPr/>
              <p:nvPr/>
            </p:nvSpPr>
            <p:spPr>
              <a:xfrm>
                <a:off x="3178503" y="3057065"/>
                <a:ext cx="1107747" cy="11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1" name="직사각형 10"/>
            <p:cNvSpPr/>
            <p:nvPr/>
          </p:nvSpPr>
          <p:spPr>
            <a:xfrm>
              <a:off x="2808567" y="2676690"/>
              <a:ext cx="1425614"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ps</a:t>
              </a:r>
              <a:r>
                <a:rPr lang="en-US" altLang="ko-KR" sz="1300" b="1" dirty="0">
                  <a:solidFill>
                    <a:schemeClr val="bg1"/>
                  </a:solidFill>
                  <a:latin typeface="SamsungOne-400" panose="020B0503030303020204" pitchFamily="34" charset="0"/>
                  <a:ea typeface="SamsungOne-400" panose="020B0503030303020204" pitchFamily="34" charset="0"/>
                </a:rPr>
                <a:t> –a | grep bash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1204019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kill</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60626" y="3869336"/>
            <a:ext cx="8631808" cy="430887"/>
            <a:chOff x="1027113" y="2045619"/>
            <a:chExt cx="8633805" cy="430991"/>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19"/>
              <a:ext cx="8481405" cy="430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'man'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chấm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dứt</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kill.</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5" name="그룹 4"/>
          <p:cNvGrpSpPr/>
          <p:nvPr/>
        </p:nvGrpSpPr>
        <p:grpSpPr>
          <a:xfrm>
            <a:off x="449998" y="1780200"/>
            <a:ext cx="8757165" cy="1893499"/>
            <a:chOff x="557656" y="1916501"/>
            <a:chExt cx="8757165" cy="1893499"/>
          </a:xfrm>
        </p:grpSpPr>
        <p:sp>
          <p:nvSpPr>
            <p:cNvPr id="31" name="Rectangle 12">
              <a:extLst>
                <a:ext uri="{FF2B5EF4-FFF2-40B4-BE49-F238E27FC236}">
                  <a16:creationId xmlns:a16="http://schemas.microsoft.com/office/drawing/2014/main" id="{6B407C25-0946-404A-A90F-4DC47F73B554}"/>
                </a:ext>
              </a:extLst>
            </p:cNvPr>
            <p:cNvSpPr/>
            <p:nvPr/>
          </p:nvSpPr>
          <p:spPr>
            <a:xfrm>
              <a:off x="557656" y="1916501"/>
              <a:ext cx="8757165" cy="1893499"/>
            </a:xfrm>
            <a:prstGeom prst="roundRect">
              <a:avLst>
                <a:gd name="adj" fmla="val 4057"/>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grpSp>
          <p:nvGrpSpPr>
            <p:cNvPr id="38" name="그룹 37"/>
            <p:cNvGrpSpPr/>
            <p:nvPr/>
          </p:nvGrpSpPr>
          <p:grpSpPr>
            <a:xfrm>
              <a:off x="1500256" y="2040517"/>
              <a:ext cx="4055614" cy="200055"/>
              <a:chOff x="1993764" y="2365656"/>
              <a:chExt cx="4055614" cy="200055"/>
            </a:xfrm>
          </p:grpSpPr>
          <p:sp>
            <p:nvSpPr>
              <p:cNvPr id="55" name="직사각형 54"/>
              <p:cNvSpPr/>
              <p:nvPr/>
            </p:nvSpPr>
            <p:spPr>
              <a:xfrm>
                <a:off x="1993764" y="2365656"/>
                <a:ext cx="77104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6" name="직사각형 55"/>
              <p:cNvSpPr/>
              <p:nvPr/>
            </p:nvSpPr>
            <p:spPr>
              <a:xfrm>
                <a:off x="3359539" y="2365656"/>
                <a:ext cx="268983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Gửi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 name="그룹 3"/>
            <p:cNvGrpSpPr/>
            <p:nvPr/>
          </p:nvGrpSpPr>
          <p:grpSpPr>
            <a:xfrm>
              <a:off x="1500256" y="2308962"/>
              <a:ext cx="2678635" cy="200055"/>
              <a:chOff x="6235696" y="2040517"/>
              <a:chExt cx="2678635" cy="200055"/>
            </a:xfrm>
          </p:grpSpPr>
          <p:sp>
            <p:nvSpPr>
              <p:cNvPr id="52" name="직사각형 51"/>
              <p:cNvSpPr/>
              <p:nvPr/>
            </p:nvSpPr>
            <p:spPr>
              <a:xfrm>
                <a:off x="6235696" y="2040517"/>
                <a:ext cx="31739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3" name="직사각형 52"/>
              <p:cNvSpPr/>
              <p:nvPr/>
            </p:nvSpPr>
            <p:spPr>
              <a:xfrm>
                <a:off x="7601471" y="2040517"/>
                <a:ext cx="131286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kill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PID…</a:t>
                </a:r>
              </a:p>
            </p:txBody>
          </p:sp>
        </p:grpSp>
        <p:sp>
          <p:nvSpPr>
            <p:cNvPr id="54" name="모서리가 둥근 직사각형 53"/>
            <p:cNvSpPr/>
            <p:nvPr/>
          </p:nvSpPr>
          <p:spPr>
            <a:xfrm>
              <a:off x="5076903" y="2386739"/>
              <a:ext cx="342129" cy="168320"/>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Ctrl</a:t>
              </a:r>
            </a:p>
          </p:txBody>
        </p:sp>
        <p:grpSp>
          <p:nvGrpSpPr>
            <p:cNvPr id="43" name="그룹 42"/>
            <p:cNvGrpSpPr/>
            <p:nvPr/>
          </p:nvGrpSpPr>
          <p:grpSpPr>
            <a:xfrm>
              <a:off x="1500256" y="2607798"/>
              <a:ext cx="7150236" cy="800219"/>
              <a:chOff x="1993764" y="3047125"/>
              <a:chExt cx="7150236" cy="800219"/>
            </a:xfrm>
          </p:grpSpPr>
          <p:sp>
            <p:nvSpPr>
              <p:cNvPr id="50" name="직사각형 49"/>
              <p:cNvSpPr/>
              <p:nvPr/>
            </p:nvSpPr>
            <p:spPr>
              <a:xfrm>
                <a:off x="3359539" y="3047125"/>
                <a:ext cx="5784461"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-2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Gửi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a:t>
                </a:r>
              </a:p>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-9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Buộc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chấm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dứt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-15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sắp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chấm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dứt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49" name="직사각형 48"/>
              <p:cNvSpPr/>
              <p:nvPr/>
            </p:nvSpPr>
            <p:spPr>
              <a:xfrm>
                <a:off x="1993764" y="3047125"/>
                <a:ext cx="5402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4" name="그룹 43"/>
            <p:cNvGrpSpPr/>
            <p:nvPr/>
          </p:nvGrpSpPr>
          <p:grpSpPr>
            <a:xfrm>
              <a:off x="1500256" y="3522161"/>
              <a:ext cx="4248387" cy="200055"/>
              <a:chOff x="1993764" y="3945391"/>
              <a:chExt cx="4248387" cy="200055"/>
            </a:xfrm>
          </p:grpSpPr>
          <p:sp>
            <p:nvSpPr>
              <p:cNvPr id="45" name="직사각형 44"/>
              <p:cNvSpPr/>
              <p:nvPr/>
            </p:nvSpPr>
            <p:spPr>
              <a:xfrm>
                <a:off x="1993764" y="3945391"/>
                <a:ext cx="368691"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6" name="직사각형 45"/>
              <p:cNvSpPr/>
              <p:nvPr/>
            </p:nvSpPr>
            <p:spPr>
              <a:xfrm>
                <a:off x="3359539" y="3945391"/>
                <a:ext cx="6123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kill 1001</a:t>
                </a:r>
              </a:p>
            </p:txBody>
          </p:sp>
          <p:sp>
            <p:nvSpPr>
              <p:cNvPr id="47" name="직사각형 46"/>
              <p:cNvSpPr/>
              <p:nvPr/>
            </p:nvSpPr>
            <p:spPr>
              <a:xfrm>
                <a:off x="4274259" y="3945391"/>
                <a:ext cx="87684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kill -15 1001</a:t>
                </a:r>
              </a:p>
            </p:txBody>
          </p:sp>
          <p:sp>
            <p:nvSpPr>
              <p:cNvPr id="48" name="직사각형 47"/>
              <p:cNvSpPr/>
              <p:nvPr/>
            </p:nvSpPr>
            <p:spPr>
              <a:xfrm>
                <a:off x="5435840" y="3945391"/>
                <a:ext cx="806311"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kill -9 1001</a:t>
                </a:r>
              </a:p>
            </p:txBody>
          </p:sp>
        </p:grpSp>
      </p:grpSp>
      <p:grpSp>
        <p:nvGrpSpPr>
          <p:cNvPr id="2" name="그룹 1"/>
          <p:cNvGrpSpPr/>
          <p:nvPr/>
        </p:nvGrpSpPr>
        <p:grpSpPr>
          <a:xfrm>
            <a:off x="5083374" y="3869336"/>
            <a:ext cx="4109060" cy="2359356"/>
            <a:chOff x="703263" y="4196932"/>
            <a:chExt cx="4109060" cy="2359356"/>
          </a:xfrm>
        </p:grpSpPr>
        <p:pic>
          <p:nvPicPr>
            <p:cNvPr id="9" name="그림 8">
              <a:extLst>
                <a:ext uri="{FF2B5EF4-FFF2-40B4-BE49-F238E27FC236}">
                  <a16:creationId xmlns:a16="http://schemas.microsoft.com/office/drawing/2014/main" id="{9BF24FB8-EB97-41DB-A855-C7283B7E2244}"/>
                </a:ext>
              </a:extLst>
            </p:cNvPr>
            <p:cNvPicPr>
              <a:picLocks noChangeAspect="1"/>
            </p:cNvPicPr>
            <p:nvPr/>
          </p:nvPicPr>
          <p:blipFill>
            <a:blip r:embed="rId3"/>
            <a:stretch>
              <a:fillRect/>
            </a:stretch>
          </p:blipFill>
          <p:spPr>
            <a:xfrm>
              <a:off x="703263" y="4196932"/>
              <a:ext cx="4109060" cy="2359356"/>
            </a:xfrm>
            <a:prstGeom prst="rect">
              <a:avLst/>
            </a:prstGeom>
          </p:spPr>
        </p:pic>
        <p:sp>
          <p:nvSpPr>
            <p:cNvPr id="58" name="직사각형 57">
              <a:extLst>
                <a:ext uri="{FF2B5EF4-FFF2-40B4-BE49-F238E27FC236}">
                  <a16:creationId xmlns:a16="http://schemas.microsoft.com/office/drawing/2014/main" id="{D0741F9B-455E-4810-AD7A-A0D82C80BBC3}"/>
                </a:ext>
              </a:extLst>
            </p:cNvPr>
            <p:cNvSpPr/>
            <p:nvPr/>
          </p:nvSpPr>
          <p:spPr>
            <a:xfrm>
              <a:off x="1960318" y="4408684"/>
              <a:ext cx="905713" cy="161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6" name="직사각형 75">
              <a:extLst>
                <a:ext uri="{FF2B5EF4-FFF2-40B4-BE49-F238E27FC236}">
                  <a16:creationId xmlns:a16="http://schemas.microsoft.com/office/drawing/2014/main" id="{D370741A-4F7D-4990-8E8D-D25D8696C18E}"/>
                </a:ext>
              </a:extLst>
            </p:cNvPr>
            <p:cNvSpPr/>
            <p:nvPr/>
          </p:nvSpPr>
          <p:spPr>
            <a:xfrm>
              <a:off x="903752" y="4761719"/>
              <a:ext cx="286880" cy="1353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7" name="직사각형 76">
              <a:extLst>
                <a:ext uri="{FF2B5EF4-FFF2-40B4-BE49-F238E27FC236}">
                  <a16:creationId xmlns:a16="http://schemas.microsoft.com/office/drawing/2014/main" id="{20F5BBDE-63D4-40CB-83C4-FABE716F70AE}"/>
                </a:ext>
              </a:extLst>
            </p:cNvPr>
            <p:cNvSpPr/>
            <p:nvPr/>
          </p:nvSpPr>
          <p:spPr>
            <a:xfrm>
              <a:off x="2301091" y="5287960"/>
              <a:ext cx="1195574" cy="173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13312872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Tiến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bề</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nổi</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8" name="그룹 37"/>
          <p:cNvGrpSpPr/>
          <p:nvPr/>
        </p:nvGrpSpPr>
        <p:grpSpPr>
          <a:xfrm>
            <a:off x="559817" y="1877687"/>
            <a:ext cx="7184008" cy="215444"/>
            <a:chOff x="559817" y="1930152"/>
            <a:chExt cx="6708491" cy="215444"/>
          </a:xfrm>
        </p:grpSpPr>
        <p:sp>
          <p:nvSpPr>
            <p:cNvPr id="39" name="직사각형 38">
              <a:extLst>
                <a:ext uri="{FF2B5EF4-FFF2-40B4-BE49-F238E27FC236}">
                  <a16:creationId xmlns:a16="http://schemas.microsoft.com/office/drawing/2014/main" id="{F5A95472-7370-4B42-9BCB-6DC1D29B2E57}"/>
                </a:ext>
              </a:extLst>
            </p:cNvPr>
            <p:cNvSpPr/>
            <p:nvPr/>
          </p:nvSpPr>
          <p:spPr>
            <a:xfrm>
              <a:off x="559817" y="1941522"/>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40" name="직사각형 39">
              <a:extLst>
                <a:ext uri="{FF2B5EF4-FFF2-40B4-BE49-F238E27FC236}">
                  <a16:creationId xmlns:a16="http://schemas.microsoft.com/office/drawing/2014/main" id="{40511911-EEFB-4DDD-88EA-926570C57B0C}"/>
                </a:ext>
              </a:extLst>
            </p:cNvPr>
            <p:cNvSpPr/>
            <p:nvPr/>
          </p:nvSpPr>
          <p:spPr>
            <a:xfrm>
              <a:off x="712182" y="1930152"/>
              <a:ext cx="655612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Một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quy</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trình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mà</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bạn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chạy</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trực</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tiếp</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và</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phải</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đợi</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nó</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hoàn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thành</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và</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tạo</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đầu</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ra</a:t>
              </a:r>
              <a:endParaRPr lang="en-US" altLang="ko-KR" sz="1400" dirty="0">
                <a:solidFill>
                  <a:prstClr val="black">
                    <a:lumMod val="85000"/>
                    <a:lumOff val="15000"/>
                  </a:prstClr>
                </a:solidFill>
                <a:latin typeface="SamsungOne-400" panose="020B0503030303020204" pitchFamily="34" charset="0"/>
                <a:sym typeface="Arial"/>
              </a:endParaRPr>
            </a:p>
          </p:txBody>
        </p:sp>
      </p:grpSp>
      <p:grpSp>
        <p:nvGrpSpPr>
          <p:cNvPr id="44" name="그룹 43"/>
          <p:cNvGrpSpPr/>
          <p:nvPr/>
        </p:nvGrpSpPr>
        <p:grpSpPr>
          <a:xfrm>
            <a:off x="575829" y="3948380"/>
            <a:ext cx="8708848" cy="430887"/>
            <a:chOff x="559817" y="1930152"/>
            <a:chExt cx="8708848" cy="430887"/>
          </a:xfrm>
        </p:grpSpPr>
        <p:sp>
          <p:nvSpPr>
            <p:cNvPr id="45" name="직사각형 44">
              <a:extLst>
                <a:ext uri="{FF2B5EF4-FFF2-40B4-BE49-F238E27FC236}">
                  <a16:creationId xmlns:a16="http://schemas.microsoft.com/office/drawing/2014/main" id="{F5A95472-7370-4B42-9BCB-6DC1D29B2E57}"/>
                </a:ext>
              </a:extLst>
            </p:cNvPr>
            <p:cNvSpPr/>
            <p:nvPr/>
          </p:nvSpPr>
          <p:spPr>
            <a:xfrm>
              <a:off x="559817" y="1941522"/>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46" name="직사각형 45">
              <a:extLst>
                <a:ext uri="{FF2B5EF4-FFF2-40B4-BE49-F238E27FC236}">
                  <a16:creationId xmlns:a16="http://schemas.microsoft.com/office/drawing/2014/main" id="{40511911-EEFB-4DDD-88EA-926570C57B0C}"/>
                </a:ext>
              </a:extLst>
            </p:cNvPr>
            <p:cNvSpPr/>
            <p:nvPr/>
          </p:nvSpPr>
          <p:spPr>
            <a:xfrm>
              <a:off x="712182" y="1930152"/>
              <a:ext cx="8556483"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vi-VN" altLang="ko-KR" sz="1400" dirty="0">
                  <a:solidFill>
                    <a:prstClr val="black">
                      <a:lumMod val="85000"/>
                      <a:lumOff val="15000"/>
                    </a:prstClr>
                  </a:solidFill>
                  <a:latin typeface="SamsungOne-400" panose="020B0503030303020204" pitchFamily="34" charset="0"/>
                  <a:sym typeface="Arial"/>
                </a:rPr>
                <a:t>Không giống như các quy trình nền trước, không cần đợi các quy trình nền kết thúc trước khi chạy các quy trình khác. Quá trình nền chạy trong nền. Khi bạn chạy lệnh, dấu nhắc sẽ in ngay lập tức</a:t>
              </a:r>
              <a:endParaRPr lang="en-US" altLang="ko-KR" sz="1400" dirty="0">
                <a:solidFill>
                  <a:prstClr val="black">
                    <a:lumMod val="85000"/>
                    <a:lumOff val="15000"/>
                  </a:prstClr>
                </a:solidFill>
                <a:latin typeface="SamsungOne-400" panose="020B0503030303020204" pitchFamily="34" charset="0"/>
                <a:sym typeface="Arial"/>
              </a:endParaRPr>
            </a:p>
          </p:txBody>
        </p:sp>
      </p:grpSp>
      <p:sp>
        <p:nvSpPr>
          <p:cNvPr id="47" name="직사각형 46">
            <a:extLst>
              <a:ext uri="{FF2B5EF4-FFF2-40B4-BE49-F238E27FC236}">
                <a16:creationId xmlns:a16="http://schemas.microsoft.com/office/drawing/2014/main" id="{63CFEA5D-13A4-4869-9046-BEEF6B820D50}"/>
              </a:ext>
            </a:extLst>
          </p:cNvPr>
          <p:cNvSpPr/>
          <p:nvPr/>
        </p:nvSpPr>
        <p:spPr>
          <a:xfrm>
            <a:off x="450789" y="3453289"/>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Tiến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ngầm</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3" name="그룹 2"/>
          <p:cNvGrpSpPr/>
          <p:nvPr/>
        </p:nvGrpSpPr>
        <p:grpSpPr>
          <a:xfrm>
            <a:off x="713926" y="2190093"/>
            <a:ext cx="5040000" cy="991244"/>
            <a:chOff x="713926" y="2295023"/>
            <a:chExt cx="5040000" cy="991244"/>
          </a:xfrm>
        </p:grpSpPr>
        <p:grpSp>
          <p:nvGrpSpPr>
            <p:cNvPr id="2" name="그룹 1"/>
            <p:cNvGrpSpPr>
              <a:grpSpLocks noChangeAspect="1"/>
            </p:cNvGrpSpPr>
            <p:nvPr/>
          </p:nvGrpSpPr>
          <p:grpSpPr>
            <a:xfrm>
              <a:off x="713926" y="2295023"/>
              <a:ext cx="5040000" cy="991244"/>
              <a:chOff x="712181" y="2208946"/>
              <a:chExt cx="5769006" cy="1134622"/>
            </a:xfrm>
          </p:grpSpPr>
          <p:pic>
            <p:nvPicPr>
              <p:cNvPr id="30" name="그림 29" descr="텍스트, 모니터, 전자기기, 스크린샷이(가) 표시된 사진&#10;&#10;자동 생성된 설명">
                <a:extLst>
                  <a:ext uri="{FF2B5EF4-FFF2-40B4-BE49-F238E27FC236}">
                    <a16:creationId xmlns:a16="http://schemas.microsoft.com/office/drawing/2014/main" id="{90335075-37D5-42AF-9E42-4E5C80D02FD3}"/>
                  </a:ext>
                </a:extLst>
              </p:cNvPr>
              <p:cNvPicPr>
                <a:picLocks noChangeAspect="1"/>
              </p:cNvPicPr>
              <p:nvPr/>
            </p:nvPicPr>
            <p:blipFill rotWithShape="1">
              <a:blip r:embed="rId3"/>
              <a:srcRect b="64653"/>
              <a:stretch/>
            </p:blipFill>
            <p:spPr>
              <a:xfrm>
                <a:off x="712181" y="2208946"/>
                <a:ext cx="5769006" cy="1134622"/>
              </a:xfrm>
              <a:prstGeom prst="rect">
                <a:avLst/>
              </a:prstGeom>
            </p:spPr>
          </p:pic>
          <p:sp>
            <p:nvSpPr>
              <p:cNvPr id="34" name="직사각형 33">
                <a:extLst>
                  <a:ext uri="{FF2B5EF4-FFF2-40B4-BE49-F238E27FC236}">
                    <a16:creationId xmlns:a16="http://schemas.microsoft.com/office/drawing/2014/main" id="{A7D6F941-3A4C-4FE2-90B2-105B4C0A2D7B}"/>
                  </a:ext>
                </a:extLst>
              </p:cNvPr>
              <p:cNvSpPr/>
              <p:nvPr/>
            </p:nvSpPr>
            <p:spPr>
              <a:xfrm>
                <a:off x="2075127" y="2710567"/>
                <a:ext cx="478714" cy="151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모서리가 둥근 직사각형 6"/>
              <p:cNvSpPr/>
              <p:nvPr/>
            </p:nvSpPr>
            <p:spPr>
              <a:xfrm>
                <a:off x="2833635" y="2772265"/>
                <a:ext cx="3163318" cy="481557"/>
              </a:xfrm>
              <a:prstGeom prst="roundRect">
                <a:avLst>
                  <a:gd name="adj" fmla="val 832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700" panose="020B0803030303020204" pitchFamily="34" charset="0"/>
                    <a:ea typeface="맑은 고딕"/>
                  </a:rPr>
                  <a:t>Foreground work</a:t>
                </a:r>
              </a:p>
              <a:p>
                <a:pPr algn="ctr"/>
                <a:r>
                  <a:rPr lang="en-US" altLang="ko-KR" sz="1200" dirty="0">
                    <a:solidFill>
                      <a:schemeClr val="bg1"/>
                    </a:solidFill>
                    <a:latin typeface="SamsungOne-700" panose="020B0803030303020204" pitchFamily="34" charset="0"/>
                    <a:ea typeface="맑은 고딕"/>
                  </a:rPr>
                  <a:t>Wait for the sleep command to finish</a:t>
                </a:r>
              </a:p>
            </p:txBody>
          </p:sp>
        </p:grpSp>
        <p:sp>
          <p:nvSpPr>
            <p:cNvPr id="20" name="직사각형 19"/>
            <p:cNvSpPr/>
            <p:nvPr/>
          </p:nvSpPr>
          <p:spPr>
            <a:xfrm>
              <a:off x="1692982" y="2456885"/>
              <a:ext cx="841539"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Sleep 5</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grpSp>
        <p:nvGrpSpPr>
          <p:cNvPr id="4" name="그룹 3"/>
          <p:cNvGrpSpPr/>
          <p:nvPr/>
        </p:nvGrpSpPr>
        <p:grpSpPr>
          <a:xfrm>
            <a:off x="712181" y="4680535"/>
            <a:ext cx="5040000" cy="1227686"/>
            <a:chOff x="712181" y="4905385"/>
            <a:chExt cx="5040000" cy="1227686"/>
          </a:xfrm>
        </p:grpSpPr>
        <p:grpSp>
          <p:nvGrpSpPr>
            <p:cNvPr id="5" name="그룹 4"/>
            <p:cNvGrpSpPr>
              <a:grpSpLocks noChangeAspect="1"/>
            </p:cNvGrpSpPr>
            <p:nvPr/>
          </p:nvGrpSpPr>
          <p:grpSpPr>
            <a:xfrm>
              <a:off x="712181" y="4905385"/>
              <a:ext cx="5040000" cy="1227686"/>
              <a:chOff x="712181" y="4827235"/>
              <a:chExt cx="5769006" cy="1405263"/>
            </a:xfrm>
          </p:grpSpPr>
          <p:pic>
            <p:nvPicPr>
              <p:cNvPr id="36" name="그림 35" descr="텍스트, 모니터, 스크린샷, 전자기기이(가) 표시된 사진&#10;&#10;자동 생성된 설명">
                <a:extLst>
                  <a:ext uri="{FF2B5EF4-FFF2-40B4-BE49-F238E27FC236}">
                    <a16:creationId xmlns:a16="http://schemas.microsoft.com/office/drawing/2014/main" id="{CA1136ED-804E-4D43-9145-E9CB647121D1}"/>
                  </a:ext>
                </a:extLst>
              </p:cNvPr>
              <p:cNvPicPr>
                <a:picLocks noChangeAspect="1"/>
              </p:cNvPicPr>
              <p:nvPr/>
            </p:nvPicPr>
            <p:blipFill rotWithShape="1">
              <a:blip r:embed="rId4"/>
              <a:srcRect b="56221"/>
              <a:stretch/>
            </p:blipFill>
            <p:spPr>
              <a:xfrm>
                <a:off x="712181" y="4827235"/>
                <a:ext cx="5769006" cy="1405263"/>
              </a:xfrm>
              <a:prstGeom prst="rect">
                <a:avLst/>
              </a:prstGeom>
            </p:spPr>
          </p:pic>
          <p:sp>
            <p:nvSpPr>
              <p:cNvPr id="42" name="직사각형 41">
                <a:extLst>
                  <a:ext uri="{FF2B5EF4-FFF2-40B4-BE49-F238E27FC236}">
                    <a16:creationId xmlns:a16="http://schemas.microsoft.com/office/drawing/2014/main" id="{564C6701-B11A-43E7-8BAB-A96C32BAB311}"/>
                  </a:ext>
                </a:extLst>
              </p:cNvPr>
              <p:cNvSpPr/>
              <p:nvPr/>
            </p:nvSpPr>
            <p:spPr>
              <a:xfrm>
                <a:off x="2105584" y="5312746"/>
                <a:ext cx="525963" cy="1663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3" name="모서리가 둥근 직사각형 42"/>
              <p:cNvSpPr/>
              <p:nvPr/>
            </p:nvSpPr>
            <p:spPr>
              <a:xfrm>
                <a:off x="2833635" y="5374260"/>
                <a:ext cx="3163318" cy="704993"/>
              </a:xfrm>
              <a:prstGeom prst="roundRect">
                <a:avLst>
                  <a:gd name="adj" fmla="val 832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700" panose="020B0803030303020204" pitchFamily="34" charset="0"/>
                    <a:ea typeface="맑은 고딕"/>
                  </a:rPr>
                  <a:t>Background task</a:t>
                </a:r>
              </a:p>
              <a:p>
                <a:pPr algn="ctr"/>
                <a:r>
                  <a:rPr lang="en-US" altLang="ko-KR" sz="1200" dirty="0">
                    <a:solidFill>
                      <a:schemeClr val="bg1"/>
                    </a:solidFill>
                    <a:latin typeface="SamsungOne-700" panose="020B0803030303020204" pitchFamily="34" charset="0"/>
                    <a:ea typeface="맑은 고딕"/>
                  </a:rPr>
                  <a:t>Immediately prints prompts; </a:t>
                </a:r>
              </a:p>
              <a:p>
                <a:pPr algn="ctr"/>
                <a:r>
                  <a:rPr lang="en-US" altLang="ko-KR" sz="1200" dirty="0">
                    <a:solidFill>
                      <a:schemeClr val="bg1"/>
                    </a:solidFill>
                    <a:latin typeface="SamsungOne-700" panose="020B0803030303020204" pitchFamily="34" charset="0"/>
                    <a:ea typeface="맑은 고딕"/>
                  </a:rPr>
                  <a:t>you can run other commands.</a:t>
                </a:r>
                <a:endParaRPr lang="ko-KR" altLang="en-US" sz="1200" dirty="0">
                  <a:solidFill>
                    <a:schemeClr val="bg1"/>
                  </a:solidFill>
                  <a:latin typeface="SamsungOne-700" panose="020B0803030303020204" pitchFamily="34" charset="0"/>
                  <a:ea typeface="맑은 고딕"/>
                </a:endParaRPr>
              </a:p>
            </p:txBody>
          </p:sp>
        </p:grpSp>
        <p:sp>
          <p:nvSpPr>
            <p:cNvPr id="21" name="직사각형 20"/>
            <p:cNvSpPr/>
            <p:nvPr/>
          </p:nvSpPr>
          <p:spPr>
            <a:xfrm>
              <a:off x="1642042" y="5029142"/>
              <a:ext cx="1034424"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Sleep 100&amp;</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559635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Linux (Linus + UNIX)</a:t>
            </a:r>
          </a:p>
        </p:txBody>
      </p:sp>
      <p:grpSp>
        <p:nvGrpSpPr>
          <p:cNvPr id="46" name="그룹 45"/>
          <p:cNvGrpSpPr/>
          <p:nvPr/>
        </p:nvGrpSpPr>
        <p:grpSpPr>
          <a:xfrm>
            <a:off x="559817" y="2536830"/>
            <a:ext cx="8783192" cy="646331"/>
            <a:chOff x="1027113" y="2045626"/>
            <a:chExt cx="8785225" cy="646480"/>
          </a:xfrm>
        </p:grpSpPr>
        <p:sp>
          <p:nvSpPr>
            <p:cNvPr id="47" name="직사각형 4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7"/>
            <p:cNvSpPr/>
            <p:nvPr/>
          </p:nvSpPr>
          <p:spPr>
            <a:xfrm>
              <a:off x="1179513" y="2045626"/>
              <a:ext cx="8632825" cy="64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Môi trường màn hình Linux dựa trên hệ thống đa nhiệm và đa người dùng theo các chức năng máy chủ này, với hệ thống X Windows làm môi trường GUI. Do đó, có thể đồng thời thiết lập môi trường máy chủ bằng cách cài đặt Apache HTTP Server, v.v.</a:t>
              </a:r>
            </a:p>
          </p:txBody>
        </p:sp>
      </p:gr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Linux</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grpSp>
        <p:nvGrpSpPr>
          <p:cNvPr id="28" name="그룹 27">
            <a:extLst>
              <a:ext uri="{FF2B5EF4-FFF2-40B4-BE49-F238E27FC236}">
                <a16:creationId xmlns:a16="http://schemas.microsoft.com/office/drawing/2014/main" id="{07928334-32AF-46A2-97F3-006B536CB7A1}"/>
              </a:ext>
            </a:extLst>
          </p:cNvPr>
          <p:cNvGrpSpPr/>
          <p:nvPr/>
        </p:nvGrpSpPr>
        <p:grpSpPr>
          <a:xfrm>
            <a:off x="559817" y="1936761"/>
            <a:ext cx="8783192" cy="430887"/>
            <a:chOff x="1027113" y="2045625"/>
            <a:chExt cx="8785225" cy="430987"/>
          </a:xfrm>
        </p:grpSpPr>
        <p:sp>
          <p:nvSpPr>
            <p:cNvPr id="29" name="직사각형 2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직사각형 29">
              <a:extLst>
                <a:ext uri="{FF2B5EF4-FFF2-40B4-BE49-F238E27FC236}">
                  <a16:creationId xmlns:a16="http://schemas.microsoft.com/office/drawing/2014/main" id="{C3CF9554-5E26-4DD4-876F-A237942CB6BA}"/>
                </a:ext>
              </a:extLst>
            </p:cNvPr>
            <p:cNvSpPr/>
            <p:nvPr/>
          </p:nvSpPr>
          <p:spPr>
            <a:xfrm>
              <a:off x="1179513" y="204562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Cũng như UNIX, nền tảng của Linux, được thiết kế từ đầu lên thành một mạng truyền thông, Linux được tối ưu hóa để chạy như một máy chủ. </a:t>
              </a:r>
            </a:p>
          </p:txBody>
        </p:sp>
      </p:grpSp>
      <p:grpSp>
        <p:nvGrpSpPr>
          <p:cNvPr id="20" name="그룹 19"/>
          <p:cNvGrpSpPr/>
          <p:nvPr/>
        </p:nvGrpSpPr>
        <p:grpSpPr>
          <a:xfrm>
            <a:off x="560895" y="3296653"/>
            <a:ext cx="8783192" cy="430887"/>
            <a:chOff x="1027113" y="2045625"/>
            <a:chExt cx="8785225" cy="430986"/>
          </a:xfrm>
        </p:grpSpPr>
        <p:sp>
          <p:nvSpPr>
            <p:cNvPr id="22" name="직사각형 21"/>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p:cNvSpPr/>
            <p:nvPr/>
          </p:nvSpPr>
          <p:spPr>
            <a:xfrm>
              <a:off x="1179513" y="2045625"/>
              <a:ext cx="8632825" cy="4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Việc kích hoạt máy chủ Linux bị khai trừ khỏi hệ thống X Windows trong môi trường GUI, và bao gồm các chương trình cần thiết để tối ưu hóa chức năng máy chủ.</a:t>
              </a:r>
            </a:p>
          </p:txBody>
        </p:sp>
      </p:gr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nvGrpSpPr>
          <p:cNvPr id="16" name="그룹 15"/>
          <p:cNvGrpSpPr/>
          <p:nvPr/>
        </p:nvGrpSpPr>
        <p:grpSpPr>
          <a:xfrm>
            <a:off x="560895" y="3859845"/>
            <a:ext cx="8783192" cy="430887"/>
            <a:chOff x="1027113" y="2045625"/>
            <a:chExt cx="8785225" cy="430986"/>
          </a:xfrm>
        </p:grpSpPr>
        <p:sp>
          <p:nvSpPr>
            <p:cNvPr id="17" name="직사각형 1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8" name="직사각형 17"/>
            <p:cNvSpPr/>
            <p:nvPr/>
          </p:nvSpPr>
          <p:spPr>
            <a:xfrm>
              <a:off x="1179513" y="2045625"/>
              <a:ext cx="8632825" cy="4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Theo Linux Foundation, 90% tải công việc lên đám mây công cộng, 82% điện thoại thông minh trên toàn thế giới, 62% thiết bị nhúng và 99% thị trường siêu máy tính đều chạy trên Linux.</a:t>
              </a:r>
            </a:p>
          </p:txBody>
        </p:sp>
      </p:grpSp>
      <p:grpSp>
        <p:nvGrpSpPr>
          <p:cNvPr id="24" name="그룹 23"/>
          <p:cNvGrpSpPr/>
          <p:nvPr/>
        </p:nvGrpSpPr>
        <p:grpSpPr>
          <a:xfrm>
            <a:off x="560895" y="4419437"/>
            <a:ext cx="8783192" cy="430887"/>
            <a:chOff x="1027113" y="2045625"/>
            <a:chExt cx="8785225" cy="430986"/>
          </a:xfrm>
        </p:grpSpPr>
        <p:sp>
          <p:nvSpPr>
            <p:cNvPr id="25" name="직사각형 2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p:cNvSpPr/>
            <p:nvPr/>
          </p:nvSpPr>
          <p:spPr>
            <a:xfrm>
              <a:off x="1179513" y="2045625"/>
              <a:ext cx="8632825" cy="430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Các hệ điều hành mang tính đột phá như Fedora và raspberry pi đã xuất hiện và hệ điều hành di động 'Android' do Google phân phối cũng là một hệ điều hành mã nguồn mở dựa trên Linux.</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4661436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nohup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46" name="그룹 45"/>
          <p:cNvGrpSpPr/>
          <p:nvPr/>
        </p:nvGrpSpPr>
        <p:grpSpPr>
          <a:xfrm>
            <a:off x="711201" y="2526448"/>
            <a:ext cx="8632824" cy="745747"/>
            <a:chOff x="711201" y="5536123"/>
            <a:chExt cx="8632824" cy="745747"/>
          </a:xfrm>
        </p:grpSpPr>
        <p:sp>
          <p:nvSpPr>
            <p:cNvPr id="47" name="Rectangle 12">
              <a:extLst>
                <a:ext uri="{FF2B5EF4-FFF2-40B4-BE49-F238E27FC236}">
                  <a16:creationId xmlns:a16="http://schemas.microsoft.com/office/drawing/2014/main" id="{6B407C25-0946-404A-A90F-4DC47F73B554}"/>
                </a:ext>
              </a:extLst>
            </p:cNvPr>
            <p:cNvSpPr/>
            <p:nvPr/>
          </p:nvSpPr>
          <p:spPr>
            <a:xfrm>
              <a:off x="711201" y="5536123"/>
              <a:ext cx="8632824" cy="745747"/>
            </a:xfrm>
            <a:prstGeom prst="roundRect">
              <a:avLst>
                <a:gd name="adj" fmla="val 4057"/>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48" name="직사각형 47"/>
            <p:cNvSpPr/>
            <p:nvPr/>
          </p:nvSpPr>
          <p:spPr>
            <a:xfrm>
              <a:off x="876509" y="5644751"/>
              <a:ext cx="57868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nohup</a:t>
              </a:r>
              <a:endParaRPr lang="en-US" altLang="ko-KR" sz="1600" dirty="0">
                <a:solidFill>
                  <a:prstClr val="black">
                    <a:lumMod val="85000"/>
                    <a:lumOff val="15000"/>
                  </a:prstClr>
                </a:solidFill>
                <a:latin typeface="SamsungOne-700" panose="020B0803030303020204" pitchFamily="34" charset="0"/>
                <a:ea typeface="SamsungOne-700" panose="020B0803030303020204" pitchFamily="34" charset="0"/>
              </a:endParaRPr>
            </a:p>
          </p:txBody>
        </p:sp>
        <p:cxnSp>
          <p:nvCxnSpPr>
            <p:cNvPr id="49" name="직선 연결선 48"/>
            <p:cNvCxnSpPr/>
            <p:nvPr/>
          </p:nvCxnSpPr>
          <p:spPr>
            <a:xfrm>
              <a:off x="1649138" y="5638027"/>
              <a:ext cx="0" cy="541938"/>
            </a:xfrm>
            <a:prstGeom prst="line">
              <a:avLst/>
            </a:prstGeom>
            <a:solidFill>
              <a:schemeClr val="bg1"/>
            </a:solidFill>
            <a:ln w="6350">
              <a:solidFill>
                <a:schemeClr val="bg1">
                  <a:lumMod val="85000"/>
                </a:schemeClr>
              </a:solidFill>
            </a:ln>
          </p:spPr>
        </p:cxnSp>
        <p:grpSp>
          <p:nvGrpSpPr>
            <p:cNvPr id="50" name="그룹 49"/>
            <p:cNvGrpSpPr/>
            <p:nvPr/>
          </p:nvGrpSpPr>
          <p:grpSpPr>
            <a:xfrm>
              <a:off x="1993764" y="5660139"/>
              <a:ext cx="4516486" cy="535474"/>
              <a:chOff x="1993764" y="2365656"/>
              <a:chExt cx="4516486" cy="535474"/>
            </a:xfrm>
          </p:grpSpPr>
          <p:grpSp>
            <p:nvGrpSpPr>
              <p:cNvPr id="52" name="그룹 51"/>
              <p:cNvGrpSpPr/>
              <p:nvPr/>
            </p:nvGrpSpPr>
            <p:grpSpPr>
              <a:xfrm>
                <a:off x="1993764" y="2365656"/>
                <a:ext cx="4516486" cy="200055"/>
                <a:chOff x="1993764" y="2365656"/>
                <a:chExt cx="4516486" cy="200055"/>
              </a:xfrm>
            </p:grpSpPr>
            <p:sp>
              <p:nvSpPr>
                <p:cNvPr id="56" name="직사각형 55"/>
                <p:cNvSpPr/>
                <p:nvPr/>
              </p:nvSpPr>
              <p:spPr>
                <a:xfrm>
                  <a:off x="1993764" y="2365656"/>
                  <a:ext cx="77104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7" name="직사각형 56"/>
                <p:cNvSpPr/>
                <p:nvPr/>
              </p:nvSpPr>
              <p:spPr>
                <a:xfrm>
                  <a:off x="2908302" y="2365656"/>
                  <a:ext cx="36019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53" name="그룹 52"/>
              <p:cNvGrpSpPr/>
              <p:nvPr/>
            </p:nvGrpSpPr>
            <p:grpSpPr>
              <a:xfrm>
                <a:off x="1993764" y="2701075"/>
                <a:ext cx="2273884" cy="200055"/>
                <a:chOff x="1993764" y="2697991"/>
                <a:chExt cx="2273884" cy="200055"/>
              </a:xfrm>
            </p:grpSpPr>
            <p:sp>
              <p:nvSpPr>
                <p:cNvPr id="54" name="직사각형 53"/>
                <p:cNvSpPr/>
                <p:nvPr/>
              </p:nvSpPr>
              <p:spPr>
                <a:xfrm>
                  <a:off x="1993764" y="2697991"/>
                  <a:ext cx="75020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dạng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5" name="직사각형 54"/>
                <p:cNvSpPr/>
                <p:nvPr/>
              </p:nvSpPr>
              <p:spPr>
                <a:xfrm>
                  <a:off x="2908302" y="2697991"/>
                  <a:ext cx="135934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Nohup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command&amp;</a:t>
                  </a:r>
                </a:p>
              </p:txBody>
            </p:sp>
          </p:grpSp>
        </p:grpSp>
      </p:grpSp>
      <p:pic>
        <p:nvPicPr>
          <p:cNvPr id="58" name="그림 57" descr="텍스트, 모니터, 스크린샷, 컴퓨터이(가) 표시된 사진&#10;&#10;자동 생성된 설명">
            <a:extLst>
              <a:ext uri="{FF2B5EF4-FFF2-40B4-BE49-F238E27FC236}">
                <a16:creationId xmlns:a16="http://schemas.microsoft.com/office/drawing/2014/main" id="{05129F0A-BBD2-4384-B0C2-D3B5717C9A65}"/>
              </a:ext>
            </a:extLst>
          </p:cNvPr>
          <p:cNvPicPr>
            <a:picLocks noChangeAspect="1"/>
          </p:cNvPicPr>
          <p:nvPr/>
        </p:nvPicPr>
        <p:blipFill rotWithShape="1">
          <a:blip r:embed="rId3"/>
          <a:srcRect b="63623"/>
          <a:stretch/>
        </p:blipFill>
        <p:spPr>
          <a:xfrm>
            <a:off x="711201" y="3473893"/>
            <a:ext cx="8631807" cy="1747122"/>
          </a:xfrm>
          <a:prstGeom prst="rect">
            <a:avLst/>
          </a:prstGeom>
          <a:ln w="6350">
            <a:solidFill>
              <a:schemeClr val="bg1">
                <a:lumMod val="75000"/>
              </a:schemeClr>
            </a:solidFill>
          </a:ln>
        </p:spPr>
      </p:pic>
      <p:sp>
        <p:nvSpPr>
          <p:cNvPr id="59" name="직사각형 58">
            <a:extLst>
              <a:ext uri="{FF2B5EF4-FFF2-40B4-BE49-F238E27FC236}">
                <a16:creationId xmlns:a16="http://schemas.microsoft.com/office/drawing/2014/main" id="{4BCA1F85-76E3-4143-8D89-006E4B73D273}"/>
              </a:ext>
            </a:extLst>
          </p:cNvPr>
          <p:cNvSpPr/>
          <p:nvPr/>
        </p:nvSpPr>
        <p:spPr>
          <a:xfrm>
            <a:off x="2746711" y="4228533"/>
            <a:ext cx="2211026" cy="185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21" name="그룹 20"/>
          <p:cNvGrpSpPr/>
          <p:nvPr/>
        </p:nvGrpSpPr>
        <p:grpSpPr>
          <a:xfrm>
            <a:off x="559817" y="1930152"/>
            <a:ext cx="8783191" cy="430887"/>
            <a:chOff x="559817" y="1930152"/>
            <a:chExt cx="8783191" cy="430887"/>
          </a:xfrm>
        </p:grpSpPr>
        <p:sp>
          <p:nvSpPr>
            <p:cNvPr id="22" name="직사각형 21">
              <a:extLst>
                <a:ext uri="{FF2B5EF4-FFF2-40B4-BE49-F238E27FC236}">
                  <a16:creationId xmlns:a16="http://schemas.microsoft.com/office/drawing/2014/main" id="{F5A95472-7370-4B42-9BCB-6DC1D29B2E57}"/>
                </a:ext>
              </a:extLst>
            </p:cNvPr>
            <p:cNvSpPr/>
            <p:nvPr/>
          </p:nvSpPr>
          <p:spPr>
            <a:xfrm>
              <a:off x="559817" y="1941522"/>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7" name="직사각형 26">
              <a:extLst>
                <a:ext uri="{FF2B5EF4-FFF2-40B4-BE49-F238E27FC236}">
                  <a16:creationId xmlns:a16="http://schemas.microsoft.com/office/drawing/2014/main" id="{40511911-EEFB-4DDD-88EA-926570C57B0C}"/>
                </a:ext>
              </a:extLst>
            </p:cNvPr>
            <p:cNvSpPr/>
            <p:nvPr/>
          </p:nvSpPr>
          <p:spPr>
            <a:xfrm>
              <a:off x="712182" y="1930152"/>
              <a:ext cx="86308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việc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hoàn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ngay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thoát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khỏi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xuất</a:t>
              </a:r>
              <a:endParaRPr lang="en-US" altLang="ko-KR" sz="1400" dirty="0">
                <a:solidFill>
                  <a:prstClr val="black">
                    <a:lumMod val="85000"/>
                    <a:lumOff val="15000"/>
                  </a:prstClr>
                </a:solidFill>
                <a:latin typeface="SamsungOne-400" panose="020B0503030303020204" pitchFamily="34" charset="0"/>
                <a:sym typeface="Arial"/>
              </a:endParaRPr>
            </a:p>
          </p:txBody>
        </p:sp>
      </p:grpSp>
    </p:spTree>
    <p:extLst>
      <p:ext uri="{BB962C8B-B14F-4D97-AF65-F5344CB8AC3E}">
        <p14:creationId xmlns:p14="http://schemas.microsoft.com/office/powerpoint/2010/main" val="33415034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date</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1" name="직사각형 20">
            <a:extLst>
              <a:ext uri="{FF2B5EF4-FFF2-40B4-BE49-F238E27FC236}">
                <a16:creationId xmlns:a16="http://schemas.microsoft.com/office/drawing/2014/main" id="{63CFEA5D-13A4-4869-9046-BEEF6B820D50}"/>
              </a:ext>
            </a:extLst>
          </p:cNvPr>
          <p:cNvSpPr/>
          <p:nvPr/>
        </p:nvSpPr>
        <p:spPr>
          <a:xfrm>
            <a:off x="449998" y="2408664"/>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w</a:t>
            </a:r>
          </a:p>
        </p:txBody>
      </p:sp>
      <p:grpSp>
        <p:nvGrpSpPr>
          <p:cNvPr id="22" name="그룹 21">
            <a:extLst>
              <a:ext uri="{FF2B5EF4-FFF2-40B4-BE49-F238E27FC236}">
                <a16:creationId xmlns:a16="http://schemas.microsoft.com/office/drawing/2014/main" id="{17DB59E4-EB89-49C8-BDC5-9CF28938F7A5}"/>
              </a:ext>
            </a:extLst>
          </p:cNvPr>
          <p:cNvGrpSpPr/>
          <p:nvPr/>
        </p:nvGrpSpPr>
        <p:grpSpPr>
          <a:xfrm>
            <a:off x="559817" y="2950064"/>
            <a:ext cx="4242224" cy="215444"/>
            <a:chOff x="1027113" y="2045619"/>
            <a:chExt cx="4243206" cy="215496"/>
          </a:xfrm>
        </p:grpSpPr>
        <p:sp>
          <p:nvSpPr>
            <p:cNvPr id="32" name="직사각형 31">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3" name="직사각형 32">
              <a:extLst>
                <a:ext uri="{FF2B5EF4-FFF2-40B4-BE49-F238E27FC236}">
                  <a16:creationId xmlns:a16="http://schemas.microsoft.com/office/drawing/2014/main" id="{40511911-EEFB-4DDD-88EA-926570C57B0C}"/>
                </a:ext>
              </a:extLst>
            </p:cNvPr>
            <p:cNvSpPr/>
            <p:nvPr/>
          </p:nvSpPr>
          <p:spPr>
            <a:xfrm>
              <a:off x="1179514" y="2045619"/>
              <a:ext cx="4090805"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In danh sách người dùng hiện đang trực tuyến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1" name="그룹 40"/>
          <p:cNvGrpSpPr/>
          <p:nvPr/>
        </p:nvGrpSpPr>
        <p:grpSpPr>
          <a:xfrm>
            <a:off x="559817" y="1930152"/>
            <a:ext cx="8783191" cy="215444"/>
            <a:chOff x="559817" y="1930152"/>
            <a:chExt cx="8783191" cy="215444"/>
          </a:xfrm>
        </p:grpSpPr>
        <p:sp>
          <p:nvSpPr>
            <p:cNvPr id="42" name="직사각형 41">
              <a:extLst>
                <a:ext uri="{FF2B5EF4-FFF2-40B4-BE49-F238E27FC236}">
                  <a16:creationId xmlns:a16="http://schemas.microsoft.com/office/drawing/2014/main" id="{F5A95472-7370-4B42-9BCB-6DC1D29B2E57}"/>
                </a:ext>
              </a:extLst>
            </p:cNvPr>
            <p:cNvSpPr/>
            <p:nvPr/>
          </p:nvSpPr>
          <p:spPr>
            <a:xfrm>
              <a:off x="559817" y="1941522"/>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43" name="직사각형 42">
              <a:extLst>
                <a:ext uri="{FF2B5EF4-FFF2-40B4-BE49-F238E27FC236}">
                  <a16:creationId xmlns:a16="http://schemas.microsoft.com/office/drawing/2014/main" id="{40511911-EEFB-4DDD-88EA-926570C57B0C}"/>
                </a:ext>
              </a:extLst>
            </p:cNvPr>
            <p:cNvSpPr/>
            <p:nvPr/>
          </p:nvSpPr>
          <p:spPr>
            <a:xfrm>
              <a:off x="712182" y="1930152"/>
              <a:ext cx="863082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thời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gian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 name="그룹 1"/>
          <p:cNvGrpSpPr/>
          <p:nvPr/>
        </p:nvGrpSpPr>
        <p:grpSpPr>
          <a:xfrm>
            <a:off x="567458" y="3242802"/>
            <a:ext cx="5331914" cy="2966717"/>
            <a:chOff x="567458" y="3310257"/>
            <a:chExt cx="5331914" cy="2966717"/>
          </a:xfrm>
        </p:grpSpPr>
        <p:grpSp>
          <p:nvGrpSpPr>
            <p:cNvPr id="6" name="그룹 5"/>
            <p:cNvGrpSpPr>
              <a:grpSpLocks noChangeAspect="1"/>
            </p:cNvGrpSpPr>
            <p:nvPr/>
          </p:nvGrpSpPr>
          <p:grpSpPr>
            <a:xfrm>
              <a:off x="567458" y="3310257"/>
              <a:ext cx="5331914" cy="2966717"/>
              <a:chOff x="3577957" y="2232141"/>
              <a:chExt cx="5765052" cy="3207718"/>
            </a:xfrm>
          </p:grpSpPr>
          <p:pic>
            <p:nvPicPr>
              <p:cNvPr id="44" name="그림 43" descr="텍스트, 모니터, 스크린샷, 컴퓨터이(가) 표시된 사진&#10;&#10;자동 생성된 설명">
                <a:extLst>
                  <a:ext uri="{FF2B5EF4-FFF2-40B4-BE49-F238E27FC236}">
                    <a16:creationId xmlns:a16="http://schemas.microsoft.com/office/drawing/2014/main" id="{CF834E8F-759B-4DC8-814F-7A6A7395F118}"/>
                  </a:ext>
                </a:extLst>
              </p:cNvPr>
              <p:cNvPicPr>
                <a:picLocks noChangeAspect="1"/>
              </p:cNvPicPr>
              <p:nvPr/>
            </p:nvPicPr>
            <p:blipFill>
              <a:blip r:embed="rId3"/>
              <a:stretch>
                <a:fillRect/>
              </a:stretch>
            </p:blipFill>
            <p:spPr>
              <a:xfrm>
                <a:off x="3577957" y="2232141"/>
                <a:ext cx="5765052" cy="3207718"/>
              </a:xfrm>
              <a:prstGeom prst="rect">
                <a:avLst/>
              </a:prstGeom>
            </p:spPr>
          </p:pic>
          <p:sp>
            <p:nvSpPr>
              <p:cNvPr id="50" name="직사각형 49">
                <a:extLst>
                  <a:ext uri="{FF2B5EF4-FFF2-40B4-BE49-F238E27FC236}">
                    <a16:creationId xmlns:a16="http://schemas.microsoft.com/office/drawing/2014/main" id="{DB83A6E1-AA5E-4F4E-A2FF-63FDE2B91CF7}"/>
                  </a:ext>
                </a:extLst>
              </p:cNvPr>
              <p:cNvSpPr/>
              <p:nvPr/>
            </p:nvSpPr>
            <p:spPr>
              <a:xfrm>
                <a:off x="4945461" y="2742246"/>
                <a:ext cx="274239" cy="111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1" name="직사각형 50">
                <a:extLst>
                  <a:ext uri="{FF2B5EF4-FFF2-40B4-BE49-F238E27FC236}">
                    <a16:creationId xmlns:a16="http://schemas.microsoft.com/office/drawing/2014/main" id="{98759B4F-8BEF-47ED-A673-78DDA19331CC}"/>
                  </a:ext>
                </a:extLst>
              </p:cNvPr>
              <p:cNvSpPr/>
              <p:nvPr/>
            </p:nvSpPr>
            <p:spPr>
              <a:xfrm>
                <a:off x="4947810" y="2951796"/>
                <a:ext cx="206040" cy="111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6" name="직사각형 15"/>
            <p:cNvSpPr/>
            <p:nvPr/>
          </p:nvSpPr>
          <p:spPr>
            <a:xfrm>
              <a:off x="2194865" y="3697769"/>
              <a:ext cx="562247"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date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17" name="직사각형 16"/>
            <p:cNvSpPr/>
            <p:nvPr/>
          </p:nvSpPr>
          <p:spPr>
            <a:xfrm>
              <a:off x="2194864" y="3988677"/>
              <a:ext cx="562247"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w</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6311504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whoami</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1" name="직사각형 20">
            <a:extLst>
              <a:ext uri="{FF2B5EF4-FFF2-40B4-BE49-F238E27FC236}">
                <a16:creationId xmlns:a16="http://schemas.microsoft.com/office/drawing/2014/main" id="{63CFEA5D-13A4-4869-9046-BEEF6B820D50}"/>
              </a:ext>
            </a:extLst>
          </p:cNvPr>
          <p:cNvSpPr/>
          <p:nvPr/>
        </p:nvSpPr>
        <p:spPr>
          <a:xfrm>
            <a:off x="449998" y="2408664"/>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uname -a</a:t>
            </a:r>
          </a:p>
        </p:txBody>
      </p:sp>
      <p:grpSp>
        <p:nvGrpSpPr>
          <p:cNvPr id="22" name="그룹 21">
            <a:extLst>
              <a:ext uri="{FF2B5EF4-FFF2-40B4-BE49-F238E27FC236}">
                <a16:creationId xmlns:a16="http://schemas.microsoft.com/office/drawing/2014/main" id="{17DB59E4-EB89-49C8-BDC5-9CF28938F7A5}"/>
              </a:ext>
            </a:extLst>
          </p:cNvPr>
          <p:cNvGrpSpPr/>
          <p:nvPr/>
        </p:nvGrpSpPr>
        <p:grpSpPr>
          <a:xfrm>
            <a:off x="559817" y="2950064"/>
            <a:ext cx="4242224" cy="215444"/>
            <a:chOff x="1027113" y="2045619"/>
            <a:chExt cx="4243206" cy="215496"/>
          </a:xfrm>
        </p:grpSpPr>
        <p:sp>
          <p:nvSpPr>
            <p:cNvPr id="32" name="직사각형 31">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3" name="직사각형 32">
              <a:extLst>
                <a:ext uri="{FF2B5EF4-FFF2-40B4-BE49-F238E27FC236}">
                  <a16:creationId xmlns:a16="http://schemas.microsoft.com/office/drawing/2014/main" id="{40511911-EEFB-4DDD-88EA-926570C57B0C}"/>
                </a:ext>
              </a:extLst>
            </p:cNvPr>
            <p:cNvSpPr/>
            <p:nvPr/>
          </p:nvSpPr>
          <p:spPr>
            <a:xfrm>
              <a:off x="1179514" y="2045619"/>
              <a:ext cx="4090805"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nhân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1" name="그룹 30"/>
          <p:cNvGrpSpPr/>
          <p:nvPr/>
        </p:nvGrpSpPr>
        <p:grpSpPr>
          <a:xfrm>
            <a:off x="559817" y="1930152"/>
            <a:ext cx="8783191" cy="215444"/>
            <a:chOff x="559817" y="1930152"/>
            <a:chExt cx="8783191" cy="215444"/>
          </a:xfrm>
        </p:grpSpPr>
        <p:sp>
          <p:nvSpPr>
            <p:cNvPr id="34" name="직사각형 33">
              <a:extLst>
                <a:ext uri="{FF2B5EF4-FFF2-40B4-BE49-F238E27FC236}">
                  <a16:creationId xmlns:a16="http://schemas.microsoft.com/office/drawing/2014/main" id="{F5A95472-7370-4B42-9BCB-6DC1D29B2E57}"/>
                </a:ext>
              </a:extLst>
            </p:cNvPr>
            <p:cNvSpPr/>
            <p:nvPr/>
          </p:nvSpPr>
          <p:spPr>
            <a:xfrm>
              <a:off x="559817" y="1941522"/>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5" name="직사각형 34">
              <a:extLst>
                <a:ext uri="{FF2B5EF4-FFF2-40B4-BE49-F238E27FC236}">
                  <a16:creationId xmlns:a16="http://schemas.microsoft.com/office/drawing/2014/main" id="{40511911-EEFB-4DDD-88EA-926570C57B0C}"/>
                </a:ext>
              </a:extLst>
            </p:cNvPr>
            <p:cNvSpPr/>
            <p:nvPr/>
          </p:nvSpPr>
          <p:spPr>
            <a:xfrm>
              <a:off x="712182" y="1930152"/>
              <a:ext cx="863082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In thông tin của người dùng hiện đang đăng nhập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 name="그룹 1"/>
          <p:cNvGrpSpPr/>
          <p:nvPr/>
        </p:nvGrpSpPr>
        <p:grpSpPr>
          <a:xfrm>
            <a:off x="567457" y="3242440"/>
            <a:ext cx="5400391" cy="3004817"/>
            <a:chOff x="567457" y="3291208"/>
            <a:chExt cx="5400391" cy="3004817"/>
          </a:xfrm>
        </p:grpSpPr>
        <p:grpSp>
          <p:nvGrpSpPr>
            <p:cNvPr id="7" name="그룹 6"/>
            <p:cNvGrpSpPr>
              <a:grpSpLocks noChangeAspect="1"/>
            </p:cNvGrpSpPr>
            <p:nvPr/>
          </p:nvGrpSpPr>
          <p:grpSpPr>
            <a:xfrm>
              <a:off x="567457" y="3291208"/>
              <a:ext cx="5400391" cy="3004817"/>
              <a:chOff x="3495675" y="2243508"/>
              <a:chExt cx="5862411" cy="3261889"/>
            </a:xfrm>
          </p:grpSpPr>
          <p:pic>
            <p:nvPicPr>
              <p:cNvPr id="36" name="그림 35" descr="텍스트, 스크린샷, 모니터, 컴퓨터이(가) 표시된 사진&#10;&#10;자동 생성된 설명">
                <a:extLst>
                  <a:ext uri="{FF2B5EF4-FFF2-40B4-BE49-F238E27FC236}">
                    <a16:creationId xmlns:a16="http://schemas.microsoft.com/office/drawing/2014/main" id="{3B346C40-4F8E-4850-B92F-677B6A2FA812}"/>
                  </a:ext>
                </a:extLst>
              </p:cNvPr>
              <p:cNvPicPr>
                <a:picLocks noChangeAspect="1"/>
              </p:cNvPicPr>
              <p:nvPr/>
            </p:nvPicPr>
            <p:blipFill>
              <a:blip r:embed="rId3"/>
              <a:stretch>
                <a:fillRect/>
              </a:stretch>
            </p:blipFill>
            <p:spPr>
              <a:xfrm>
                <a:off x="3495675" y="2243508"/>
                <a:ext cx="5862411" cy="3261889"/>
              </a:xfrm>
              <a:prstGeom prst="rect">
                <a:avLst/>
              </a:prstGeom>
            </p:spPr>
          </p:pic>
          <p:sp>
            <p:nvSpPr>
              <p:cNvPr id="37" name="직사각형 36">
                <a:extLst>
                  <a:ext uri="{FF2B5EF4-FFF2-40B4-BE49-F238E27FC236}">
                    <a16:creationId xmlns:a16="http://schemas.microsoft.com/office/drawing/2014/main" id="{17353FE2-E5B4-48E9-BFAE-FF442739FB47}"/>
                  </a:ext>
                </a:extLst>
              </p:cNvPr>
              <p:cNvSpPr/>
              <p:nvPr/>
            </p:nvSpPr>
            <p:spPr>
              <a:xfrm>
                <a:off x="4893724" y="2754946"/>
                <a:ext cx="365012" cy="111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0910DA26-51AE-47F7-9C4F-68D3BB0D716A}"/>
                  </a:ext>
                </a:extLst>
              </p:cNvPr>
              <p:cNvSpPr/>
              <p:nvPr/>
            </p:nvSpPr>
            <p:spPr>
              <a:xfrm>
                <a:off x="4896815" y="2964496"/>
                <a:ext cx="485830" cy="111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6" name="직사각형 15"/>
            <p:cNvSpPr/>
            <p:nvPr/>
          </p:nvSpPr>
          <p:spPr>
            <a:xfrm>
              <a:off x="2379373" y="3668577"/>
              <a:ext cx="767687" cy="22778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whoami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17" name="직사각형 16"/>
            <p:cNvSpPr/>
            <p:nvPr/>
          </p:nvSpPr>
          <p:spPr>
            <a:xfrm>
              <a:off x="2379373" y="3955374"/>
              <a:ext cx="894687" cy="22778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uname</a:t>
              </a:r>
              <a:r>
                <a:rPr lang="en-US" altLang="ko-KR" sz="1300" b="1" dirty="0">
                  <a:solidFill>
                    <a:schemeClr val="bg1"/>
                  </a:solidFill>
                  <a:latin typeface="SamsungOne-400" panose="020B0503030303020204" pitchFamily="34" charset="0"/>
                  <a:ea typeface="SamsungOne-400" panose="020B0503030303020204" pitchFamily="34" charset="0"/>
                </a:rPr>
                <a:t> -a</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9574262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a:grpSpLocks noChangeAspect="1"/>
          </p:cNvGrpSpPr>
          <p:nvPr/>
        </p:nvGrpSpPr>
        <p:grpSpPr>
          <a:xfrm>
            <a:off x="567458" y="2277993"/>
            <a:ext cx="5760000" cy="3204906"/>
            <a:chOff x="2591947" y="2232141"/>
            <a:chExt cx="6751061" cy="3756340"/>
          </a:xfrm>
        </p:grpSpPr>
        <p:pic>
          <p:nvPicPr>
            <p:cNvPr id="28" name="그림 27" descr="텍스트이(가) 표시된 사진&#10;&#10;자동 생성된 설명">
              <a:extLst>
                <a:ext uri="{FF2B5EF4-FFF2-40B4-BE49-F238E27FC236}">
                  <a16:creationId xmlns:a16="http://schemas.microsoft.com/office/drawing/2014/main" id="{E6BDCC12-838A-4C8D-BA92-E74A6164FF10}"/>
                </a:ext>
              </a:extLst>
            </p:cNvPr>
            <p:cNvPicPr>
              <a:picLocks noChangeAspect="1"/>
            </p:cNvPicPr>
            <p:nvPr/>
          </p:nvPicPr>
          <p:blipFill>
            <a:blip r:embed="rId3"/>
            <a:stretch>
              <a:fillRect/>
            </a:stretch>
          </p:blipFill>
          <p:spPr>
            <a:xfrm>
              <a:off x="2591947" y="2232141"/>
              <a:ext cx="6751061" cy="3756340"/>
            </a:xfrm>
            <a:prstGeom prst="rect">
              <a:avLst/>
            </a:prstGeom>
          </p:spPr>
        </p:pic>
        <p:sp>
          <p:nvSpPr>
            <p:cNvPr id="29" name="직사각형 28">
              <a:extLst>
                <a:ext uri="{FF2B5EF4-FFF2-40B4-BE49-F238E27FC236}">
                  <a16:creationId xmlns:a16="http://schemas.microsoft.com/office/drawing/2014/main" id="{3332C960-E1F5-4CB7-9489-D16C3AFFFB79}"/>
                </a:ext>
              </a:extLst>
            </p:cNvPr>
            <p:cNvSpPr/>
            <p:nvPr/>
          </p:nvSpPr>
          <p:spPr>
            <a:xfrm>
              <a:off x="3986908" y="2831146"/>
              <a:ext cx="946744" cy="111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cat/proc/cpuinfo</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1015"/>
            <a:ext cx="4242224" cy="215444"/>
            <a:chOff x="1027113" y="2045619"/>
            <a:chExt cx="4243206"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4" y="2045619"/>
              <a:ext cx="4090805"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cpu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Tree>
    <p:extLst>
      <p:ext uri="{BB962C8B-B14F-4D97-AF65-F5344CB8AC3E}">
        <p14:creationId xmlns:p14="http://schemas.microsoft.com/office/powerpoint/2010/main" val="38407411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a:grpSpLocks noChangeAspect="1"/>
          </p:cNvGrpSpPr>
          <p:nvPr/>
        </p:nvGrpSpPr>
        <p:grpSpPr>
          <a:xfrm>
            <a:off x="567458" y="2277993"/>
            <a:ext cx="5760000" cy="3204906"/>
            <a:chOff x="2743200" y="2256297"/>
            <a:chExt cx="6599808" cy="3672182"/>
          </a:xfrm>
        </p:grpSpPr>
        <p:pic>
          <p:nvPicPr>
            <p:cNvPr id="30" name="그림 29" descr="텍스트, 모니터, 전자기기, 컴퓨터이(가) 표시된 사진&#10;&#10;자동 생성된 설명">
              <a:extLst>
                <a:ext uri="{FF2B5EF4-FFF2-40B4-BE49-F238E27FC236}">
                  <a16:creationId xmlns:a16="http://schemas.microsoft.com/office/drawing/2014/main" id="{AC783908-D921-4FD1-8D38-C1EE4225F180}"/>
                </a:ext>
              </a:extLst>
            </p:cNvPr>
            <p:cNvPicPr>
              <a:picLocks noChangeAspect="1"/>
            </p:cNvPicPr>
            <p:nvPr/>
          </p:nvPicPr>
          <p:blipFill>
            <a:blip r:embed="rId3"/>
            <a:stretch>
              <a:fillRect/>
            </a:stretch>
          </p:blipFill>
          <p:spPr>
            <a:xfrm>
              <a:off x="2743200" y="2256297"/>
              <a:ext cx="6599808" cy="3672182"/>
            </a:xfrm>
            <a:prstGeom prst="rect">
              <a:avLst/>
            </a:prstGeom>
          </p:spPr>
        </p:pic>
        <p:sp>
          <p:nvSpPr>
            <p:cNvPr id="32" name="직사각형 31">
              <a:extLst>
                <a:ext uri="{FF2B5EF4-FFF2-40B4-BE49-F238E27FC236}">
                  <a16:creationId xmlns:a16="http://schemas.microsoft.com/office/drawing/2014/main" id="{924FBC20-BD81-462F-9610-2298EED92AF4}"/>
                </a:ext>
              </a:extLst>
            </p:cNvPr>
            <p:cNvSpPr/>
            <p:nvPr/>
          </p:nvSpPr>
          <p:spPr>
            <a:xfrm>
              <a:off x="4101208" y="2829856"/>
              <a:ext cx="946744" cy="101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cat/proc/cpuinfo</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1015"/>
            <a:ext cx="4242224" cy="215444"/>
            <a:chOff x="1027113" y="2045619"/>
            <a:chExt cx="4243206"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4" y="2045619"/>
              <a:ext cx="4090805"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nhớ</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chính</a:t>
              </a:r>
              <a:endParaRPr lang="ko-KR" altLang="en-US" sz="1400" dirty="0">
                <a:solidFill>
                  <a:prstClr val="black">
                    <a:lumMod val="85000"/>
                    <a:lumOff val="15000"/>
                  </a:prstClr>
                </a:solidFill>
                <a:latin typeface="SamsungOne-400" panose="020B0503030303020204" pitchFamily="34" charset="0"/>
                <a:sym typeface="Arial"/>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Tree>
    <p:extLst>
      <p:ext uri="{BB962C8B-B14F-4D97-AF65-F5344CB8AC3E}">
        <p14:creationId xmlns:p14="http://schemas.microsoft.com/office/powerpoint/2010/main" val="36275565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a:grpSpLocks noChangeAspect="1"/>
          </p:cNvGrpSpPr>
          <p:nvPr/>
        </p:nvGrpSpPr>
        <p:grpSpPr>
          <a:xfrm>
            <a:off x="567458" y="2276636"/>
            <a:ext cx="5760000" cy="3204906"/>
            <a:chOff x="2275458" y="2252448"/>
            <a:chExt cx="7067550" cy="3932437"/>
          </a:xfrm>
        </p:grpSpPr>
        <p:pic>
          <p:nvPicPr>
            <p:cNvPr id="28" name="그림 27" descr="텍스트, 모니터, 스크린샷, 전자기기이(가) 표시된 사진&#10;&#10;자동 생성된 설명">
              <a:extLst>
                <a:ext uri="{FF2B5EF4-FFF2-40B4-BE49-F238E27FC236}">
                  <a16:creationId xmlns:a16="http://schemas.microsoft.com/office/drawing/2014/main" id="{08A9863B-47D5-4297-8DB6-47E7FC7DDF6B}"/>
                </a:ext>
              </a:extLst>
            </p:cNvPr>
            <p:cNvPicPr>
              <a:picLocks noChangeAspect="1"/>
            </p:cNvPicPr>
            <p:nvPr/>
          </p:nvPicPr>
          <p:blipFill>
            <a:blip r:embed="rId3"/>
            <a:stretch>
              <a:fillRect/>
            </a:stretch>
          </p:blipFill>
          <p:spPr>
            <a:xfrm>
              <a:off x="2275458" y="2252448"/>
              <a:ext cx="7067550" cy="3932437"/>
            </a:xfrm>
            <a:prstGeom prst="rect">
              <a:avLst/>
            </a:prstGeom>
          </p:spPr>
        </p:pic>
        <p:sp>
          <p:nvSpPr>
            <p:cNvPr id="29" name="직사각형 28">
              <a:extLst>
                <a:ext uri="{FF2B5EF4-FFF2-40B4-BE49-F238E27FC236}">
                  <a16:creationId xmlns:a16="http://schemas.microsoft.com/office/drawing/2014/main" id="{70A96AF0-24C2-45CE-ACD2-483B650CA7EC}"/>
                </a:ext>
              </a:extLst>
            </p:cNvPr>
            <p:cNvSpPr/>
            <p:nvPr/>
          </p:nvSpPr>
          <p:spPr>
            <a:xfrm>
              <a:off x="4170761" y="2881946"/>
              <a:ext cx="274239" cy="111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df</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1015"/>
            <a:ext cx="4242224" cy="215444"/>
            <a:chOff x="1027113" y="2045619"/>
            <a:chExt cx="4243206"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4" y="2045619"/>
              <a:ext cx="4090805"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In dung lượng đĩa đang sử dụng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Tree>
    <p:extLst>
      <p:ext uri="{BB962C8B-B14F-4D97-AF65-F5344CB8AC3E}">
        <p14:creationId xmlns:p14="http://schemas.microsoft.com/office/powerpoint/2010/main" val="12245438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712182" y="3709531"/>
            <a:ext cx="4495577" cy="2501373"/>
            <a:chOff x="3608937" y="2266961"/>
            <a:chExt cx="5735658" cy="3191363"/>
          </a:xfrm>
        </p:grpSpPr>
        <p:pic>
          <p:nvPicPr>
            <p:cNvPr id="49" name="그림 48" descr="텍스트이(가) 표시된 사진&#10;&#10;자동 생성된 설명">
              <a:extLst>
                <a:ext uri="{FF2B5EF4-FFF2-40B4-BE49-F238E27FC236}">
                  <a16:creationId xmlns:a16="http://schemas.microsoft.com/office/drawing/2014/main" id="{BD703CBD-3A5B-4495-94C7-F98414252059}"/>
                </a:ext>
              </a:extLst>
            </p:cNvPr>
            <p:cNvPicPr>
              <a:picLocks noChangeAspect="1"/>
            </p:cNvPicPr>
            <p:nvPr/>
          </p:nvPicPr>
          <p:blipFill>
            <a:blip r:embed="rId3"/>
            <a:stretch>
              <a:fillRect/>
            </a:stretch>
          </p:blipFill>
          <p:spPr>
            <a:xfrm>
              <a:off x="3608937" y="2266961"/>
              <a:ext cx="5735658" cy="3191363"/>
            </a:xfrm>
            <a:prstGeom prst="rect">
              <a:avLst/>
            </a:prstGeom>
          </p:spPr>
        </p:pic>
        <p:sp>
          <p:nvSpPr>
            <p:cNvPr id="50" name="직사각형 49">
              <a:extLst>
                <a:ext uri="{FF2B5EF4-FFF2-40B4-BE49-F238E27FC236}">
                  <a16:creationId xmlns:a16="http://schemas.microsoft.com/office/drawing/2014/main" id="{BE88893C-792C-4377-B546-8040DE9D5407}"/>
                </a:ext>
              </a:extLst>
            </p:cNvPr>
            <p:cNvSpPr/>
            <p:nvPr/>
          </p:nvSpPr>
          <p:spPr>
            <a:xfrm>
              <a:off x="5147724" y="2768732"/>
              <a:ext cx="700626" cy="152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직사각형 51">
              <a:extLst>
                <a:ext uri="{FF2B5EF4-FFF2-40B4-BE49-F238E27FC236}">
                  <a16:creationId xmlns:a16="http://schemas.microsoft.com/office/drawing/2014/main" id="{2F50D7C7-922D-49A1-8885-A72E87C1EDAA}"/>
                </a:ext>
              </a:extLst>
            </p:cNvPr>
            <p:cNvSpPr/>
            <p:nvPr/>
          </p:nvSpPr>
          <p:spPr>
            <a:xfrm>
              <a:off x="5156708" y="2984632"/>
              <a:ext cx="847758" cy="152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which</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0" name="TextBox 19">
            <a:extLst>
              <a:ext uri="{FF2B5EF4-FFF2-40B4-BE49-F238E27FC236}">
                <a16:creationId xmlns:a16="http://schemas.microsoft.com/office/drawing/2014/main" id="{830FF452-26D8-4C2E-A35F-B9881B6A5B39}"/>
              </a:ext>
            </a:extLst>
          </p:cNvPr>
          <p:cNvSpPr txBox="1"/>
          <p:nvPr/>
        </p:nvSpPr>
        <p:spPr>
          <a:xfrm>
            <a:off x="650767" y="3417143"/>
            <a:ext cx="8197958" cy="292388"/>
          </a:xfrm>
          <a:prstGeom prst="rect">
            <a:avLst/>
          </a:prstGeom>
          <a:noFill/>
        </p:spPr>
        <p:txBody>
          <a:bodyPr wrap="square">
            <a:spAutoFit/>
          </a:bodyPr>
          <a:lstStyle>
            <a:defPPr>
              <a:defRPr lang="ko-KR"/>
            </a:defPPr>
            <a:lvl1pPr>
              <a:defRPr sz="1600" b="0" i="0">
                <a:effectLst/>
                <a:latin typeface="SamsungOne-400" panose="02020603020101020101" pitchFamily="18" charset="-127"/>
                <a:ea typeface="SamsungOne-400" panose="02020603020101020101" pitchFamily="18" charset="-127"/>
              </a:defRPr>
            </a:lvl1p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In đường dẫn vị trí của ứng dụng được chỉ định.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63CFEA5D-13A4-4869-9046-BEEF6B820D50}"/>
              </a:ext>
            </a:extLst>
          </p:cNvPr>
          <p:cNvSpPr/>
          <p:nvPr/>
        </p:nvSpPr>
        <p:spPr>
          <a:xfrm>
            <a:off x="449998" y="2589639"/>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whereis</a:t>
            </a:r>
          </a:p>
        </p:txBody>
      </p:sp>
      <p:grpSp>
        <p:nvGrpSpPr>
          <p:cNvPr id="28" name="그룹 27">
            <a:extLst>
              <a:ext uri="{FF2B5EF4-FFF2-40B4-BE49-F238E27FC236}">
                <a16:creationId xmlns:a16="http://schemas.microsoft.com/office/drawing/2014/main" id="{17DB59E4-EB89-49C8-BDC5-9CF28938F7A5}"/>
              </a:ext>
            </a:extLst>
          </p:cNvPr>
          <p:cNvGrpSpPr/>
          <p:nvPr/>
        </p:nvGrpSpPr>
        <p:grpSpPr>
          <a:xfrm>
            <a:off x="559817" y="3131039"/>
            <a:ext cx="4242224" cy="215444"/>
            <a:chOff x="1027113" y="2045619"/>
            <a:chExt cx="4243206" cy="215496"/>
          </a:xfrm>
        </p:grpSpPr>
        <p:sp>
          <p:nvSpPr>
            <p:cNvPr id="34" name="직사각형 33">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5" name="직사각형 34">
              <a:extLst>
                <a:ext uri="{FF2B5EF4-FFF2-40B4-BE49-F238E27FC236}">
                  <a16:creationId xmlns:a16="http://schemas.microsoft.com/office/drawing/2014/main" id="{40511911-EEFB-4DDD-88EA-926570C57B0C}"/>
                </a:ext>
              </a:extLst>
            </p:cNvPr>
            <p:cNvSpPr/>
            <p:nvPr/>
          </p:nvSpPr>
          <p:spPr>
            <a:xfrm>
              <a:off x="1179514" y="2045619"/>
              <a:ext cx="4090805"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whereis</a:t>
              </a:r>
              <a:r>
                <a:rPr lang="en-US" altLang="ko-KR" sz="1400" dirty="0">
                  <a:solidFill>
                    <a:prstClr val="black">
                      <a:lumMod val="85000"/>
                      <a:lumOff val="15000"/>
                    </a:prstClr>
                  </a:solidFill>
                  <a:latin typeface="SamsungOne-400" panose="020B0503030303020204" pitchFamily="34" charset="0"/>
                  <a:sym typeface="Arial"/>
                </a:rPr>
                <a:t> &lt;</a:t>
              </a:r>
              <a:r>
                <a:rPr lang="en-US" altLang="ko-KR" sz="1400" dirty="0" err="1">
                  <a:solidFill>
                    <a:prstClr val="black">
                      <a:lumMod val="85000"/>
                      <a:lumOff val="15000"/>
                    </a:prstClr>
                  </a:solidFill>
                  <a:latin typeface="SamsungOne-400" panose="020B0503030303020204" pitchFamily="34" charset="0"/>
                  <a:sym typeface="Arial"/>
                </a:rPr>
                <a:t>ứng</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dụng</a:t>
              </a:r>
              <a:r>
                <a:rPr lang="en-US" altLang="ko-KR" sz="1400" dirty="0">
                  <a:solidFill>
                    <a:prstClr val="black">
                      <a:lumMod val="85000"/>
                      <a:lumOff val="15000"/>
                    </a:prstClr>
                  </a:solidFill>
                  <a:latin typeface="SamsungOne-400" panose="020B0503030303020204" pitchFamily="34" charset="0"/>
                  <a:sym typeface="Arial"/>
                </a:rPr>
                <a:t>&gt;</a:t>
              </a:r>
            </a:p>
          </p:txBody>
        </p:sp>
      </p:grpSp>
      <p:sp>
        <p:nvSpPr>
          <p:cNvPr id="36" name="TextBox 35">
            <a:extLst>
              <a:ext uri="{FF2B5EF4-FFF2-40B4-BE49-F238E27FC236}">
                <a16:creationId xmlns:a16="http://schemas.microsoft.com/office/drawing/2014/main" id="{830FF452-26D8-4C2E-A35F-B9881B6A5B39}"/>
              </a:ext>
            </a:extLst>
          </p:cNvPr>
          <p:cNvSpPr txBox="1"/>
          <p:nvPr/>
        </p:nvSpPr>
        <p:spPr>
          <a:xfrm>
            <a:off x="650767" y="2217641"/>
            <a:ext cx="8540858" cy="292388"/>
          </a:xfrm>
          <a:prstGeom prst="rect">
            <a:avLst/>
          </a:prstGeom>
          <a:noFill/>
        </p:spPr>
        <p:txBody>
          <a:bodyPr wrap="square">
            <a:spAutoFit/>
          </a:bodyPr>
          <a:lstStyle>
            <a:defPPr>
              <a:defRPr lang="ko-KR"/>
            </a:defPPr>
            <a:lvl1pPr>
              <a:defRPr sz="1600" b="0" i="0">
                <a:effectLst/>
                <a:latin typeface="SamsungOne-400" panose="02020603020101020101" pitchFamily="18" charset="-127"/>
                <a:ea typeface="SamsungOne-400" panose="02020603020101020101" pitchFamily="18" charset="-127"/>
              </a:defRPr>
            </a:lvl1p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In đường dẫn vị trí của ứng dụng được chỉ định làm mặc định.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2" name="그룹 41"/>
          <p:cNvGrpSpPr/>
          <p:nvPr/>
        </p:nvGrpSpPr>
        <p:grpSpPr>
          <a:xfrm>
            <a:off x="559817" y="1930152"/>
            <a:ext cx="6364614" cy="215444"/>
            <a:chOff x="559817" y="1930152"/>
            <a:chExt cx="6364614" cy="215444"/>
          </a:xfrm>
        </p:grpSpPr>
        <p:sp>
          <p:nvSpPr>
            <p:cNvPr id="43" name="직사각형 42">
              <a:extLst>
                <a:ext uri="{FF2B5EF4-FFF2-40B4-BE49-F238E27FC236}">
                  <a16:creationId xmlns:a16="http://schemas.microsoft.com/office/drawing/2014/main" id="{F5A95472-7370-4B42-9BCB-6DC1D29B2E57}"/>
                </a:ext>
              </a:extLst>
            </p:cNvPr>
            <p:cNvSpPr/>
            <p:nvPr/>
          </p:nvSpPr>
          <p:spPr>
            <a:xfrm>
              <a:off x="559817" y="1941522"/>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44" name="직사각형 43">
              <a:extLst>
                <a:ext uri="{FF2B5EF4-FFF2-40B4-BE49-F238E27FC236}">
                  <a16:creationId xmlns:a16="http://schemas.microsoft.com/office/drawing/2014/main" id="{40511911-EEFB-4DDD-88EA-926570C57B0C}"/>
                </a:ext>
              </a:extLst>
            </p:cNvPr>
            <p:cNvSpPr/>
            <p:nvPr/>
          </p:nvSpPr>
          <p:spPr>
            <a:xfrm>
              <a:off x="712182" y="1930152"/>
              <a:ext cx="621224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a:solidFill>
                    <a:prstClr val="black">
                      <a:lumMod val="85000"/>
                      <a:lumOff val="15000"/>
                    </a:prstClr>
                  </a:solidFill>
                  <a:latin typeface="SamsungOne-400" panose="020B0503030303020204" pitchFamily="34" charset="0"/>
                  <a:sym typeface="Arial"/>
                </a:rPr>
                <a:t>which &lt;</a:t>
              </a:r>
              <a:r>
                <a:rPr lang="en-US" altLang="ko-KR" sz="1400" dirty="0" err="1">
                  <a:solidFill>
                    <a:prstClr val="black">
                      <a:lumMod val="85000"/>
                      <a:lumOff val="15000"/>
                    </a:prstClr>
                  </a:solidFill>
                  <a:latin typeface="SamsungOne-400" panose="020B0503030303020204" pitchFamily="34" charset="0"/>
                  <a:sym typeface="Arial"/>
                </a:rPr>
                <a:t>ứng</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dụng</a:t>
              </a:r>
              <a:r>
                <a:rPr lang="en-US" altLang="ko-KR" sz="1400" dirty="0">
                  <a:solidFill>
                    <a:prstClr val="black">
                      <a:lumMod val="85000"/>
                      <a:lumOff val="15000"/>
                    </a:prstClr>
                  </a:solidFill>
                  <a:latin typeface="SamsungOne-400" panose="020B0503030303020204" pitchFamily="34" charset="0"/>
                  <a:sym typeface="Arial"/>
                </a:rPr>
                <a:t>&gt;</a:t>
              </a:r>
            </a:p>
          </p:txBody>
        </p:sp>
      </p:grpSp>
    </p:spTree>
    <p:extLst>
      <p:ext uri="{BB962C8B-B14F-4D97-AF65-F5344CB8AC3E}">
        <p14:creationId xmlns:p14="http://schemas.microsoft.com/office/powerpoint/2010/main" val="18603645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Hướng dẫn lệnh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hệ</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điều</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hành</a:t>
            </a: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 Raspberry Pi</a:t>
            </a:r>
            <a:endParaRPr lang="pt-BR"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 </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8CEA84EE-1CFD-4B57-A1C8-06A1AB4ACA44}"/>
              </a:ext>
            </a:extLst>
          </p:cNvPr>
          <p:cNvSpPr/>
          <p:nvPr/>
        </p:nvSpPr>
        <p:spPr>
          <a:xfrm>
            <a:off x="1234524" y="3745809"/>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với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hành</a:t>
            </a:r>
            <a:r>
              <a:rPr lang="en-US" altLang="ko-KR" dirty="0">
                <a:solidFill>
                  <a:schemeClr val="bg1">
                    <a:lumMod val="65000"/>
                  </a:schemeClr>
                </a:solidFill>
                <a:latin typeface="SamsungOne-400" panose="020B0503030303020204" pitchFamily="34" charset="0"/>
                <a:ea typeface="SamsungOne-400" panose="020B0503030303020204" pitchFamily="34" charset="0"/>
              </a:rPr>
              <a:t> Raspberry Pi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từ</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tính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của</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bạn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388313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6" name="직사각형 15">
            <a:extLst>
              <a:ext uri="{FF2B5EF4-FFF2-40B4-BE49-F238E27FC236}">
                <a16:creationId xmlns:a16="http://schemas.microsoft.com/office/drawing/2014/main" id="{475B5DE5-347D-4119-80E7-2377740127D9}"/>
              </a:ext>
            </a:extLst>
          </p:cNvPr>
          <p:cNvSpPr/>
          <p:nvPr/>
        </p:nvSpPr>
        <p:spPr>
          <a:xfrm>
            <a:off x="1234524" y="431414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2.2. Lệnh cơ bản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31296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18" name="Group 2">
            <a:extLst>
              <a:ext uri="{FF2B5EF4-FFF2-40B4-BE49-F238E27FC236}">
                <a16:creationId xmlns:a16="http://schemas.microsoft.com/office/drawing/2014/main" id="{5DD676FB-B4EE-42C9-A471-E6CF497FCB25}"/>
              </a:ext>
            </a:extLst>
          </p:cNvPr>
          <p:cNvGrpSpPr/>
          <p:nvPr/>
        </p:nvGrpSpPr>
        <p:grpSpPr>
          <a:xfrm>
            <a:off x="1051644" y="4742803"/>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tệp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147638"/>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khiển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
        <p:nvSpPr>
          <p:cNvPr id="32" name="직사각형 31">
            <a:extLst>
              <a:ext uri="{FF2B5EF4-FFF2-40B4-BE49-F238E27FC236}">
                <a16:creationId xmlns:a16="http://schemas.microsoft.com/office/drawing/2014/main" id="{42D16157-71AB-4EEC-81F2-DE5463F000C0}"/>
              </a:ext>
            </a:extLst>
          </p:cNvPr>
          <p:cNvSpPr/>
          <p:nvPr/>
        </p:nvSpPr>
        <p:spPr>
          <a:xfrm>
            <a:off x="5307327" y="434999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35" name="직사각형 44">
            <a:extLst>
              <a:ext uri="{FF2B5EF4-FFF2-40B4-BE49-F238E27FC236}">
                <a16:creationId xmlns:a16="http://schemas.microsoft.com/office/drawing/2014/main" id="{84CE6F1A-F6A5-409C-BD43-5542C2321C7A}"/>
              </a:ext>
            </a:extLst>
          </p:cNvPr>
          <p:cNvSpPr/>
          <p:nvPr/>
        </p:nvSpPr>
        <p:spPr>
          <a:xfrm>
            <a:off x="5307327" y="477983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38" name="직사각형 44">
            <a:extLst>
              <a:ext uri="{FF2B5EF4-FFF2-40B4-BE49-F238E27FC236}">
                <a16:creationId xmlns:a16="http://schemas.microsoft.com/office/drawing/2014/main" id="{84CE6F1A-F6A5-409C-BD43-5542C2321C7A}"/>
              </a:ext>
            </a:extLst>
          </p:cNvPr>
          <p:cNvSpPr/>
          <p:nvPr/>
        </p:nvSpPr>
        <p:spPr>
          <a:xfrm>
            <a:off x="5307327" y="5184666"/>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4" name="그룹 3">
            <a:extLst>
              <a:ext uri="{FF2B5EF4-FFF2-40B4-BE49-F238E27FC236}">
                <a16:creationId xmlns:a16="http://schemas.microsoft.com/office/drawing/2014/main" id="{D6EBACA9-B0AF-4FE1-89DA-200B1C0E46E9}"/>
              </a:ext>
            </a:extLst>
          </p:cNvPr>
          <p:cNvGrpSpPr/>
          <p:nvPr/>
        </p:nvGrpSpPr>
        <p:grpSpPr>
          <a:xfrm>
            <a:off x="5490207" y="4351170"/>
            <a:ext cx="4315340" cy="1111668"/>
            <a:chOff x="5741201" y="4533272"/>
            <a:chExt cx="5519420" cy="1111668"/>
          </a:xfrm>
        </p:grpSpPr>
        <p:sp>
          <p:nvSpPr>
            <p:cNvPr id="31" name="직사각형 30">
              <a:extLst>
                <a:ext uri="{FF2B5EF4-FFF2-40B4-BE49-F238E27FC236}">
                  <a16:creationId xmlns:a16="http://schemas.microsoft.com/office/drawing/2014/main" id="{475B5DE5-347D-4119-80E7-2377740127D9}"/>
                </a:ext>
              </a:extLst>
            </p:cNvPr>
            <p:cNvSpPr/>
            <p:nvPr/>
          </p:nvSpPr>
          <p:spPr>
            <a:xfrm>
              <a:off x="5741201" y="453327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2.5.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Các</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lệnh</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về</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Network</a:t>
              </a:r>
            </a:p>
          </p:txBody>
        </p:sp>
        <p:sp>
          <p:nvSpPr>
            <p:cNvPr id="34" name="직사각형 43">
              <a:extLst>
                <a:ext uri="{FF2B5EF4-FFF2-40B4-BE49-F238E27FC236}">
                  <a16:creationId xmlns:a16="http://schemas.microsoft.com/office/drawing/2014/main" id="{7C361C6F-D073-4FC0-8ED0-8901EA9A95A1}"/>
                </a:ext>
              </a:extLst>
            </p:cNvPr>
            <p:cNvSpPr/>
            <p:nvPr/>
          </p:nvSpPr>
          <p:spPr>
            <a:xfrm>
              <a:off x="5741201" y="496310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2.6. Các lệnh về Người dùng &amp; Quyền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7" name="직사각형 43">
              <a:extLst>
                <a:ext uri="{FF2B5EF4-FFF2-40B4-BE49-F238E27FC236}">
                  <a16:creationId xmlns:a16="http://schemas.microsoft.com/office/drawing/2014/main" id="{7C361C6F-D073-4FC0-8ED0-8901EA9A95A1}"/>
                </a:ext>
              </a:extLst>
            </p:cNvPr>
            <p:cNvSpPr/>
            <p:nvPr/>
          </p:nvSpPr>
          <p:spPr>
            <a:xfrm>
              <a:off x="5741201" y="5367941"/>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cụ</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lập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0098459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Network</a:t>
            </a:r>
          </a:p>
        </p:txBody>
      </p:sp>
      <p:sp>
        <p:nvSpPr>
          <p:cNvPr id="49" name="직사각형 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6" name="직사각형 4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về</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Network</a:t>
            </a:r>
          </a:p>
        </p:txBody>
      </p:sp>
      <p:grpSp>
        <p:nvGrpSpPr>
          <p:cNvPr id="8" name="그룹 7"/>
          <p:cNvGrpSpPr/>
          <p:nvPr/>
        </p:nvGrpSpPr>
        <p:grpSpPr>
          <a:xfrm>
            <a:off x="559817" y="1930152"/>
            <a:ext cx="8895166" cy="938245"/>
            <a:chOff x="559817" y="1930152"/>
            <a:chExt cx="8895166" cy="938245"/>
          </a:xfrm>
        </p:grpSpPr>
        <p:grpSp>
          <p:nvGrpSpPr>
            <p:cNvPr id="9" name="그룹 8">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11" name="직사각형 10">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2" name="직사각형 11">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này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0" name="직사각형 9">
              <a:extLst>
                <a:ext uri="{FF2B5EF4-FFF2-40B4-BE49-F238E27FC236}">
                  <a16:creationId xmlns:a16="http://schemas.microsoft.com/office/drawing/2014/main" id="{439DCE1C-801F-43E7-9286-D60EB80C9FCA}"/>
                </a:ext>
              </a:extLst>
            </p:cNvPr>
            <p:cNvSpPr/>
            <p:nvPr/>
          </p:nvSpPr>
          <p:spPr>
            <a:xfrm>
              <a:off x="712182" y="2220323"/>
              <a:ext cx="874280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những lệnh nào được sử dụng để định cấu hình hoặc kiểm tra cài đặt liên quan đến mạng trong Linux.</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các lệnh liên quan đến mạng cùng với kiến thức nền tảng liên quan.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9000192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ifconfig</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1015"/>
            <a:ext cx="6595726" cy="215444"/>
            <a:chOff x="1027113" y="2045619"/>
            <a:chExt cx="5766116"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19"/>
              <a:ext cx="5613716"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Network</a:t>
            </a: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 name="그룹 2"/>
          <p:cNvGrpSpPr>
            <a:grpSpLocks noChangeAspect="1"/>
          </p:cNvGrpSpPr>
          <p:nvPr/>
        </p:nvGrpSpPr>
        <p:grpSpPr>
          <a:xfrm>
            <a:off x="567458" y="2277992"/>
            <a:ext cx="5760000" cy="3204907"/>
            <a:chOff x="3631112" y="2899356"/>
            <a:chExt cx="5711896" cy="3178142"/>
          </a:xfrm>
        </p:grpSpPr>
        <p:pic>
          <p:nvPicPr>
            <p:cNvPr id="21" name="그림 20" descr="텍스트, 모니터, 스크린샷, 전자기기이(가) 표시된 사진&#10;&#10;자동 생성된 설명">
              <a:extLst>
                <a:ext uri="{FF2B5EF4-FFF2-40B4-BE49-F238E27FC236}">
                  <a16:creationId xmlns:a16="http://schemas.microsoft.com/office/drawing/2014/main" id="{8EFF79AC-2786-4D74-9AF1-526A129FF205}"/>
                </a:ext>
              </a:extLst>
            </p:cNvPr>
            <p:cNvPicPr>
              <a:picLocks noChangeAspect="1"/>
            </p:cNvPicPr>
            <p:nvPr/>
          </p:nvPicPr>
          <p:blipFill>
            <a:blip r:embed="rId3"/>
            <a:stretch>
              <a:fillRect/>
            </a:stretch>
          </p:blipFill>
          <p:spPr>
            <a:xfrm>
              <a:off x="3631112" y="2899356"/>
              <a:ext cx="5711896" cy="3178142"/>
            </a:xfrm>
            <a:prstGeom prst="rect">
              <a:avLst/>
            </a:prstGeom>
          </p:spPr>
        </p:pic>
        <p:sp>
          <p:nvSpPr>
            <p:cNvPr id="22" name="직사각형 21">
              <a:extLst>
                <a:ext uri="{FF2B5EF4-FFF2-40B4-BE49-F238E27FC236}">
                  <a16:creationId xmlns:a16="http://schemas.microsoft.com/office/drawing/2014/main" id="{EFE85017-659C-47FB-9751-AC5EEE43F9B8}"/>
                </a:ext>
              </a:extLst>
            </p:cNvPr>
            <p:cNvSpPr/>
            <p:nvPr/>
          </p:nvSpPr>
          <p:spPr>
            <a:xfrm>
              <a:off x="4833293" y="3384550"/>
              <a:ext cx="351589" cy="107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227064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Lược đồ các biến thể chính của Linux</a:t>
            </a:r>
          </a:p>
        </p:txBody>
      </p:sp>
      <p:sp>
        <p:nvSpPr>
          <p:cNvPr id="30" name="직사각형 2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Linux</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38" name="직사각형 3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pic>
        <p:nvPicPr>
          <p:cNvPr id="41" name="Picture 2" descr="GNU/Linux distribution timeline">
            <a:extLst>
              <a:ext uri="{FF2B5EF4-FFF2-40B4-BE49-F238E27FC236}">
                <a16:creationId xmlns:a16="http://schemas.microsoft.com/office/drawing/2014/main" id="{3331A52F-B555-40B2-A497-67CC688FB7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9998" y="1861627"/>
            <a:ext cx="5580099" cy="382456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0" y="2046286"/>
            <a:ext cx="3430763" cy="692497"/>
          </a:xfrm>
          <a:prstGeom prst="rect">
            <a:avLst/>
          </a:prstGeom>
          <a:noFill/>
        </p:spPr>
        <p:txBody>
          <a:bodyPr wrap="square">
            <a:spAutoFit/>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là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Debian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7737404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58" y="2272098"/>
            <a:ext cx="5760000" cy="3204907"/>
            <a:chOff x="3672458" y="2831312"/>
            <a:chExt cx="5670550" cy="3155136"/>
          </a:xfrm>
        </p:grpSpPr>
        <p:pic>
          <p:nvPicPr>
            <p:cNvPr id="28" name="그림 27" descr="텍스트, 전자기기, 검은색, 컴퓨터이(가) 표시된 사진&#10;&#10;자동 생성된 설명">
              <a:extLst>
                <a:ext uri="{FF2B5EF4-FFF2-40B4-BE49-F238E27FC236}">
                  <a16:creationId xmlns:a16="http://schemas.microsoft.com/office/drawing/2014/main" id="{E7876209-CF29-449E-9E65-C52BB13B5992}"/>
                </a:ext>
              </a:extLst>
            </p:cNvPr>
            <p:cNvPicPr>
              <a:picLocks noChangeAspect="1"/>
            </p:cNvPicPr>
            <p:nvPr/>
          </p:nvPicPr>
          <p:blipFill>
            <a:blip r:embed="rId3"/>
            <a:stretch>
              <a:fillRect/>
            </a:stretch>
          </p:blipFill>
          <p:spPr>
            <a:xfrm>
              <a:off x="3672458" y="2831312"/>
              <a:ext cx="5670550" cy="3155136"/>
            </a:xfrm>
            <a:prstGeom prst="rect">
              <a:avLst/>
            </a:prstGeom>
          </p:spPr>
        </p:pic>
        <p:sp>
          <p:nvSpPr>
            <p:cNvPr id="32" name="직사각형 31">
              <a:extLst>
                <a:ext uri="{FF2B5EF4-FFF2-40B4-BE49-F238E27FC236}">
                  <a16:creationId xmlns:a16="http://schemas.microsoft.com/office/drawing/2014/main" id="{9CB46B49-B582-45F1-8C63-51453E7F8525}"/>
                </a:ext>
              </a:extLst>
            </p:cNvPr>
            <p:cNvSpPr/>
            <p:nvPr/>
          </p:nvSpPr>
          <p:spPr>
            <a:xfrm>
              <a:off x="4830224" y="3314700"/>
              <a:ext cx="472026"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직사각형 32">
              <a:extLst>
                <a:ext uri="{FF2B5EF4-FFF2-40B4-BE49-F238E27FC236}">
                  <a16:creationId xmlns:a16="http://schemas.microsoft.com/office/drawing/2014/main" id="{2A0634FC-5777-4710-BE5B-77AE8650D993}"/>
                </a:ext>
              </a:extLst>
            </p:cNvPr>
            <p:cNvSpPr/>
            <p:nvPr/>
          </p:nvSpPr>
          <p:spPr>
            <a:xfrm>
              <a:off x="5509674" y="4876800"/>
              <a:ext cx="446626" cy="1028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436151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netstat</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6" y="1931015"/>
            <a:ext cx="8879608" cy="215444"/>
            <a:chOff x="1027113" y="2045619"/>
            <a:chExt cx="7783275"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54466" y="2045619"/>
              <a:ext cx="7655922"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Lệnh in thông tin như trạng thái kết nối mạng, bảng định tuyến và trạng thái giao diện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Network</a:t>
            </a: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Tree>
    <p:extLst>
      <p:ext uri="{BB962C8B-B14F-4D97-AF65-F5344CB8AC3E}">
        <p14:creationId xmlns:p14="http://schemas.microsoft.com/office/powerpoint/2010/main" val="28746629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Network</a:t>
            </a: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netstat</a:t>
            </a:r>
          </a:p>
        </p:txBody>
      </p:sp>
      <p:graphicFrame>
        <p:nvGraphicFramePr>
          <p:cNvPr id="13" name="표 5">
            <a:extLst>
              <a:ext uri="{FF2B5EF4-FFF2-40B4-BE49-F238E27FC236}">
                <a16:creationId xmlns:a16="http://schemas.microsoft.com/office/drawing/2014/main" id="{F96A0785-0BC2-BA4F-967A-6AFEEB40DB0F}"/>
              </a:ext>
            </a:extLst>
          </p:cNvPr>
          <p:cNvGraphicFramePr>
            <a:graphicFrameLocks noGrp="1"/>
          </p:cNvGraphicFramePr>
          <p:nvPr>
            <p:extLst>
              <p:ext uri="{D42A27DB-BD31-4B8C-83A1-F6EECF244321}">
                <p14:modId xmlns:p14="http://schemas.microsoft.com/office/powerpoint/2010/main" val="935012000"/>
              </p:ext>
            </p:extLst>
          </p:nvPr>
        </p:nvGraphicFramePr>
        <p:xfrm>
          <a:off x="546168" y="1959469"/>
          <a:ext cx="8743209" cy="3982908"/>
        </p:xfrm>
        <a:graphic>
          <a:graphicData uri="http://schemas.openxmlformats.org/drawingml/2006/table">
            <a:tbl>
              <a:tblPr firstRow="1" bandRow="1">
                <a:tableStyleId>{5C22544A-7EE6-4342-B048-85BDC9FD1C3A}</a:tableStyleId>
              </a:tblPr>
              <a:tblGrid>
                <a:gridCol w="1767691">
                  <a:extLst>
                    <a:ext uri="{9D8B030D-6E8A-4147-A177-3AD203B41FA5}">
                      <a16:colId xmlns:a16="http://schemas.microsoft.com/office/drawing/2014/main" val="2893669326"/>
                    </a:ext>
                  </a:extLst>
                </a:gridCol>
                <a:gridCol w="6975518">
                  <a:extLst>
                    <a:ext uri="{9D8B030D-6E8A-4147-A177-3AD203B41FA5}">
                      <a16:colId xmlns:a16="http://schemas.microsoft.com/office/drawing/2014/main" val="2723376963"/>
                    </a:ext>
                  </a:extLst>
                </a:gridCol>
              </a:tblGrid>
              <a:tr h="325308">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Loại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Nghĩa</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269780">
                <a:tc>
                  <a:txBody>
                    <a:bodyPr/>
                    <a:lstStyle/>
                    <a:p>
                      <a:pPr algn="ctr" latinLnBrk="1"/>
                      <a:r>
                        <a:rPr lang="en-US" altLang="ko-KR" sz="1200" dirty="0">
                          <a:latin typeface="SamsungOne-700" panose="020B0803030303020204" pitchFamily="34" charset="0"/>
                          <a:ea typeface="SamsungOne-700" panose="020B0803030303020204" pitchFamily="34" charset="0"/>
                        </a:rPr>
                        <a:t>ESTABLISHED</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vi-VN"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Máy chủ và khách được kết nối với nhau</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269780">
                <a:tc>
                  <a:txBody>
                    <a:bodyPr/>
                    <a:lstStyle/>
                    <a:p>
                      <a:pPr algn="ctr" latinLnBrk="1"/>
                      <a:r>
                        <a:rPr lang="en-US" altLang="ko-KR" sz="1200" dirty="0">
                          <a:latin typeface="SamsungOne-700" panose="020B0803030303020204" pitchFamily="34" charset="0"/>
                          <a:ea typeface="SamsungOne-700" panose="020B0803030303020204" pitchFamily="34" charset="0"/>
                        </a:rPr>
                        <a:t>SYN_SENT</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Khách</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hàng</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đã</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yêu</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cầu</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kết</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nối</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với</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máy</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chủ</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từ</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xa</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9281">
                <a:tc>
                  <a:txBody>
                    <a:bodyPr/>
                    <a:lstStyle/>
                    <a:p>
                      <a:pPr algn="ctr" latinLnBrk="1"/>
                      <a:r>
                        <a:rPr lang="en-US" altLang="ko-KR" sz="1200" dirty="0">
                          <a:latin typeface="SamsungOne-700" panose="020B0803030303020204" pitchFamily="34" charset="0"/>
                          <a:ea typeface="SamsungOne-700" panose="020B0803030303020204" pitchFamily="34" charset="0"/>
                        </a:rPr>
                        <a:t>SYN_RECV </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vi-VN"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Trạng thái phản hồi đã được thực hiện liên quan đến yêu cầu của khách hàng từ máy chủ nhưng chưa nhận được tin nhắn của khách hàng</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69780">
                <a:tc>
                  <a:txBody>
                    <a:bodyPr/>
                    <a:lstStyle/>
                    <a:p>
                      <a:pPr algn="ctr" latinLnBrk="1"/>
                      <a:r>
                        <a:rPr lang="en-US" altLang="ko-KR" sz="1200" dirty="0">
                          <a:latin typeface="SamsungOne-700" panose="020B0803030303020204" pitchFamily="34" charset="0"/>
                          <a:ea typeface="SamsungOne-700" panose="020B0803030303020204" pitchFamily="34" charset="0"/>
                        </a:rPr>
                        <a:t>FIN_WAIT1 </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Ổ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cắm</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đã</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đóng</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và</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kết</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nối</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đã</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kết</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thúc</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69780">
                <a:tc>
                  <a:txBody>
                    <a:bodyPr/>
                    <a:lstStyle/>
                    <a:p>
                      <a:pPr algn="ctr" latinLnBrk="1"/>
                      <a:r>
                        <a:rPr lang="en-US" altLang="ko-KR" sz="1200" dirty="0">
                          <a:latin typeface="SamsungOne-700" panose="020B0803030303020204" pitchFamily="34" charset="0"/>
                          <a:ea typeface="SamsungOne-700" panose="020B0803030303020204" pitchFamily="34" charset="0"/>
                        </a:rPr>
                        <a:t>FIN_WAIT2</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vi-VN"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Trạng thái kết nối đã kết thúc, nhưng ổ cắm đang chờ nó kết thúc từ máy chủ từ xa</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439281">
                <a:tc>
                  <a:txBody>
                    <a:bodyPr/>
                    <a:lstStyle/>
                    <a:p>
                      <a:pPr algn="ctr" latinLnBrk="1"/>
                      <a:r>
                        <a:rPr lang="en-US" altLang="ko-KR" sz="1200" dirty="0">
                          <a:latin typeface="SamsungOne-700" panose="020B0803030303020204" pitchFamily="34" charset="0"/>
                          <a:ea typeface="SamsungOne-700" panose="020B0803030303020204" pitchFamily="34" charset="0"/>
                        </a:rPr>
                        <a:t>TIME_WAIT</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vi-VN"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Trạng thái nơi quá trình xử lý gói kết thúc, nhưng</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socket</a:t>
                      </a:r>
                      <a:r>
                        <a:rPr lang="vi-VN"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đang chờ quá trình xử lý gói chậm trong trường hợp.</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69780">
                <a:tc>
                  <a:txBody>
                    <a:bodyPr/>
                    <a:lstStyle/>
                    <a:p>
                      <a:pPr algn="ctr" latinLnBrk="1"/>
                      <a:r>
                        <a:rPr lang="en-US" altLang="ko-KR" sz="1200" dirty="0">
                          <a:latin typeface="SamsungOne-700" panose="020B0803030303020204" pitchFamily="34" charset="0"/>
                          <a:ea typeface="SamsungOne-700" panose="020B0803030303020204" pitchFamily="34" charset="0"/>
                        </a:rPr>
                        <a:t>CLOSE</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Ổ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cắm</a:t>
                      </a:r>
                      <a:r>
                        <a:rPr lang="en-US" altLang="ko-KR" sz="1200" kern="1200" baseline="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vi-VN"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chưa được sử dụng</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269780">
                <a:tc>
                  <a:txBody>
                    <a:bodyPr/>
                    <a:lstStyle/>
                    <a:p>
                      <a:pPr algn="ctr" latinLnBrk="1"/>
                      <a:r>
                        <a:rPr lang="en-US" altLang="ko-KR" sz="1200" dirty="0">
                          <a:latin typeface="SamsungOne-700" panose="020B0803030303020204" pitchFamily="34" charset="0"/>
                          <a:ea typeface="SamsungOne-700" panose="020B0803030303020204" pitchFamily="34" charset="0"/>
                        </a:rPr>
                        <a:t>CLOSE_WAIT</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vi-VN"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Trạng thái nơi máy chủ từ xa đã kết thúc và đang đợi để ổ cắm có thể đóng</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69780">
                <a:tc>
                  <a:txBody>
                    <a:bodyPr/>
                    <a:lstStyle/>
                    <a:p>
                      <a:pPr algn="ctr" latinLnBrk="1"/>
                      <a:r>
                        <a:rPr lang="en-US" altLang="ko-KR" sz="1200" dirty="0">
                          <a:latin typeface="SamsungOne-700" panose="020B0803030303020204" pitchFamily="34" charset="0"/>
                          <a:ea typeface="SamsungOne-700" panose="020B0803030303020204" pitchFamily="34" charset="0"/>
                        </a:rPr>
                        <a:t>LAST_ACK</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Đang</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chờ</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gói</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ACK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cuối</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cùng</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Máy</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chủ</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từ</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xa</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trạng</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thái</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TẮT ổ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cắm</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269780">
                <a:tc>
                  <a:txBody>
                    <a:bodyPr/>
                    <a:lstStyle/>
                    <a:p>
                      <a:pPr algn="ctr" latinLnBrk="1"/>
                      <a:r>
                        <a:rPr lang="en-US" altLang="ko-KR" sz="1200" dirty="0">
                          <a:latin typeface="SamsungOne-700" panose="020B0803030303020204" pitchFamily="34" charset="0"/>
                          <a:ea typeface="SamsungOne-700" panose="020B0803030303020204" pitchFamily="34" charset="0"/>
                        </a:rPr>
                        <a:t>LISTEN </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vi-VN"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Trạng thái nơi ổ cắm đang chờ gói đến máy chủ</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69780">
                <a:tc>
                  <a:txBody>
                    <a:bodyPr/>
                    <a:lstStyle/>
                    <a:p>
                      <a:pPr algn="ctr" latinLnBrk="1"/>
                      <a:r>
                        <a:rPr lang="en-US" altLang="ko-KR" sz="1200" dirty="0">
                          <a:latin typeface="SamsungOne-700" panose="020B0803030303020204" pitchFamily="34" charset="0"/>
                          <a:ea typeface="SamsungOne-700" panose="020B0803030303020204" pitchFamily="34" charset="0"/>
                        </a:rPr>
                        <a:t>CLOSING </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vi-VN"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Trạng thái nơi dữ liệu được truyền đi bị mất</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69780">
                <a:tc>
                  <a:txBody>
                    <a:bodyPr/>
                    <a:lstStyle/>
                    <a:p>
                      <a:pPr algn="ctr" latinLnBrk="1"/>
                      <a:r>
                        <a:rPr lang="en-US" altLang="ko-KR" sz="1200" dirty="0">
                          <a:latin typeface="SamsungOne-700" panose="020B0803030303020204" pitchFamily="34" charset="0"/>
                          <a:ea typeface="SamsungOne-700" panose="020B0803030303020204" pitchFamily="34" charset="0"/>
                        </a:rPr>
                        <a:t>UNKNOWN</a:t>
                      </a:r>
                      <a:endParaRPr lang="ko-KR" altLang="en-US" sz="1200" dirty="0">
                        <a:latin typeface="SamsungOne-700" panose="020B08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latinLnBrk="1"/>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Trạng</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thái</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không</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thể</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kiểm</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tra</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trạng</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thái</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ổ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cắm</a:t>
                      </a:r>
                      <a:endParaRPr lang="ko-KR" altLang="en-US" sz="1200" kern="1200" dirty="0">
                        <a:solidFill>
                          <a:prstClr val="black">
                            <a:lumMod val="85000"/>
                            <a:lumOff val="15000"/>
                          </a:prstClr>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3993337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60" y="2241530"/>
            <a:ext cx="5040000" cy="2804293"/>
            <a:chOff x="3602545" y="2690640"/>
            <a:chExt cx="5740463" cy="3194036"/>
          </a:xfrm>
        </p:grpSpPr>
        <p:pic>
          <p:nvPicPr>
            <p:cNvPr id="36" name="그림 35" descr="텍스트, 모니터, 전자기기, 스크린샷이(가) 표시된 사진&#10;&#10;자동 생성된 설명">
              <a:extLst>
                <a:ext uri="{FF2B5EF4-FFF2-40B4-BE49-F238E27FC236}">
                  <a16:creationId xmlns:a16="http://schemas.microsoft.com/office/drawing/2014/main" id="{4A27BAD1-A150-4DDF-AAC1-948A51E2B434}"/>
                </a:ext>
              </a:extLst>
            </p:cNvPr>
            <p:cNvPicPr>
              <a:picLocks noChangeAspect="1"/>
            </p:cNvPicPr>
            <p:nvPr/>
          </p:nvPicPr>
          <p:blipFill>
            <a:blip r:embed="rId3"/>
            <a:stretch>
              <a:fillRect/>
            </a:stretch>
          </p:blipFill>
          <p:spPr>
            <a:xfrm>
              <a:off x="3602545" y="2690640"/>
              <a:ext cx="5740463" cy="3194036"/>
            </a:xfrm>
            <a:prstGeom prst="rect">
              <a:avLst/>
            </a:prstGeom>
          </p:spPr>
        </p:pic>
        <p:sp>
          <p:nvSpPr>
            <p:cNvPr id="37" name="직사각형 36">
              <a:extLst>
                <a:ext uri="{FF2B5EF4-FFF2-40B4-BE49-F238E27FC236}">
                  <a16:creationId xmlns:a16="http://schemas.microsoft.com/office/drawing/2014/main" id="{7626C2EF-BBA4-4F32-A355-31BCE15F1AA0}"/>
                </a:ext>
              </a:extLst>
            </p:cNvPr>
            <p:cNvSpPr/>
            <p:nvPr/>
          </p:nvSpPr>
          <p:spPr>
            <a:xfrm>
              <a:off x="4811174" y="3184949"/>
              <a:ext cx="668876" cy="117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ping</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Network</a:t>
            </a: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8" name="그룹 27">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29" name="직사각형 28">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0" name="직사각형 29">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Lệnh kiểm tra xem máy chủ lưu trữ bên ngoài có thể truy cập mạng không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1" name="직사각형 30"/>
          <p:cNvSpPr/>
          <p:nvPr/>
        </p:nvSpPr>
        <p:spPr>
          <a:xfrm>
            <a:off x="5743575" y="2251661"/>
            <a:ext cx="36957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ping &lt;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ip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thoát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Ctrl + c.</a:t>
            </a:r>
          </a:p>
        </p:txBody>
      </p:sp>
    </p:spTree>
    <p:extLst>
      <p:ext uri="{BB962C8B-B14F-4D97-AF65-F5344CB8AC3E}">
        <p14:creationId xmlns:p14="http://schemas.microsoft.com/office/powerpoint/2010/main" val="40467635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a:grpSpLocks noChangeAspect="1"/>
          </p:cNvGrpSpPr>
          <p:nvPr/>
        </p:nvGrpSpPr>
        <p:grpSpPr>
          <a:xfrm>
            <a:off x="567460" y="2241530"/>
            <a:ext cx="5040000" cy="2804294"/>
            <a:chOff x="3295650" y="2710611"/>
            <a:chExt cx="6047358" cy="3364795"/>
          </a:xfrm>
        </p:grpSpPr>
        <p:pic>
          <p:nvPicPr>
            <p:cNvPr id="28" name="그림 27" descr="텍스트이(가) 표시된 사진&#10;&#10;자동 생성된 설명">
              <a:extLst>
                <a:ext uri="{FF2B5EF4-FFF2-40B4-BE49-F238E27FC236}">
                  <a16:creationId xmlns:a16="http://schemas.microsoft.com/office/drawing/2014/main" id="{FFB55329-A1D9-4F7E-AA38-060F7DE4A901}"/>
                </a:ext>
              </a:extLst>
            </p:cNvPr>
            <p:cNvPicPr>
              <a:picLocks noChangeAspect="1"/>
            </p:cNvPicPr>
            <p:nvPr/>
          </p:nvPicPr>
          <p:blipFill>
            <a:blip r:embed="rId3"/>
            <a:stretch>
              <a:fillRect/>
            </a:stretch>
          </p:blipFill>
          <p:spPr>
            <a:xfrm>
              <a:off x="3295650" y="2710611"/>
              <a:ext cx="6047358" cy="3364795"/>
            </a:xfrm>
            <a:prstGeom prst="rect">
              <a:avLst/>
            </a:prstGeom>
          </p:spPr>
        </p:pic>
        <p:sp>
          <p:nvSpPr>
            <p:cNvPr id="29" name="직사각형 28">
              <a:extLst>
                <a:ext uri="{FF2B5EF4-FFF2-40B4-BE49-F238E27FC236}">
                  <a16:creationId xmlns:a16="http://schemas.microsoft.com/office/drawing/2014/main" id="{0CF7D53F-5E34-4D4F-814A-8973863EABF2}"/>
                </a:ext>
              </a:extLst>
            </p:cNvPr>
            <p:cNvSpPr/>
            <p:nvPr/>
          </p:nvSpPr>
          <p:spPr>
            <a:xfrm>
              <a:off x="4557174" y="3237346"/>
              <a:ext cx="1183226" cy="103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직사각형 29">
              <a:extLst>
                <a:ext uri="{FF2B5EF4-FFF2-40B4-BE49-F238E27FC236}">
                  <a16:creationId xmlns:a16="http://schemas.microsoft.com/office/drawing/2014/main" id="{CFB16389-67A3-4035-8A88-FFB454F4CDB7}"/>
                </a:ext>
              </a:extLst>
            </p:cNvPr>
            <p:cNvSpPr/>
            <p:nvPr/>
          </p:nvSpPr>
          <p:spPr>
            <a:xfrm>
              <a:off x="4547858" y="4888346"/>
              <a:ext cx="808159" cy="103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whois</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Network</a:t>
            </a: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0" name="그룹 19">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21" name="직사각형 20">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2" name="직사각형 21">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sở</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miền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ai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7" name="직사각형 26"/>
          <p:cNvSpPr/>
          <p:nvPr/>
        </p:nvSpPr>
        <p:spPr>
          <a:xfrm>
            <a:off x="5743576" y="2251661"/>
            <a:ext cx="3743436"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Cài đặt whois trước bằng cách sử dụng cài đặt apt-get.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whois &lt;tên miền&gt; có thể được sử dụng. Nó thường được sử dụng để xác minh xem tên miền có đang được người khác sử dụng hay không.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461048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60" y="2241531"/>
            <a:ext cx="4722997" cy="3987620"/>
            <a:chOff x="3583475" y="1303957"/>
            <a:chExt cx="5759533" cy="4862766"/>
          </a:xfrm>
        </p:grpSpPr>
        <p:grpSp>
          <p:nvGrpSpPr>
            <p:cNvPr id="33" name="그룹 32">
              <a:extLst>
                <a:ext uri="{FF2B5EF4-FFF2-40B4-BE49-F238E27FC236}">
                  <a16:creationId xmlns:a16="http://schemas.microsoft.com/office/drawing/2014/main" id="{7597B1DF-5CC4-4DE8-BD4F-B9ED444D4721}"/>
                </a:ext>
              </a:extLst>
            </p:cNvPr>
            <p:cNvGrpSpPr/>
            <p:nvPr/>
          </p:nvGrpSpPr>
          <p:grpSpPr>
            <a:xfrm>
              <a:off x="3583475" y="1303957"/>
              <a:ext cx="5759533" cy="4862766"/>
              <a:chOff x="3534069" y="2460245"/>
              <a:chExt cx="5808939" cy="4904480"/>
            </a:xfrm>
          </p:grpSpPr>
          <p:pic>
            <p:nvPicPr>
              <p:cNvPr id="34" name="그림 33" descr="텍스트, 스크린샷, 모니터, 전자기기이(가) 표시된 사진&#10;&#10;자동 생성된 설명">
                <a:extLst>
                  <a:ext uri="{FF2B5EF4-FFF2-40B4-BE49-F238E27FC236}">
                    <a16:creationId xmlns:a16="http://schemas.microsoft.com/office/drawing/2014/main" id="{A4DA71A7-3C03-4E4A-850C-AD2D84445FF3}"/>
                  </a:ext>
                </a:extLst>
              </p:cNvPr>
              <p:cNvPicPr>
                <a:picLocks noChangeAspect="1"/>
              </p:cNvPicPr>
              <p:nvPr/>
            </p:nvPicPr>
            <p:blipFill>
              <a:blip r:embed="rId3"/>
              <a:stretch>
                <a:fillRect/>
              </a:stretch>
            </p:blipFill>
            <p:spPr>
              <a:xfrm>
                <a:off x="3534069" y="4132588"/>
                <a:ext cx="5808939" cy="3232137"/>
              </a:xfrm>
              <a:prstGeom prst="rect">
                <a:avLst/>
              </a:prstGeom>
            </p:spPr>
          </p:pic>
          <p:pic>
            <p:nvPicPr>
              <p:cNvPr id="35" name="그림 34" descr="텍스트이(가) 표시된 사진&#10;&#10;자동 생성된 설명">
                <a:extLst>
                  <a:ext uri="{FF2B5EF4-FFF2-40B4-BE49-F238E27FC236}">
                    <a16:creationId xmlns:a16="http://schemas.microsoft.com/office/drawing/2014/main" id="{0DE1BBAD-645A-429A-9E7C-2A7E71F57650}"/>
                  </a:ext>
                </a:extLst>
              </p:cNvPr>
              <p:cNvPicPr>
                <a:picLocks noChangeAspect="1"/>
              </p:cNvPicPr>
              <p:nvPr/>
            </p:nvPicPr>
            <p:blipFill rotWithShape="1">
              <a:blip r:embed="rId4"/>
              <a:srcRect b="19929"/>
              <a:stretch/>
            </p:blipFill>
            <p:spPr>
              <a:xfrm>
                <a:off x="3534070" y="2460245"/>
                <a:ext cx="5808938" cy="2588005"/>
              </a:xfrm>
              <a:prstGeom prst="rect">
                <a:avLst/>
              </a:prstGeom>
            </p:spPr>
          </p:pic>
        </p:grpSp>
        <p:sp>
          <p:nvSpPr>
            <p:cNvPr id="36" name="직사각형 35">
              <a:extLst>
                <a:ext uri="{FF2B5EF4-FFF2-40B4-BE49-F238E27FC236}">
                  <a16:creationId xmlns:a16="http://schemas.microsoft.com/office/drawing/2014/main" id="{E1F9C763-9192-466E-8310-F5E63ABB185C}"/>
                </a:ext>
              </a:extLst>
            </p:cNvPr>
            <p:cNvSpPr/>
            <p:nvPr/>
          </p:nvSpPr>
          <p:spPr>
            <a:xfrm>
              <a:off x="4783763" y="1802246"/>
              <a:ext cx="1301549" cy="103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7" name="직사각형 36">
              <a:extLst>
                <a:ext uri="{FF2B5EF4-FFF2-40B4-BE49-F238E27FC236}">
                  <a16:creationId xmlns:a16="http://schemas.microsoft.com/office/drawing/2014/main" id="{7543C1B6-D299-4ABB-B779-FA0C5D71C6D5}"/>
                </a:ext>
              </a:extLst>
            </p:cNvPr>
            <p:cNvSpPr/>
            <p:nvPr/>
          </p:nvSpPr>
          <p:spPr>
            <a:xfrm>
              <a:off x="4775092" y="4329546"/>
              <a:ext cx="734690" cy="103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dig</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Network</a:t>
            </a: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9" name="그룹 28">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30" name="직사각형 29">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1" name="직사각형 30">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 DNS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miền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tắt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Domain Information Groper)</a:t>
              </a:r>
            </a:p>
          </p:txBody>
        </p:sp>
      </p:grpSp>
      <p:sp>
        <p:nvSpPr>
          <p:cNvPr id="32" name="직사각형 31"/>
          <p:cNvSpPr/>
          <p:nvPr/>
        </p:nvSpPr>
        <p:spPr>
          <a:xfrm>
            <a:off x="5391150" y="2251661"/>
            <a:ext cx="4095862" cy="164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được sử dụng rộng rãi để kiểm tra xem truy vấn DNS và phản hồi đối với bộ tên miền theo quan điểm của người dùng chung có hoạt động bình thường không sau khi cấu hình máy chủ tên miền DNS và cài đặt tên miền hoàn tất.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lệnh đào sau khi cài đặt bằng apt-get install dnsutils.</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110460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Network</a:t>
            </a:r>
          </a:p>
        </p:txBody>
      </p:sp>
      <p:sp>
        <p:nvSpPr>
          <p:cNvPr id="49" name="직사각형 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6" name="직사각형 4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wget</a:t>
            </a:r>
          </a:p>
        </p:txBody>
      </p:sp>
      <p:grpSp>
        <p:nvGrpSpPr>
          <p:cNvPr id="8" name="그룹 7"/>
          <p:cNvGrpSpPr/>
          <p:nvPr/>
        </p:nvGrpSpPr>
        <p:grpSpPr>
          <a:xfrm>
            <a:off x="559817" y="1930152"/>
            <a:ext cx="8895166" cy="1538409"/>
            <a:chOff x="559817" y="1930152"/>
            <a:chExt cx="8895166" cy="1538409"/>
          </a:xfrm>
        </p:grpSpPr>
        <p:grpSp>
          <p:nvGrpSpPr>
            <p:cNvPr id="9" name="그룹 8">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11" name="직사각형 10">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2" name="직사각형 11">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web (Web Get)</a:t>
                </a:r>
              </a:p>
            </p:txBody>
          </p:sp>
        </p:grpSp>
        <p:sp>
          <p:nvSpPr>
            <p:cNvPr id="10" name="직사각형 9">
              <a:extLst>
                <a:ext uri="{FF2B5EF4-FFF2-40B4-BE49-F238E27FC236}">
                  <a16:creationId xmlns:a16="http://schemas.microsoft.com/office/drawing/2014/main" id="{439DCE1C-801F-43E7-9286-D60EB80C9FCA}"/>
                </a:ext>
              </a:extLst>
            </p:cNvPr>
            <p:cNvSpPr/>
            <p:nvPr/>
          </p:nvSpPr>
          <p:spPr>
            <a:xfrm>
              <a:off x="712182" y="2220323"/>
              <a:ext cx="8742801"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Wget là một trình tải xuống mạng không tương tác. Nói cách khác, nó thực hiện chức năng tải dữ liệu từ mạng. Nó hỗ trợ các giao thức HTTP, HTTPS, FTP và có thể lấy dữ liệu từ HTTP proxy. Nếu wget không yêu cầu bất kỳ tương tác nào, điều đó có nghĩa là nó có thể chạy ở trạng thái nền ngay cả khi người dùng chưa đăng nhập.</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wget là một chương trình chắc chắn hoạt động rất tốt trong môi trường mạng chậm hoặc không ổn định. Nếu kết nối bị mất do môi trường mạng không ổn định, thì cũng có chức năng tải xuống từ điểm bị ngắt kết nối.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8052362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60" y="2241530"/>
            <a:ext cx="5040000" cy="2804294"/>
            <a:chOff x="4629150" y="2925416"/>
            <a:chExt cx="4713858" cy="2622826"/>
          </a:xfrm>
        </p:grpSpPr>
        <p:pic>
          <p:nvPicPr>
            <p:cNvPr id="30" name="그림 29" descr="텍스트, 스크린샷, 모니터, 화면이(가) 표시된 사진&#10;&#10;자동 생성된 설명">
              <a:extLst>
                <a:ext uri="{FF2B5EF4-FFF2-40B4-BE49-F238E27FC236}">
                  <a16:creationId xmlns:a16="http://schemas.microsoft.com/office/drawing/2014/main" id="{14607CC6-96B1-4936-A6AA-5158ABE60BC6}"/>
                </a:ext>
              </a:extLst>
            </p:cNvPr>
            <p:cNvPicPr>
              <a:picLocks noChangeAspect="1"/>
            </p:cNvPicPr>
            <p:nvPr/>
          </p:nvPicPr>
          <p:blipFill>
            <a:blip r:embed="rId3"/>
            <a:stretch>
              <a:fillRect/>
            </a:stretch>
          </p:blipFill>
          <p:spPr>
            <a:xfrm>
              <a:off x="4629150" y="2925416"/>
              <a:ext cx="4713858" cy="2622826"/>
            </a:xfrm>
            <a:prstGeom prst="rect">
              <a:avLst/>
            </a:prstGeom>
          </p:spPr>
        </p:pic>
        <p:sp>
          <p:nvSpPr>
            <p:cNvPr id="31" name="직사각형 30">
              <a:extLst>
                <a:ext uri="{FF2B5EF4-FFF2-40B4-BE49-F238E27FC236}">
                  <a16:creationId xmlns:a16="http://schemas.microsoft.com/office/drawing/2014/main" id="{885B5534-47CF-41C7-A964-E3D718BA4EBA}"/>
                </a:ext>
              </a:extLst>
            </p:cNvPr>
            <p:cNvSpPr/>
            <p:nvPr/>
          </p:nvSpPr>
          <p:spPr>
            <a:xfrm>
              <a:off x="5593301" y="3330969"/>
              <a:ext cx="977873" cy="9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2" name="직사각형 31">
              <a:extLst>
                <a:ext uri="{FF2B5EF4-FFF2-40B4-BE49-F238E27FC236}">
                  <a16:creationId xmlns:a16="http://schemas.microsoft.com/office/drawing/2014/main" id="{C1256EC8-58BB-4314-A5D1-B871D3C8168D}"/>
                </a:ext>
              </a:extLst>
            </p:cNvPr>
            <p:cNvSpPr/>
            <p:nvPr/>
          </p:nvSpPr>
          <p:spPr>
            <a:xfrm>
              <a:off x="5595112" y="3908819"/>
              <a:ext cx="2536350" cy="9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직사각형 32">
              <a:extLst>
                <a:ext uri="{FF2B5EF4-FFF2-40B4-BE49-F238E27FC236}">
                  <a16:creationId xmlns:a16="http://schemas.microsoft.com/office/drawing/2014/main" id="{FEC35607-6F94-4E72-BE5E-1C73FC66592C}"/>
                </a:ext>
              </a:extLst>
            </p:cNvPr>
            <p:cNvSpPr/>
            <p:nvPr/>
          </p:nvSpPr>
          <p:spPr>
            <a:xfrm>
              <a:off x="6116587" y="4804169"/>
              <a:ext cx="667900" cy="9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wget</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Network</a:t>
            </a: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2" name="그룹 21">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27" name="직사각형 26">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8" name="직사각형 27">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web (Web Get)</a:t>
              </a:r>
            </a:p>
          </p:txBody>
        </p:sp>
      </p:grpSp>
      <p:sp>
        <p:nvSpPr>
          <p:cNvPr id="29" name="직사각형 28"/>
          <p:cNvSpPr/>
          <p:nvPr/>
        </p:nvSpPr>
        <p:spPr>
          <a:xfrm>
            <a:off x="5746274" y="2175461"/>
            <a:ext cx="3721726" cy="3659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tiên, cài đặt bằng cách sử dụng sudo apt-get install wget.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Viết địa chỉ của tệp để tải xuống sau wget.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Ví dụ, tải xuống kho lưu trữ tar của nhân Linux.</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hlinkClick r:id="rId4"/>
              </a:rPr>
              <a:t>https://cdn.kernel.org/pub/linux/kernel/v4.x/linux-4.17.2.tar.xz</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Wget kiểm tra địa chỉ IP của miền và kết nối với máy chủ từ xa để bắt đầu quá trình chuyển.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khi tải xuống, wget hiển thị tên tệp, kích thước tệp, tốc độ tải xuống và thời gian hoàn tất tải xuống ước tính cùng với thanh tiến trình. Khi quá trình tải xuống hoàn tất, tệp đã tải xuống có thể được tìm thấy trong thư mục làm việc hiện tại của bạn.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827143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Hướng dẫn lệnh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hệ</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điều</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hành</a:t>
            </a: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 Raspberry Pi</a:t>
            </a:r>
            <a:endParaRPr lang="pt-BR"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 </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8CEA84EE-1CFD-4B57-A1C8-06A1AB4ACA44}"/>
              </a:ext>
            </a:extLst>
          </p:cNvPr>
          <p:cNvSpPr/>
          <p:nvPr/>
        </p:nvSpPr>
        <p:spPr>
          <a:xfrm>
            <a:off x="1234524" y="3745809"/>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với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hành</a:t>
            </a:r>
            <a:r>
              <a:rPr lang="en-US" altLang="ko-KR" dirty="0">
                <a:solidFill>
                  <a:schemeClr val="bg1">
                    <a:lumMod val="65000"/>
                  </a:schemeClr>
                </a:solidFill>
                <a:latin typeface="SamsungOne-400" panose="020B0503030303020204" pitchFamily="34" charset="0"/>
                <a:ea typeface="SamsungOne-400" panose="020B0503030303020204" pitchFamily="34" charset="0"/>
              </a:rPr>
              <a:t> Raspberry Pi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từ</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tính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của</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bạn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388313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6" name="직사각형 15">
            <a:extLst>
              <a:ext uri="{FF2B5EF4-FFF2-40B4-BE49-F238E27FC236}">
                <a16:creationId xmlns:a16="http://schemas.microsoft.com/office/drawing/2014/main" id="{475B5DE5-347D-4119-80E7-2377740127D9}"/>
              </a:ext>
            </a:extLst>
          </p:cNvPr>
          <p:cNvSpPr/>
          <p:nvPr/>
        </p:nvSpPr>
        <p:spPr>
          <a:xfrm>
            <a:off x="1234524" y="431414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2.2. Lệnh cơ bản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31296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18" name="Group 2">
            <a:extLst>
              <a:ext uri="{FF2B5EF4-FFF2-40B4-BE49-F238E27FC236}">
                <a16:creationId xmlns:a16="http://schemas.microsoft.com/office/drawing/2014/main" id="{5DD676FB-B4EE-42C9-A471-E6CF497FCB25}"/>
              </a:ext>
            </a:extLst>
          </p:cNvPr>
          <p:cNvGrpSpPr/>
          <p:nvPr/>
        </p:nvGrpSpPr>
        <p:grpSpPr>
          <a:xfrm>
            <a:off x="1051644" y="4742803"/>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tệp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147638"/>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khiển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
        <p:nvSpPr>
          <p:cNvPr id="32" name="직사각형 31">
            <a:extLst>
              <a:ext uri="{FF2B5EF4-FFF2-40B4-BE49-F238E27FC236}">
                <a16:creationId xmlns:a16="http://schemas.microsoft.com/office/drawing/2014/main" id="{42D16157-71AB-4EEC-81F2-DE5463F000C0}"/>
              </a:ext>
            </a:extLst>
          </p:cNvPr>
          <p:cNvSpPr/>
          <p:nvPr/>
        </p:nvSpPr>
        <p:spPr>
          <a:xfrm>
            <a:off x="5307327" y="434999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35" name="직사각형 44">
            <a:extLst>
              <a:ext uri="{FF2B5EF4-FFF2-40B4-BE49-F238E27FC236}">
                <a16:creationId xmlns:a16="http://schemas.microsoft.com/office/drawing/2014/main" id="{84CE6F1A-F6A5-409C-BD43-5542C2321C7A}"/>
              </a:ext>
            </a:extLst>
          </p:cNvPr>
          <p:cNvSpPr/>
          <p:nvPr/>
        </p:nvSpPr>
        <p:spPr>
          <a:xfrm>
            <a:off x="5307327" y="477983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38" name="직사각형 44">
            <a:extLst>
              <a:ext uri="{FF2B5EF4-FFF2-40B4-BE49-F238E27FC236}">
                <a16:creationId xmlns:a16="http://schemas.microsoft.com/office/drawing/2014/main" id="{84CE6F1A-F6A5-409C-BD43-5542C2321C7A}"/>
              </a:ext>
            </a:extLst>
          </p:cNvPr>
          <p:cNvSpPr/>
          <p:nvPr/>
        </p:nvSpPr>
        <p:spPr>
          <a:xfrm>
            <a:off x="5307327" y="5184666"/>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4" name="그룹 3">
            <a:extLst>
              <a:ext uri="{FF2B5EF4-FFF2-40B4-BE49-F238E27FC236}">
                <a16:creationId xmlns:a16="http://schemas.microsoft.com/office/drawing/2014/main" id="{D6EBACA9-B0AF-4FE1-89DA-200B1C0E46E9}"/>
              </a:ext>
            </a:extLst>
          </p:cNvPr>
          <p:cNvGrpSpPr/>
          <p:nvPr/>
        </p:nvGrpSpPr>
        <p:grpSpPr>
          <a:xfrm>
            <a:off x="5490207" y="4351170"/>
            <a:ext cx="4315340" cy="1111668"/>
            <a:chOff x="5741201" y="4533272"/>
            <a:chExt cx="5519420" cy="1111668"/>
          </a:xfrm>
        </p:grpSpPr>
        <p:sp>
          <p:nvSpPr>
            <p:cNvPr id="31" name="직사각형 30">
              <a:extLst>
                <a:ext uri="{FF2B5EF4-FFF2-40B4-BE49-F238E27FC236}">
                  <a16:creationId xmlns:a16="http://schemas.microsoft.com/office/drawing/2014/main" id="{475B5DE5-347D-4119-80E7-2377740127D9}"/>
                </a:ext>
              </a:extLst>
            </p:cNvPr>
            <p:cNvSpPr/>
            <p:nvPr/>
          </p:nvSpPr>
          <p:spPr>
            <a:xfrm>
              <a:off x="5741201" y="453327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2.5.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Network</a:t>
              </a:r>
            </a:p>
          </p:txBody>
        </p:sp>
        <p:sp>
          <p:nvSpPr>
            <p:cNvPr id="34" name="직사각형 43">
              <a:extLst>
                <a:ext uri="{FF2B5EF4-FFF2-40B4-BE49-F238E27FC236}">
                  <a16:creationId xmlns:a16="http://schemas.microsoft.com/office/drawing/2014/main" id="{7C361C6F-D073-4FC0-8ED0-8901EA9A95A1}"/>
                </a:ext>
              </a:extLst>
            </p:cNvPr>
            <p:cNvSpPr/>
            <p:nvPr/>
          </p:nvSpPr>
          <p:spPr>
            <a:xfrm>
              <a:off x="5741201" y="496310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ea typeface="SamsungOne-700" panose="020B0803030303020204" pitchFamily="34" charset="0"/>
                </a:rPr>
                <a:t>2.6. Các lệnh về Người dùng &amp; Quyền</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37" name="직사각형 43">
              <a:extLst>
                <a:ext uri="{FF2B5EF4-FFF2-40B4-BE49-F238E27FC236}">
                  <a16:creationId xmlns:a16="http://schemas.microsoft.com/office/drawing/2014/main" id="{7C361C6F-D073-4FC0-8ED0-8901EA9A95A1}"/>
                </a:ext>
              </a:extLst>
            </p:cNvPr>
            <p:cNvSpPr/>
            <p:nvPr/>
          </p:nvSpPr>
          <p:spPr>
            <a:xfrm>
              <a:off x="5741201" y="5367941"/>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cụ</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lập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0849403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4" name="직사각형 3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 lệnh về Người dùng và Quyền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15" name="그룹 14"/>
          <p:cNvGrpSpPr/>
          <p:nvPr/>
        </p:nvGrpSpPr>
        <p:grpSpPr>
          <a:xfrm>
            <a:off x="559817" y="1930152"/>
            <a:ext cx="8895166" cy="1841056"/>
            <a:chOff x="559817" y="1930152"/>
            <a:chExt cx="8895166" cy="1841056"/>
          </a:xfrm>
        </p:grpSpPr>
        <p:grpSp>
          <p:nvGrpSpPr>
            <p:cNvPr id="21" name="그룹 20">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23" name="직사각형 22">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4" name="직사각형 23">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này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2" name="직사각형 21">
              <a:extLst>
                <a:ext uri="{FF2B5EF4-FFF2-40B4-BE49-F238E27FC236}">
                  <a16:creationId xmlns:a16="http://schemas.microsoft.com/office/drawing/2014/main" id="{439DCE1C-801F-43E7-9286-D60EB80C9FCA}"/>
                </a:ext>
              </a:extLst>
            </p:cNvPr>
            <p:cNvSpPr/>
            <p:nvPr/>
          </p:nvSpPr>
          <p:spPr>
            <a:xfrm>
              <a:off x="712182" y="2220323"/>
              <a:ext cx="8742801"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rằng việc đặt quyền của người dùng hoặc nhóm là quan trọng vì Linux cho phép những người dùng và nhóm khác nhau sử dụng một CTNH cùng một lúc.</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rằng ngay cả khi bạn chạy hoặc sửa đổi nó, bạn sẽ không thể thực thi tác vụ mình muốn vì bạn không thể kiểm soát các quyền.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cách quản lý người dùng và nhóm trong Linux cũng như cách gán hoặc xóa quyền truy cập vào tệp hoặc thư mục trong Linux.</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8638878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86" name="직사각형 8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về</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Group</a:t>
            </a:r>
          </a:p>
        </p:txBody>
      </p:sp>
      <p:grpSp>
        <p:nvGrpSpPr>
          <p:cNvPr id="102" name="그룹 101"/>
          <p:cNvGrpSpPr>
            <a:grpSpLocks noChangeAspect="1"/>
          </p:cNvGrpSpPr>
          <p:nvPr/>
        </p:nvGrpSpPr>
        <p:grpSpPr>
          <a:xfrm>
            <a:off x="475812" y="1929844"/>
            <a:ext cx="5040000" cy="2804294"/>
            <a:chOff x="475812" y="1919086"/>
            <a:chExt cx="4953000" cy="2755886"/>
          </a:xfrm>
        </p:grpSpPr>
        <p:pic>
          <p:nvPicPr>
            <p:cNvPr id="103" name="그림 102" descr="텍스트, 스크린샷, 모니터, 화면이(가) 표시된 사진&#10;&#10;자동 생성된 설명">
              <a:extLst>
                <a:ext uri="{FF2B5EF4-FFF2-40B4-BE49-F238E27FC236}">
                  <a16:creationId xmlns:a16="http://schemas.microsoft.com/office/drawing/2014/main" id="{CC4313AB-116C-471F-9DC3-967EF2860B94}"/>
                </a:ext>
              </a:extLst>
            </p:cNvPr>
            <p:cNvPicPr>
              <a:picLocks noChangeAspect="1"/>
            </p:cNvPicPr>
            <p:nvPr/>
          </p:nvPicPr>
          <p:blipFill>
            <a:blip r:embed="rId3"/>
            <a:stretch>
              <a:fillRect/>
            </a:stretch>
          </p:blipFill>
          <p:spPr>
            <a:xfrm>
              <a:off x="475812" y="1919086"/>
              <a:ext cx="4953000" cy="2755886"/>
            </a:xfrm>
            <a:prstGeom prst="rect">
              <a:avLst/>
            </a:prstGeom>
            <a:ln>
              <a:solidFill>
                <a:schemeClr val="bg1">
                  <a:lumMod val="85000"/>
                </a:schemeClr>
              </a:solidFill>
            </a:ln>
          </p:spPr>
        </p:pic>
        <p:sp>
          <p:nvSpPr>
            <p:cNvPr id="104" name="직사각형 103">
              <a:extLst>
                <a:ext uri="{FF2B5EF4-FFF2-40B4-BE49-F238E27FC236}">
                  <a16:creationId xmlns:a16="http://schemas.microsoft.com/office/drawing/2014/main" id="{3B531A97-3563-4F37-8E9C-A1D9EEB53AA3}"/>
                </a:ext>
              </a:extLst>
            </p:cNvPr>
            <p:cNvSpPr/>
            <p:nvPr/>
          </p:nvSpPr>
          <p:spPr>
            <a:xfrm>
              <a:off x="2065709" y="2423664"/>
              <a:ext cx="491783" cy="1089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6" name="그룹 5"/>
          <p:cNvGrpSpPr/>
          <p:nvPr/>
        </p:nvGrpSpPr>
        <p:grpSpPr>
          <a:xfrm>
            <a:off x="5664750" y="2005158"/>
            <a:ext cx="3902330" cy="1883906"/>
            <a:chOff x="5760000" y="2005158"/>
            <a:chExt cx="3902330" cy="1883906"/>
          </a:xfrm>
        </p:grpSpPr>
        <p:grpSp>
          <p:nvGrpSpPr>
            <p:cNvPr id="106" name="그룹 105">
              <a:extLst>
                <a:ext uri="{FF2B5EF4-FFF2-40B4-BE49-F238E27FC236}">
                  <a16:creationId xmlns:a16="http://schemas.microsoft.com/office/drawing/2014/main" id="{69E77209-A44C-4729-A89A-5625717230F3}"/>
                </a:ext>
              </a:extLst>
            </p:cNvPr>
            <p:cNvGrpSpPr/>
            <p:nvPr/>
          </p:nvGrpSpPr>
          <p:grpSpPr>
            <a:xfrm>
              <a:off x="5760000" y="2005158"/>
              <a:ext cx="3032365" cy="215394"/>
              <a:chOff x="1027113" y="2045622"/>
              <a:chExt cx="3033067" cy="215444"/>
            </a:xfrm>
          </p:grpSpPr>
          <p:sp>
            <p:nvSpPr>
              <p:cNvPr id="115" name="직사각형 114">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6" name="직사각형 115">
                <a:extLst>
                  <a:ext uri="{FF2B5EF4-FFF2-40B4-BE49-F238E27FC236}">
                    <a16:creationId xmlns:a16="http://schemas.microsoft.com/office/drawing/2014/main" id="{5D6EC5F0-8DEE-4A30-BDD5-F505C9AC395A}"/>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Người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dùng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group</a:t>
                </a:r>
              </a:p>
            </p:txBody>
          </p:sp>
        </p:grpSp>
        <p:sp>
          <p:nvSpPr>
            <p:cNvPr id="107" name="직사각형 106">
              <a:extLst>
                <a:ext uri="{FF2B5EF4-FFF2-40B4-BE49-F238E27FC236}">
                  <a16:creationId xmlns:a16="http://schemas.microsoft.com/office/drawing/2014/main" id="{523EC5E8-68FB-4009-AE0A-E6880A7FE718}"/>
                </a:ext>
              </a:extLst>
            </p:cNvPr>
            <p:cNvSpPr/>
            <p:nvPr/>
          </p:nvSpPr>
          <p:spPr>
            <a:xfrm>
              <a:off x="5912365" y="2240717"/>
              <a:ext cx="3749965" cy="164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Việc quản lý đúng hệ điều hành Raspberry Pi phần lớn được phân loại thành nhóm, chủ sở hữu và những người khác.</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Raspberry Pi hiếm khi được sử dụng như một máy chủ mà nhiều người dùng có thể truy cập cùng một lúc. Tìm hiểu cách sử dụng các lệnh chỉ dành cho quản lý nhóm và người dùng.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5" name="그룹 4"/>
          <p:cNvGrpSpPr/>
          <p:nvPr/>
        </p:nvGrpSpPr>
        <p:grpSpPr>
          <a:xfrm>
            <a:off x="5664750" y="3734270"/>
            <a:ext cx="3793150" cy="1483796"/>
            <a:chOff x="5760000" y="3938697"/>
            <a:chExt cx="3793150" cy="1483796"/>
          </a:xfrm>
        </p:grpSpPr>
        <p:grpSp>
          <p:nvGrpSpPr>
            <p:cNvPr id="108" name="그룹 107">
              <a:extLst>
                <a:ext uri="{FF2B5EF4-FFF2-40B4-BE49-F238E27FC236}">
                  <a16:creationId xmlns:a16="http://schemas.microsoft.com/office/drawing/2014/main" id="{81E0C466-3B92-4DCF-B565-508CFBB0078C}"/>
                </a:ext>
              </a:extLst>
            </p:cNvPr>
            <p:cNvGrpSpPr/>
            <p:nvPr/>
          </p:nvGrpSpPr>
          <p:grpSpPr>
            <a:xfrm>
              <a:off x="5760000" y="3938697"/>
              <a:ext cx="3032365" cy="215394"/>
              <a:chOff x="1027113" y="2045622"/>
              <a:chExt cx="3033067" cy="215444"/>
            </a:xfrm>
          </p:grpSpPr>
          <p:sp>
            <p:nvSpPr>
              <p:cNvPr id="113" name="직사각형 112">
                <a:extLst>
                  <a:ext uri="{FF2B5EF4-FFF2-40B4-BE49-F238E27FC236}">
                    <a16:creationId xmlns:a16="http://schemas.microsoft.com/office/drawing/2014/main" id="{C6D50A87-DB7C-41D9-BBFA-F390C645583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4" name="직사각형 113">
                <a:extLst>
                  <a:ext uri="{FF2B5EF4-FFF2-40B4-BE49-F238E27FC236}">
                    <a16:creationId xmlns:a16="http://schemas.microsoft.com/office/drawing/2014/main" id="{42140E5F-FDB4-4CAF-B61F-E0B6D239C726}"/>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groups &lt;user&gt;</a:t>
                </a:r>
              </a:p>
            </p:txBody>
          </p:sp>
        </p:grpSp>
        <p:sp>
          <p:nvSpPr>
            <p:cNvPr id="109" name="직사각형 108">
              <a:extLst>
                <a:ext uri="{FF2B5EF4-FFF2-40B4-BE49-F238E27FC236}">
                  <a16:creationId xmlns:a16="http://schemas.microsoft.com/office/drawing/2014/main" id="{C31BF609-295B-4CB6-841E-022009169CFA}"/>
                </a:ext>
              </a:extLst>
            </p:cNvPr>
            <p:cNvSpPr/>
            <p:nvPr/>
          </p:nvSpPr>
          <p:spPr>
            <a:xfrm>
              <a:off x="5912366" y="4174255"/>
              <a:ext cx="3640784"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kiểm tra nhóm mà &lt;người dùng&gt; thuộc về</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thấy rằng nhóm mà người dùng pi thuộc về cũng thuộc một số nhóm chứ không chỉ pi.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1" name="그룹 20">
            <a:extLst>
              <a:ext uri="{FF2B5EF4-FFF2-40B4-BE49-F238E27FC236}">
                <a16:creationId xmlns:a16="http://schemas.microsoft.com/office/drawing/2014/main" id="{F120E4DD-83AA-4077-9518-81B50DF570C8}"/>
              </a:ext>
            </a:extLst>
          </p:cNvPr>
          <p:cNvGrpSpPr/>
          <p:nvPr/>
        </p:nvGrpSpPr>
        <p:grpSpPr>
          <a:xfrm>
            <a:off x="5923945" y="5288591"/>
            <a:ext cx="2006144" cy="276999"/>
            <a:chOff x="3716526" y="2460828"/>
            <a:chExt cx="2006144" cy="276999"/>
          </a:xfrm>
        </p:grpSpPr>
        <p:sp>
          <p:nvSpPr>
            <p:cNvPr id="22" name="TextBox 21">
              <a:extLst>
                <a:ext uri="{FF2B5EF4-FFF2-40B4-BE49-F238E27FC236}">
                  <a16:creationId xmlns:a16="http://schemas.microsoft.com/office/drawing/2014/main" id="{CAC70D6C-5ADE-44E8-8DC8-42454972A05D}"/>
                </a:ext>
              </a:extLst>
            </p:cNvPr>
            <p:cNvSpPr txBox="1"/>
            <p:nvPr/>
          </p:nvSpPr>
          <p:spPr>
            <a:xfrm>
              <a:off x="3800650" y="2460828"/>
              <a:ext cx="1922020"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groups pi</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23" name="직사각형 22">
              <a:extLst>
                <a:ext uri="{FF2B5EF4-FFF2-40B4-BE49-F238E27FC236}">
                  <a16:creationId xmlns:a16="http://schemas.microsoft.com/office/drawing/2014/main" id="{7E389749-554F-4625-A10B-C56FD8118C8A}"/>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1381766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Tìm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hiểu</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về Linux</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1.</a:t>
            </a:r>
          </a:p>
        </p:txBody>
      </p:sp>
      <p:grpSp>
        <p:nvGrpSpPr>
          <p:cNvPr id="2" name="그룹 1">
            <a:extLst>
              <a:ext uri="{FF2B5EF4-FFF2-40B4-BE49-F238E27FC236}">
                <a16:creationId xmlns:a16="http://schemas.microsoft.com/office/drawing/2014/main" id="{B43F08FA-EF17-464C-9173-E659C3FFFC64}"/>
              </a:ext>
            </a:extLst>
          </p:cNvPr>
          <p:cNvGrpSpPr/>
          <p:nvPr/>
        </p:nvGrpSpPr>
        <p:grpSpPr>
          <a:xfrm>
            <a:off x="1051644" y="3971927"/>
            <a:ext cx="5702300" cy="1137840"/>
            <a:chOff x="1051644" y="4065237"/>
            <a:chExt cx="5702300" cy="1137840"/>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Tổng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quan</a:t>
              </a:r>
              <a:r>
                <a:rPr lang="en-US" altLang="ko-KR" dirty="0">
                  <a:solidFill>
                    <a:schemeClr val="bg1">
                      <a:lumMod val="65000"/>
                    </a:schemeClr>
                  </a:solidFill>
                  <a:latin typeface="SamsungOne-400" panose="020B0503030303020204" pitchFamily="34" charset="0"/>
                  <a:ea typeface="SamsungOne-400" panose="020B0503030303020204" pitchFamily="34" charset="0"/>
                </a:rPr>
                <a:t> về Linux</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6" name="직사각형 1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1.2.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Tính</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năng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của</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Linux</a:t>
              </a: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1.3. HĐH Raspberry Pi</a:t>
                </a: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spTree>
    <p:extLst>
      <p:ext uri="{BB962C8B-B14F-4D97-AF65-F5344CB8AC3E}">
        <p14:creationId xmlns:p14="http://schemas.microsoft.com/office/powerpoint/2010/main" val="7609802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4" name="직사각형 3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Group</a:t>
            </a:r>
          </a:p>
        </p:txBody>
      </p:sp>
      <p:grpSp>
        <p:nvGrpSpPr>
          <p:cNvPr id="33" name="그룹 32"/>
          <p:cNvGrpSpPr>
            <a:grpSpLocks noChangeAspect="1"/>
          </p:cNvGrpSpPr>
          <p:nvPr/>
        </p:nvGrpSpPr>
        <p:grpSpPr>
          <a:xfrm>
            <a:off x="561870" y="2225139"/>
            <a:ext cx="5040000" cy="3963245"/>
            <a:chOff x="4391594" y="2182110"/>
            <a:chExt cx="4953001" cy="3894833"/>
          </a:xfrm>
        </p:grpSpPr>
        <p:grpSp>
          <p:nvGrpSpPr>
            <p:cNvPr id="35" name="그룹 34">
              <a:extLst>
                <a:ext uri="{FF2B5EF4-FFF2-40B4-BE49-F238E27FC236}">
                  <a16:creationId xmlns:a16="http://schemas.microsoft.com/office/drawing/2014/main" id="{428B5C76-5EBF-4D3E-8BE6-269EC03E5291}"/>
                </a:ext>
              </a:extLst>
            </p:cNvPr>
            <p:cNvGrpSpPr/>
            <p:nvPr/>
          </p:nvGrpSpPr>
          <p:grpSpPr>
            <a:xfrm>
              <a:off x="4391594" y="2182110"/>
              <a:ext cx="4953001" cy="3894833"/>
              <a:chOff x="4391594" y="2182110"/>
              <a:chExt cx="4953001" cy="3894833"/>
            </a:xfrm>
          </p:grpSpPr>
          <p:pic>
            <p:nvPicPr>
              <p:cNvPr id="38" name="그림 37" descr="텍스트, 스크린샷, 모니터, 전자기기이(가) 표시된 사진&#10;&#10;자동 생성된 설명">
                <a:extLst>
                  <a:ext uri="{FF2B5EF4-FFF2-40B4-BE49-F238E27FC236}">
                    <a16:creationId xmlns:a16="http://schemas.microsoft.com/office/drawing/2014/main" id="{A9B86484-E2E4-4EC6-8A88-1E06C28F63AA}"/>
                  </a:ext>
                </a:extLst>
              </p:cNvPr>
              <p:cNvPicPr>
                <a:picLocks noChangeAspect="1"/>
              </p:cNvPicPr>
              <p:nvPr/>
            </p:nvPicPr>
            <p:blipFill>
              <a:blip r:embed="rId3"/>
              <a:stretch>
                <a:fillRect/>
              </a:stretch>
            </p:blipFill>
            <p:spPr>
              <a:xfrm>
                <a:off x="4391594" y="3321057"/>
                <a:ext cx="4953000" cy="2755886"/>
              </a:xfrm>
              <a:prstGeom prst="rect">
                <a:avLst/>
              </a:prstGeom>
            </p:spPr>
          </p:pic>
          <p:pic>
            <p:nvPicPr>
              <p:cNvPr id="39" name="그림 38" descr="텍스트, 스크린샷, 모니터, 전자기기이(가) 표시된 사진&#10;&#10;자동 생성된 설명">
                <a:extLst>
                  <a:ext uri="{FF2B5EF4-FFF2-40B4-BE49-F238E27FC236}">
                    <a16:creationId xmlns:a16="http://schemas.microsoft.com/office/drawing/2014/main" id="{544891BC-43E6-48CD-A2BD-6DD946C5123B}"/>
                  </a:ext>
                </a:extLst>
              </p:cNvPr>
              <p:cNvPicPr>
                <a:picLocks noChangeAspect="1"/>
              </p:cNvPicPr>
              <p:nvPr/>
            </p:nvPicPr>
            <p:blipFill rotWithShape="1">
              <a:blip r:embed="rId4"/>
              <a:srcRect b="8672"/>
              <a:stretch/>
            </p:blipFill>
            <p:spPr>
              <a:xfrm>
                <a:off x="4391595" y="2182110"/>
                <a:ext cx="4953000" cy="2516890"/>
              </a:xfrm>
              <a:prstGeom prst="rect">
                <a:avLst/>
              </a:prstGeom>
            </p:spPr>
          </p:pic>
        </p:grpSp>
        <p:sp>
          <p:nvSpPr>
            <p:cNvPr id="36" name="직사각형 35">
              <a:extLst>
                <a:ext uri="{FF2B5EF4-FFF2-40B4-BE49-F238E27FC236}">
                  <a16:creationId xmlns:a16="http://schemas.microsoft.com/office/drawing/2014/main" id="{4B9213B8-44DE-43BB-8D1F-40B71BBBB528}"/>
                </a:ext>
              </a:extLst>
            </p:cNvPr>
            <p:cNvSpPr/>
            <p:nvPr/>
          </p:nvSpPr>
          <p:spPr>
            <a:xfrm>
              <a:off x="5969684" y="2664031"/>
              <a:ext cx="1015316" cy="225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7" name="직사각형 36">
              <a:extLst>
                <a:ext uri="{FF2B5EF4-FFF2-40B4-BE49-F238E27FC236}">
                  <a16:creationId xmlns:a16="http://schemas.microsoft.com/office/drawing/2014/main" id="{49464D7D-D3AA-45F4-81E5-FEFAF26556B7}"/>
                </a:ext>
              </a:extLst>
            </p:cNvPr>
            <p:cNvSpPr/>
            <p:nvPr/>
          </p:nvSpPr>
          <p:spPr>
            <a:xfrm>
              <a:off x="5156131" y="5746749"/>
              <a:ext cx="762823" cy="77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75" name="직사각형 74"/>
          <p:cNvSpPr/>
          <p:nvPr/>
        </p:nvSpPr>
        <p:spPr>
          <a:xfrm>
            <a:off x="5746274" y="2244189"/>
            <a:ext cx="3801487" cy="2156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lệnh groupadd để thêm một nhóm mới.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groupadd yêu cầu quyền root.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sude trước lệnh cho nhóm với tư cách là người dùng pi.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nhóm đã thêm được thêm vào tệp /etc/group.</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cat để xem nhóm nào đã được thêm vào.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79" name="그룹 78"/>
          <p:cNvGrpSpPr/>
          <p:nvPr/>
        </p:nvGrpSpPr>
        <p:grpSpPr>
          <a:xfrm>
            <a:off x="559817" y="1935722"/>
            <a:ext cx="8783192" cy="215394"/>
            <a:chOff x="1027113" y="2045625"/>
            <a:chExt cx="8785225" cy="215444"/>
          </a:xfrm>
        </p:grpSpPr>
        <p:sp>
          <p:nvSpPr>
            <p:cNvPr id="80" name="직사각형 7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1" name="직사각형 80"/>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groupadd</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nhóm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&gt;</a:t>
              </a:r>
            </a:p>
          </p:txBody>
        </p:sp>
      </p:grpSp>
      <p:grpSp>
        <p:nvGrpSpPr>
          <p:cNvPr id="18" name="그룹 17">
            <a:extLst>
              <a:ext uri="{FF2B5EF4-FFF2-40B4-BE49-F238E27FC236}">
                <a16:creationId xmlns:a16="http://schemas.microsoft.com/office/drawing/2014/main" id="{53EA7865-E554-4621-AB67-A8572C741632}"/>
              </a:ext>
            </a:extLst>
          </p:cNvPr>
          <p:cNvGrpSpPr/>
          <p:nvPr/>
        </p:nvGrpSpPr>
        <p:grpSpPr>
          <a:xfrm>
            <a:off x="5932409" y="4555404"/>
            <a:ext cx="2353279" cy="461665"/>
            <a:chOff x="3716527" y="2460828"/>
            <a:chExt cx="2353279" cy="461665"/>
          </a:xfrm>
        </p:grpSpPr>
        <p:sp>
          <p:nvSpPr>
            <p:cNvPr id="19" name="TextBox 18">
              <a:extLst>
                <a:ext uri="{FF2B5EF4-FFF2-40B4-BE49-F238E27FC236}">
                  <a16:creationId xmlns:a16="http://schemas.microsoft.com/office/drawing/2014/main" id="{2425FE90-29AF-47D7-B705-B5019810A197}"/>
                </a:ext>
              </a:extLst>
            </p:cNvPr>
            <p:cNvSpPr txBox="1"/>
            <p:nvPr/>
          </p:nvSpPr>
          <p:spPr>
            <a:xfrm>
              <a:off x="3800650" y="2460828"/>
              <a:ext cx="2269156" cy="461665"/>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sudo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groupadd</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group_1</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cat</a:t>
              </a:r>
              <a:r>
                <a:rPr lang="ko-KR" altLang="en-US"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etc</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/group</a:t>
              </a:r>
            </a:p>
          </p:txBody>
        </p:sp>
        <p:sp>
          <p:nvSpPr>
            <p:cNvPr id="20" name="직사각형 19">
              <a:extLst>
                <a:ext uri="{FF2B5EF4-FFF2-40B4-BE49-F238E27FC236}">
                  <a16:creationId xmlns:a16="http://schemas.microsoft.com/office/drawing/2014/main" id="{308E47D6-E27E-426E-B693-CAA47F2984E3}"/>
                </a:ext>
              </a:extLst>
            </p:cNvPr>
            <p:cNvSpPr/>
            <p:nvPr/>
          </p:nvSpPr>
          <p:spPr>
            <a:xfrm>
              <a:off x="3716527" y="2460830"/>
              <a:ext cx="84122"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11430546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4" name="직사각형 3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Group</a:t>
            </a:r>
          </a:p>
        </p:txBody>
      </p:sp>
      <p:sp>
        <p:nvSpPr>
          <p:cNvPr id="75" name="직사각형 74"/>
          <p:cNvSpPr/>
          <p:nvPr/>
        </p:nvSpPr>
        <p:spPr>
          <a:xfrm>
            <a:off x="5743574" y="2251661"/>
            <a:ext cx="3724425"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đặt mật khẩu cho nhóm hoặc thêm người dùng vào nhóm.</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Thêm người dùng pi vào nhóm group_1 và kiểm tra xem người dùng pi thuộc nhóm nào.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79" name="그룹 78"/>
          <p:cNvGrpSpPr/>
          <p:nvPr/>
        </p:nvGrpSpPr>
        <p:grpSpPr>
          <a:xfrm>
            <a:off x="559817" y="1935722"/>
            <a:ext cx="8783192" cy="215394"/>
            <a:chOff x="1027113" y="2045625"/>
            <a:chExt cx="8785225" cy="215444"/>
          </a:xfrm>
        </p:grpSpPr>
        <p:sp>
          <p:nvSpPr>
            <p:cNvPr id="80" name="직사각형 7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1" name="직사각형 80"/>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gpasswd</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&lt;option&gt; &lt;user&gt; &lt;group name&gt;</a:t>
              </a:r>
            </a:p>
          </p:txBody>
        </p:sp>
      </p:grpSp>
      <p:grpSp>
        <p:nvGrpSpPr>
          <p:cNvPr id="26" name="그룹 25"/>
          <p:cNvGrpSpPr>
            <a:grpSpLocks noChangeAspect="1"/>
          </p:cNvGrpSpPr>
          <p:nvPr/>
        </p:nvGrpSpPr>
        <p:grpSpPr>
          <a:xfrm>
            <a:off x="555657" y="2232000"/>
            <a:ext cx="5040000" cy="2804293"/>
            <a:chOff x="555657" y="2241816"/>
            <a:chExt cx="5228158" cy="2908986"/>
          </a:xfrm>
        </p:grpSpPr>
        <p:pic>
          <p:nvPicPr>
            <p:cNvPr id="29" name="그림 28" descr="텍스트, 스크린샷, 모니터, 컴퓨터이(가) 표시된 사진&#10;&#10;자동 생성된 설명">
              <a:extLst>
                <a:ext uri="{FF2B5EF4-FFF2-40B4-BE49-F238E27FC236}">
                  <a16:creationId xmlns:a16="http://schemas.microsoft.com/office/drawing/2014/main" id="{978BD441-024C-437A-B78E-CBDA09443AA9}"/>
                </a:ext>
              </a:extLst>
            </p:cNvPr>
            <p:cNvPicPr>
              <a:picLocks noChangeAspect="1"/>
            </p:cNvPicPr>
            <p:nvPr/>
          </p:nvPicPr>
          <p:blipFill>
            <a:blip r:embed="rId3"/>
            <a:stretch>
              <a:fillRect/>
            </a:stretch>
          </p:blipFill>
          <p:spPr>
            <a:xfrm>
              <a:off x="555657" y="2241816"/>
              <a:ext cx="5228158" cy="2908986"/>
            </a:xfrm>
            <a:prstGeom prst="rect">
              <a:avLst/>
            </a:prstGeom>
            <a:ln>
              <a:solidFill>
                <a:schemeClr val="bg1">
                  <a:lumMod val="85000"/>
                </a:schemeClr>
              </a:solidFill>
            </a:ln>
          </p:spPr>
        </p:pic>
        <p:sp>
          <p:nvSpPr>
            <p:cNvPr id="30" name="직사각형 29">
              <a:extLst>
                <a:ext uri="{FF2B5EF4-FFF2-40B4-BE49-F238E27FC236}">
                  <a16:creationId xmlns:a16="http://schemas.microsoft.com/office/drawing/2014/main" id="{B79E665D-B328-4EAA-89E7-DD81443BF8C8}"/>
                </a:ext>
              </a:extLst>
            </p:cNvPr>
            <p:cNvSpPr/>
            <p:nvPr/>
          </p:nvSpPr>
          <p:spPr>
            <a:xfrm>
              <a:off x="2218403" y="4409589"/>
              <a:ext cx="1250266" cy="126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1" name="직사각형 30">
              <a:extLst>
                <a:ext uri="{FF2B5EF4-FFF2-40B4-BE49-F238E27FC236}">
                  <a16:creationId xmlns:a16="http://schemas.microsoft.com/office/drawing/2014/main" id="{60CC2146-3B54-43DA-8F4E-44442EE688ED}"/>
                </a:ext>
              </a:extLst>
            </p:cNvPr>
            <p:cNvSpPr/>
            <p:nvPr/>
          </p:nvSpPr>
          <p:spPr>
            <a:xfrm>
              <a:off x="2110453" y="4797560"/>
              <a:ext cx="405716" cy="104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6" name="그룹 15">
            <a:extLst>
              <a:ext uri="{FF2B5EF4-FFF2-40B4-BE49-F238E27FC236}">
                <a16:creationId xmlns:a16="http://schemas.microsoft.com/office/drawing/2014/main" id="{9AC0451A-079C-4508-835E-73F1944AA64C}"/>
              </a:ext>
            </a:extLst>
          </p:cNvPr>
          <p:cNvGrpSpPr/>
          <p:nvPr/>
        </p:nvGrpSpPr>
        <p:grpSpPr>
          <a:xfrm>
            <a:off x="5895371" y="3359150"/>
            <a:ext cx="2981929" cy="461665"/>
            <a:chOff x="3716527" y="2460828"/>
            <a:chExt cx="2353279" cy="461665"/>
          </a:xfrm>
        </p:grpSpPr>
        <p:sp>
          <p:nvSpPr>
            <p:cNvPr id="17" name="TextBox 16">
              <a:extLst>
                <a:ext uri="{FF2B5EF4-FFF2-40B4-BE49-F238E27FC236}">
                  <a16:creationId xmlns:a16="http://schemas.microsoft.com/office/drawing/2014/main" id="{2D06DC74-4DC9-4DFD-B93A-DC6EC4A83D7E}"/>
                </a:ext>
              </a:extLst>
            </p:cNvPr>
            <p:cNvSpPr txBox="1"/>
            <p:nvPr/>
          </p:nvSpPr>
          <p:spPr>
            <a:xfrm>
              <a:off x="3800650" y="2460828"/>
              <a:ext cx="2269156" cy="461665"/>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sudo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gpasswd</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 pi group_1</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groups pi</a:t>
              </a:r>
            </a:p>
          </p:txBody>
        </p:sp>
        <p:sp>
          <p:nvSpPr>
            <p:cNvPr id="18" name="직사각형 17">
              <a:extLst>
                <a:ext uri="{FF2B5EF4-FFF2-40B4-BE49-F238E27FC236}">
                  <a16:creationId xmlns:a16="http://schemas.microsoft.com/office/drawing/2014/main" id="{A5B98CCE-8E64-4ABC-AAC6-D0D1CC62F4BE}"/>
                </a:ext>
              </a:extLst>
            </p:cNvPr>
            <p:cNvSpPr/>
            <p:nvPr/>
          </p:nvSpPr>
          <p:spPr>
            <a:xfrm>
              <a:off x="3716527" y="2460830"/>
              <a:ext cx="84122"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1299040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직사각형 53">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55" name="직사각형 5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56" name="직사각형 5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Group</a:t>
            </a:r>
          </a:p>
        </p:txBody>
      </p:sp>
      <p:sp>
        <p:nvSpPr>
          <p:cNvPr id="61" name="직사각형 60"/>
          <p:cNvSpPr/>
          <p:nvPr/>
        </p:nvSpPr>
        <p:spPr>
          <a:xfrm>
            <a:off x="5743575" y="2251661"/>
            <a:ext cx="3697308"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groupdel</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nhóm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62" name="그룹 61"/>
          <p:cNvGrpSpPr/>
          <p:nvPr/>
        </p:nvGrpSpPr>
        <p:grpSpPr>
          <a:xfrm>
            <a:off x="559817" y="1935722"/>
            <a:ext cx="8783192" cy="215394"/>
            <a:chOff x="1027113" y="2045625"/>
            <a:chExt cx="8785225" cy="215444"/>
          </a:xfrm>
        </p:grpSpPr>
        <p:sp>
          <p:nvSpPr>
            <p:cNvPr id="63" name="직사각형 62"/>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4" name="직사각형 63"/>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groupdel</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&lt;group name&gt;</a:t>
              </a:r>
            </a:p>
          </p:txBody>
        </p:sp>
      </p:grpSp>
      <p:grpSp>
        <p:nvGrpSpPr>
          <p:cNvPr id="4" name="그룹 3"/>
          <p:cNvGrpSpPr>
            <a:grpSpLocks noChangeAspect="1"/>
          </p:cNvGrpSpPr>
          <p:nvPr/>
        </p:nvGrpSpPr>
        <p:grpSpPr>
          <a:xfrm>
            <a:off x="557522" y="2232000"/>
            <a:ext cx="5040000" cy="2804293"/>
            <a:chOff x="557522" y="2208342"/>
            <a:chExt cx="5032656" cy="2800207"/>
          </a:xfrm>
        </p:grpSpPr>
        <p:pic>
          <p:nvPicPr>
            <p:cNvPr id="77" name="그림 76" descr="텍스트, 스크린샷, 모니터, 컴퓨터이(가) 표시된 사진&#10;&#10;자동 생성된 설명">
              <a:extLst>
                <a:ext uri="{FF2B5EF4-FFF2-40B4-BE49-F238E27FC236}">
                  <a16:creationId xmlns:a16="http://schemas.microsoft.com/office/drawing/2014/main" id="{12CF51C9-29B3-4C04-86D9-D8B68B1BB9A4}"/>
                </a:ext>
              </a:extLst>
            </p:cNvPr>
            <p:cNvPicPr>
              <a:picLocks noChangeAspect="1"/>
            </p:cNvPicPr>
            <p:nvPr/>
          </p:nvPicPr>
          <p:blipFill>
            <a:blip r:embed="rId3"/>
            <a:stretch>
              <a:fillRect/>
            </a:stretch>
          </p:blipFill>
          <p:spPr>
            <a:xfrm>
              <a:off x="557522" y="2208342"/>
              <a:ext cx="5032656" cy="2800207"/>
            </a:xfrm>
            <a:prstGeom prst="rect">
              <a:avLst/>
            </a:prstGeom>
            <a:ln>
              <a:solidFill>
                <a:schemeClr val="bg1">
                  <a:lumMod val="85000"/>
                </a:schemeClr>
              </a:solidFill>
            </a:ln>
          </p:spPr>
        </p:pic>
        <p:sp>
          <p:nvSpPr>
            <p:cNvPr id="78" name="직사각형 77">
              <a:extLst>
                <a:ext uri="{FF2B5EF4-FFF2-40B4-BE49-F238E27FC236}">
                  <a16:creationId xmlns:a16="http://schemas.microsoft.com/office/drawing/2014/main" id="{10E0C06B-ECBF-4D14-9D74-20A4EA3F0236}"/>
                </a:ext>
              </a:extLst>
            </p:cNvPr>
            <p:cNvSpPr/>
            <p:nvPr/>
          </p:nvSpPr>
          <p:spPr>
            <a:xfrm>
              <a:off x="2164466" y="4394080"/>
              <a:ext cx="1072466" cy="109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5" name="그룹 14">
            <a:extLst>
              <a:ext uri="{FF2B5EF4-FFF2-40B4-BE49-F238E27FC236}">
                <a16:creationId xmlns:a16="http://schemas.microsoft.com/office/drawing/2014/main" id="{05E101E9-EE68-4DC4-A218-B9A912846542}"/>
              </a:ext>
            </a:extLst>
          </p:cNvPr>
          <p:cNvGrpSpPr/>
          <p:nvPr/>
        </p:nvGrpSpPr>
        <p:grpSpPr>
          <a:xfrm>
            <a:off x="5904896" y="2597150"/>
            <a:ext cx="2981929" cy="461665"/>
            <a:chOff x="3716527" y="2460828"/>
            <a:chExt cx="2353279" cy="461665"/>
          </a:xfrm>
        </p:grpSpPr>
        <p:sp>
          <p:nvSpPr>
            <p:cNvPr id="16" name="TextBox 15">
              <a:extLst>
                <a:ext uri="{FF2B5EF4-FFF2-40B4-BE49-F238E27FC236}">
                  <a16:creationId xmlns:a16="http://schemas.microsoft.com/office/drawing/2014/main" id="{2A842BE6-35F8-45BE-ADC5-A4F09AB0B003}"/>
                </a:ext>
              </a:extLst>
            </p:cNvPr>
            <p:cNvSpPr txBox="1"/>
            <p:nvPr/>
          </p:nvSpPr>
          <p:spPr>
            <a:xfrm>
              <a:off x="3800650" y="2460828"/>
              <a:ext cx="2269156" cy="461665"/>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sudo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groupdel</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group_1</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groups pi</a:t>
              </a:r>
            </a:p>
          </p:txBody>
        </p:sp>
        <p:sp>
          <p:nvSpPr>
            <p:cNvPr id="17" name="직사각형 16">
              <a:extLst>
                <a:ext uri="{FF2B5EF4-FFF2-40B4-BE49-F238E27FC236}">
                  <a16:creationId xmlns:a16="http://schemas.microsoft.com/office/drawing/2014/main" id="{C0000B89-657B-4FD8-AFED-EDF6FFD9A200}"/>
                </a:ext>
              </a:extLst>
            </p:cNvPr>
            <p:cNvSpPr/>
            <p:nvPr/>
          </p:nvSpPr>
          <p:spPr>
            <a:xfrm>
              <a:off x="3716527" y="2460830"/>
              <a:ext cx="84122"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12919038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4" name="직사각형 3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 lệnh về người dùng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16" name="그룹 15"/>
          <p:cNvGrpSpPr/>
          <p:nvPr/>
        </p:nvGrpSpPr>
        <p:grpSpPr>
          <a:xfrm>
            <a:off x="559817" y="1935722"/>
            <a:ext cx="8783192" cy="215394"/>
            <a:chOff x="1027113" y="2045625"/>
            <a:chExt cx="8785225" cy="215444"/>
          </a:xfrm>
        </p:grpSpPr>
        <p:sp>
          <p:nvSpPr>
            <p:cNvPr id="18" name="직사각형 1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người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dùng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7" name="직사각형 16"/>
          <p:cNvSpPr/>
          <p:nvPr/>
        </p:nvSpPr>
        <p:spPr>
          <a:xfrm>
            <a:off x="712182" y="2260912"/>
            <a:ext cx="8648794"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Tất cả hệ điều hành Linux đều có một người dùng tên là root, theo mặc định là Người giám sát. Nếu hệ điều hành Raspberry Pi được cài đặt, sẽ có một tài khoản người dùng mặc định có tên là pi.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Mật khẩu cho người dùng pi được đặt làm mật khẩu được nhập trong quá trình thiết lập Hệ điều hành Raspberry Pi. Người dùng root không thể sử dụng nó vì mật khẩu không được đặt. Người dùng root là quản trị viên có quyền truy cập vào tất cả các tài nguyên của Hệ điều hành Raspberry Pi bằng một tài khoản đặc biệt. Ban đầu, không có mật khẩu nào được đặt, vì vậy tài khoản người dùng root không thể sử dụng được.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983114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 lệnh về người dùng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32" name="직사각형 31"/>
          <p:cNvSpPr/>
          <p:nvPr/>
        </p:nvSpPr>
        <p:spPr>
          <a:xfrm>
            <a:off x="5743574" y="2251661"/>
            <a:ext cx="3711409"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Đặt mật khẩu cho người dùng.</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không thể thấy mật khẩu bạn đã nhập. Không hoảng loạn. Đặt mật khẩu, nhập lại một lần nữa và xác nhận.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Bây giờ bạn có thể sử dụng người dùng root.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3" name="그룹 32"/>
          <p:cNvGrpSpPr/>
          <p:nvPr/>
        </p:nvGrpSpPr>
        <p:grpSpPr>
          <a:xfrm>
            <a:off x="559817" y="1935722"/>
            <a:ext cx="8783192" cy="215394"/>
            <a:chOff x="1027113" y="2045625"/>
            <a:chExt cx="8785225" cy="215444"/>
          </a:xfrm>
        </p:grpSpPr>
        <p:sp>
          <p:nvSpPr>
            <p:cNvPr id="35" name="직사각형 3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6" name="직사각형 35"/>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passwd</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&lt;User ID&gt;</a:t>
              </a:r>
            </a:p>
          </p:txBody>
        </p:sp>
      </p:grpSp>
      <p:grpSp>
        <p:nvGrpSpPr>
          <p:cNvPr id="45" name="그룹 44"/>
          <p:cNvGrpSpPr>
            <a:grpSpLocks noChangeAspect="1"/>
          </p:cNvGrpSpPr>
          <p:nvPr/>
        </p:nvGrpSpPr>
        <p:grpSpPr>
          <a:xfrm>
            <a:off x="554333" y="2232000"/>
            <a:ext cx="5040000" cy="2804293"/>
            <a:chOff x="683425" y="2370907"/>
            <a:chExt cx="5498424" cy="3059364"/>
          </a:xfrm>
        </p:grpSpPr>
        <p:pic>
          <p:nvPicPr>
            <p:cNvPr id="46" name="그림 45" descr="텍스트, 스크린샷, 모니터, 디스플레이이(가) 표시된 사진&#10;&#10;자동 생성된 설명">
              <a:extLst>
                <a:ext uri="{FF2B5EF4-FFF2-40B4-BE49-F238E27FC236}">
                  <a16:creationId xmlns:a16="http://schemas.microsoft.com/office/drawing/2014/main" id="{0FBA9351-8DD2-46B4-B5A9-2EFE859E6B75}"/>
                </a:ext>
              </a:extLst>
            </p:cNvPr>
            <p:cNvPicPr>
              <a:picLocks noChangeAspect="1"/>
            </p:cNvPicPr>
            <p:nvPr/>
          </p:nvPicPr>
          <p:blipFill>
            <a:blip r:embed="rId3"/>
            <a:stretch>
              <a:fillRect/>
            </a:stretch>
          </p:blipFill>
          <p:spPr>
            <a:xfrm>
              <a:off x="683425" y="2370907"/>
              <a:ext cx="5498424" cy="3059364"/>
            </a:xfrm>
            <a:prstGeom prst="rect">
              <a:avLst/>
            </a:prstGeom>
          </p:spPr>
        </p:pic>
        <p:sp>
          <p:nvSpPr>
            <p:cNvPr id="47" name="직사각형 46">
              <a:extLst>
                <a:ext uri="{FF2B5EF4-FFF2-40B4-BE49-F238E27FC236}">
                  <a16:creationId xmlns:a16="http://schemas.microsoft.com/office/drawing/2014/main" id="{3967195B-68D7-4E35-85F1-323E932B1657}"/>
                </a:ext>
              </a:extLst>
            </p:cNvPr>
            <p:cNvSpPr/>
            <p:nvPr/>
          </p:nvSpPr>
          <p:spPr>
            <a:xfrm>
              <a:off x="2423752" y="2935274"/>
              <a:ext cx="886335" cy="1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5" name="그룹 14">
            <a:extLst>
              <a:ext uri="{FF2B5EF4-FFF2-40B4-BE49-F238E27FC236}">
                <a16:creationId xmlns:a16="http://schemas.microsoft.com/office/drawing/2014/main" id="{5066C8EE-7421-49B0-B95A-450398306AA1}"/>
              </a:ext>
            </a:extLst>
          </p:cNvPr>
          <p:cNvGrpSpPr/>
          <p:nvPr/>
        </p:nvGrpSpPr>
        <p:grpSpPr>
          <a:xfrm>
            <a:off x="5904896" y="3629390"/>
            <a:ext cx="2981929" cy="276999"/>
            <a:chOff x="3716527" y="2460828"/>
            <a:chExt cx="2353279" cy="276999"/>
          </a:xfrm>
        </p:grpSpPr>
        <p:sp>
          <p:nvSpPr>
            <p:cNvPr id="16" name="TextBox 15">
              <a:extLst>
                <a:ext uri="{FF2B5EF4-FFF2-40B4-BE49-F238E27FC236}">
                  <a16:creationId xmlns:a16="http://schemas.microsoft.com/office/drawing/2014/main" id="{A51C5300-C52F-4C7F-AA80-9A9CB39F13D6}"/>
                </a:ext>
              </a:extLst>
            </p:cNvPr>
            <p:cNvSpPr txBox="1"/>
            <p:nvPr/>
          </p:nvSpPr>
          <p:spPr>
            <a:xfrm>
              <a:off x="3800650" y="2460828"/>
              <a:ext cx="226915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sudo passwd root</a:t>
              </a:r>
            </a:p>
          </p:txBody>
        </p:sp>
        <p:sp>
          <p:nvSpPr>
            <p:cNvPr id="17" name="직사각형 16">
              <a:extLst>
                <a:ext uri="{FF2B5EF4-FFF2-40B4-BE49-F238E27FC236}">
                  <a16:creationId xmlns:a16="http://schemas.microsoft.com/office/drawing/2014/main" id="{4336020B-90EA-4256-A75F-97F6961E6B55}"/>
                </a:ext>
              </a:extLst>
            </p:cNvPr>
            <p:cNvSpPr/>
            <p:nvPr/>
          </p:nvSpPr>
          <p:spPr>
            <a:xfrm>
              <a:off x="3716527" y="2460830"/>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1672965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 lệnh về người dùng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32" name="직사각형 31"/>
          <p:cNvSpPr/>
          <p:nvPr/>
        </p:nvSpPr>
        <p:spPr>
          <a:xfrm>
            <a:off x="5743576" y="2251661"/>
            <a:ext cx="3724424" cy="3058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su là viết tắt của Chuyển đổi người dùng.</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Chuyển sang người dùng, ID người dùng.</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người dùng được chuyển đổi, tất cả các quyền của người dùng đã chuyển đổi cũng bị thay đổi.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người dùng mà bạn muốn chuyển sang có mật khẩu, họ phải nhập mật khẩu đó.</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tham khảo, trong bash shell, người dùng root sử dụng dấu nhắc # và người dùng bình thường sử dụng dấu nhắc $.</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khi chuyển đổi, bạn có thể thấy sự thay đổi từ pi@raspberrypi thành root@raspberrypi.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3" name="그룹 32"/>
          <p:cNvGrpSpPr/>
          <p:nvPr/>
        </p:nvGrpSpPr>
        <p:grpSpPr>
          <a:xfrm>
            <a:off x="559817" y="1935722"/>
            <a:ext cx="8783192" cy="215394"/>
            <a:chOff x="1027113" y="2045625"/>
            <a:chExt cx="8785225" cy="215444"/>
          </a:xfrm>
        </p:grpSpPr>
        <p:sp>
          <p:nvSpPr>
            <p:cNvPr id="35" name="직사각형 3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6" name="직사각형 35"/>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&lt;User ID&gt;</a:t>
              </a:r>
            </a:p>
          </p:txBody>
        </p:sp>
      </p:grpSp>
      <p:grpSp>
        <p:nvGrpSpPr>
          <p:cNvPr id="20" name="그룹 19"/>
          <p:cNvGrpSpPr>
            <a:grpSpLocks noChangeAspect="1"/>
          </p:cNvGrpSpPr>
          <p:nvPr/>
        </p:nvGrpSpPr>
        <p:grpSpPr>
          <a:xfrm>
            <a:off x="558000" y="2224800"/>
            <a:ext cx="5040000" cy="2804294"/>
            <a:chOff x="3994151" y="2467726"/>
            <a:chExt cx="5350446" cy="2977028"/>
          </a:xfrm>
        </p:grpSpPr>
        <p:pic>
          <p:nvPicPr>
            <p:cNvPr id="21" name="그림 20" descr="텍스트, 스크린샷, 모니터, 화면이(가) 표시된 사진&#10;&#10;자동 생성된 설명">
              <a:extLst>
                <a:ext uri="{FF2B5EF4-FFF2-40B4-BE49-F238E27FC236}">
                  <a16:creationId xmlns:a16="http://schemas.microsoft.com/office/drawing/2014/main" id="{0534BF46-B433-4762-86F2-EBE24125315D}"/>
                </a:ext>
              </a:extLst>
            </p:cNvPr>
            <p:cNvPicPr>
              <a:picLocks noChangeAspect="1"/>
            </p:cNvPicPr>
            <p:nvPr/>
          </p:nvPicPr>
          <p:blipFill>
            <a:blip r:embed="rId3"/>
            <a:stretch>
              <a:fillRect/>
            </a:stretch>
          </p:blipFill>
          <p:spPr>
            <a:xfrm>
              <a:off x="3994151" y="2467726"/>
              <a:ext cx="5350446" cy="2977028"/>
            </a:xfrm>
            <a:prstGeom prst="rect">
              <a:avLst/>
            </a:prstGeom>
            <a:ln>
              <a:solidFill>
                <a:schemeClr val="bg1">
                  <a:lumMod val="85000"/>
                </a:schemeClr>
              </a:solidFill>
            </a:ln>
          </p:spPr>
        </p:pic>
        <p:sp>
          <p:nvSpPr>
            <p:cNvPr id="22" name="직사각형 21">
              <a:extLst>
                <a:ext uri="{FF2B5EF4-FFF2-40B4-BE49-F238E27FC236}">
                  <a16:creationId xmlns:a16="http://schemas.microsoft.com/office/drawing/2014/main" id="{4635E53A-0329-4B35-9710-9AD30663D6CB}"/>
                </a:ext>
              </a:extLst>
            </p:cNvPr>
            <p:cNvSpPr/>
            <p:nvPr/>
          </p:nvSpPr>
          <p:spPr>
            <a:xfrm>
              <a:off x="5681602" y="3009899"/>
              <a:ext cx="454830" cy="1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직사각형 22">
              <a:extLst>
                <a:ext uri="{FF2B5EF4-FFF2-40B4-BE49-F238E27FC236}">
                  <a16:creationId xmlns:a16="http://schemas.microsoft.com/office/drawing/2014/main" id="{BD0507D8-9EAA-452B-81E0-ACE49F6947E2}"/>
                </a:ext>
              </a:extLst>
            </p:cNvPr>
            <p:cNvSpPr/>
            <p:nvPr/>
          </p:nvSpPr>
          <p:spPr>
            <a:xfrm>
              <a:off x="5980175" y="3187699"/>
              <a:ext cx="98985" cy="1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직사각형 23">
              <a:extLst>
                <a:ext uri="{FF2B5EF4-FFF2-40B4-BE49-F238E27FC236}">
                  <a16:creationId xmlns:a16="http://schemas.microsoft.com/office/drawing/2014/main" id="{2F2DBD88-2C80-4316-B21E-94D9B85CA9D7}"/>
                </a:ext>
              </a:extLst>
            </p:cNvPr>
            <p:cNvSpPr/>
            <p:nvPr/>
          </p:nvSpPr>
          <p:spPr>
            <a:xfrm>
              <a:off x="5592825" y="3009899"/>
              <a:ext cx="98985" cy="1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7" name="그룹 16">
            <a:extLst>
              <a:ext uri="{FF2B5EF4-FFF2-40B4-BE49-F238E27FC236}">
                <a16:creationId xmlns:a16="http://schemas.microsoft.com/office/drawing/2014/main" id="{5EB0641B-C6EC-4EFF-B744-7A362BFA7603}"/>
              </a:ext>
            </a:extLst>
          </p:cNvPr>
          <p:cNvGrpSpPr/>
          <p:nvPr/>
        </p:nvGrpSpPr>
        <p:grpSpPr>
          <a:xfrm>
            <a:off x="5904896" y="5340231"/>
            <a:ext cx="2981929" cy="276999"/>
            <a:chOff x="3716527" y="2460828"/>
            <a:chExt cx="2353279" cy="276999"/>
          </a:xfrm>
        </p:grpSpPr>
        <p:sp>
          <p:nvSpPr>
            <p:cNvPr id="18" name="TextBox 17">
              <a:extLst>
                <a:ext uri="{FF2B5EF4-FFF2-40B4-BE49-F238E27FC236}">
                  <a16:creationId xmlns:a16="http://schemas.microsoft.com/office/drawing/2014/main" id="{ECDB734D-AD05-47FD-87EA-2DDDD4B227F7}"/>
                </a:ext>
              </a:extLst>
            </p:cNvPr>
            <p:cNvSpPr txBox="1"/>
            <p:nvPr/>
          </p:nvSpPr>
          <p:spPr>
            <a:xfrm>
              <a:off x="3800650" y="2460828"/>
              <a:ext cx="2269156"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su root</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9" name="직사각형 18">
              <a:extLst>
                <a:ext uri="{FF2B5EF4-FFF2-40B4-BE49-F238E27FC236}">
                  <a16:creationId xmlns:a16="http://schemas.microsoft.com/office/drawing/2014/main" id="{B8295B05-1FF3-4F4E-9442-64559F696CBB}"/>
                </a:ext>
              </a:extLst>
            </p:cNvPr>
            <p:cNvSpPr/>
            <p:nvPr/>
          </p:nvSpPr>
          <p:spPr>
            <a:xfrm>
              <a:off x="3716527" y="2460830"/>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3472599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 lệnh về người dùng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32" name="직사각형 31"/>
          <p:cNvSpPr/>
          <p:nvPr/>
        </p:nvSpPr>
        <p:spPr>
          <a:xfrm>
            <a:off x="5746275" y="2245029"/>
            <a:ext cx="3645487" cy="2253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Thêm người dùng mới. Đối với lệnh useradd, bạn phải có quyền của người dùng root.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khi thực hiện lệnh và đặt mật khẩu, hãy nhập thông tin tương ứng với Họ và Tên. Nếu muốn, hãy nhập thông tin khác và nhấn Enter.</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muốn bỏ qua, hãy để trống phần chi tiết và nhấn Enter.</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được hỏi thông tin có chính xác không, hãy nhập y và nhấn Enter.</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3" name="그룹 32"/>
          <p:cNvGrpSpPr/>
          <p:nvPr/>
        </p:nvGrpSpPr>
        <p:grpSpPr>
          <a:xfrm>
            <a:off x="559817" y="1935722"/>
            <a:ext cx="8783192" cy="215394"/>
            <a:chOff x="1027113" y="2045625"/>
            <a:chExt cx="8785225" cy="215444"/>
          </a:xfrm>
        </p:grpSpPr>
        <p:sp>
          <p:nvSpPr>
            <p:cNvPr id="35" name="직사각형 3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6" name="직사각형 35"/>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adduser</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&lt;User ID&gt;</a:t>
              </a:r>
            </a:p>
          </p:txBody>
        </p:sp>
      </p:grpSp>
      <p:grpSp>
        <p:nvGrpSpPr>
          <p:cNvPr id="25" name="그룹 24"/>
          <p:cNvGrpSpPr>
            <a:grpSpLocks noChangeAspect="1"/>
          </p:cNvGrpSpPr>
          <p:nvPr/>
        </p:nvGrpSpPr>
        <p:grpSpPr>
          <a:xfrm>
            <a:off x="558000" y="2232000"/>
            <a:ext cx="5040000" cy="2804294"/>
            <a:chOff x="3846174" y="2817753"/>
            <a:chExt cx="5498422" cy="3059363"/>
          </a:xfrm>
        </p:grpSpPr>
        <p:pic>
          <p:nvPicPr>
            <p:cNvPr id="26" name="그림 25" descr="텍스트, 스크린샷, 모니터, 전자기기이(가) 표시된 사진&#10;&#10;자동 생성된 설명">
              <a:extLst>
                <a:ext uri="{FF2B5EF4-FFF2-40B4-BE49-F238E27FC236}">
                  <a16:creationId xmlns:a16="http://schemas.microsoft.com/office/drawing/2014/main" id="{E0115132-5868-4171-A568-B06B11E5B951}"/>
                </a:ext>
              </a:extLst>
            </p:cNvPr>
            <p:cNvPicPr>
              <a:picLocks noChangeAspect="1"/>
            </p:cNvPicPr>
            <p:nvPr/>
          </p:nvPicPr>
          <p:blipFill>
            <a:blip r:embed="rId3"/>
            <a:stretch>
              <a:fillRect/>
            </a:stretch>
          </p:blipFill>
          <p:spPr>
            <a:xfrm>
              <a:off x="3846174" y="2817753"/>
              <a:ext cx="5498422" cy="3059363"/>
            </a:xfrm>
            <a:prstGeom prst="rect">
              <a:avLst/>
            </a:prstGeom>
          </p:spPr>
        </p:pic>
        <p:sp>
          <p:nvSpPr>
            <p:cNvPr id="27" name="직사각형 26">
              <a:extLst>
                <a:ext uri="{FF2B5EF4-FFF2-40B4-BE49-F238E27FC236}">
                  <a16:creationId xmlns:a16="http://schemas.microsoft.com/office/drawing/2014/main" id="{BFD25D3A-BBAD-42B3-8D1D-1F8616B61427}"/>
                </a:ext>
              </a:extLst>
            </p:cNvPr>
            <p:cNvSpPr/>
            <p:nvPr/>
          </p:nvSpPr>
          <p:spPr>
            <a:xfrm>
              <a:off x="5614080" y="3956049"/>
              <a:ext cx="1072474" cy="1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 name="직사각형 27">
              <a:extLst>
                <a:ext uri="{FF2B5EF4-FFF2-40B4-BE49-F238E27FC236}">
                  <a16:creationId xmlns:a16="http://schemas.microsoft.com/office/drawing/2014/main" id="{E71AF327-57C9-495B-AE7E-500A99F830A8}"/>
                </a:ext>
              </a:extLst>
            </p:cNvPr>
            <p:cNvSpPr/>
            <p:nvPr/>
          </p:nvSpPr>
          <p:spPr>
            <a:xfrm>
              <a:off x="6292859" y="5486399"/>
              <a:ext cx="159416" cy="1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6" name="그룹 15">
            <a:extLst>
              <a:ext uri="{FF2B5EF4-FFF2-40B4-BE49-F238E27FC236}">
                <a16:creationId xmlns:a16="http://schemas.microsoft.com/office/drawing/2014/main" id="{F1CFDF90-7CBD-42BA-8959-4722B54DAAA2}"/>
              </a:ext>
            </a:extLst>
          </p:cNvPr>
          <p:cNvGrpSpPr/>
          <p:nvPr/>
        </p:nvGrpSpPr>
        <p:grpSpPr>
          <a:xfrm>
            <a:off x="5891248" y="4730464"/>
            <a:ext cx="2981929" cy="276999"/>
            <a:chOff x="3716527" y="2460828"/>
            <a:chExt cx="2353279" cy="276999"/>
          </a:xfrm>
        </p:grpSpPr>
        <p:sp>
          <p:nvSpPr>
            <p:cNvPr id="17" name="TextBox 16">
              <a:extLst>
                <a:ext uri="{FF2B5EF4-FFF2-40B4-BE49-F238E27FC236}">
                  <a16:creationId xmlns:a16="http://schemas.microsoft.com/office/drawing/2014/main" id="{D436306C-EE85-46E0-884A-1AA9E5052C23}"/>
                </a:ext>
              </a:extLst>
            </p:cNvPr>
            <p:cNvSpPr txBox="1"/>
            <p:nvPr/>
          </p:nvSpPr>
          <p:spPr>
            <a:xfrm>
              <a:off x="3800650" y="2460828"/>
              <a:ext cx="226915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sudo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adduser</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user_01</a:t>
              </a:r>
            </a:p>
          </p:txBody>
        </p:sp>
        <p:sp>
          <p:nvSpPr>
            <p:cNvPr id="18" name="직사각형 17">
              <a:extLst>
                <a:ext uri="{FF2B5EF4-FFF2-40B4-BE49-F238E27FC236}">
                  <a16:creationId xmlns:a16="http://schemas.microsoft.com/office/drawing/2014/main" id="{65133C2E-6D72-4748-AD2A-C5A3557219C9}"/>
                </a:ext>
              </a:extLst>
            </p:cNvPr>
            <p:cNvSpPr/>
            <p:nvPr/>
          </p:nvSpPr>
          <p:spPr>
            <a:xfrm>
              <a:off x="3716527" y="2460830"/>
              <a:ext cx="84122"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37363934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 lệnh về người dùng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32" name="직사각형 31"/>
          <p:cNvSpPr/>
          <p:nvPr/>
        </p:nvSpPr>
        <p:spPr>
          <a:xfrm>
            <a:off x="5743575" y="2245373"/>
            <a:ext cx="364548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xem user_01 đã được thêm chưa.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3" name="그룹 32"/>
          <p:cNvGrpSpPr/>
          <p:nvPr/>
        </p:nvGrpSpPr>
        <p:grpSpPr>
          <a:xfrm>
            <a:off x="559817" y="1935722"/>
            <a:ext cx="8783192" cy="215394"/>
            <a:chOff x="1027113" y="2045625"/>
            <a:chExt cx="8785225" cy="215444"/>
          </a:xfrm>
        </p:grpSpPr>
        <p:sp>
          <p:nvSpPr>
            <p:cNvPr id="35" name="직사각형 3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6" name="직사각형 35"/>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useradd</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&lt;User ID&gt;</a:t>
              </a:r>
            </a:p>
          </p:txBody>
        </p:sp>
      </p:grpSp>
      <p:grpSp>
        <p:nvGrpSpPr>
          <p:cNvPr id="25" name="그룹 24"/>
          <p:cNvGrpSpPr>
            <a:grpSpLocks noChangeAspect="1"/>
          </p:cNvGrpSpPr>
          <p:nvPr/>
        </p:nvGrpSpPr>
        <p:grpSpPr>
          <a:xfrm>
            <a:off x="553272" y="2232000"/>
            <a:ext cx="5040000" cy="2804293"/>
            <a:chOff x="3898900" y="2460134"/>
            <a:chExt cx="5445697" cy="3030026"/>
          </a:xfrm>
        </p:grpSpPr>
        <p:pic>
          <p:nvPicPr>
            <p:cNvPr id="26" name="그림 25" descr="텍스트, 스크린샷, 모니터이(가) 표시된 사진&#10;&#10;자동 생성된 설명">
              <a:extLst>
                <a:ext uri="{FF2B5EF4-FFF2-40B4-BE49-F238E27FC236}">
                  <a16:creationId xmlns:a16="http://schemas.microsoft.com/office/drawing/2014/main" id="{36D66E12-793E-4D16-B049-D4079DFF5F65}"/>
                </a:ext>
              </a:extLst>
            </p:cNvPr>
            <p:cNvPicPr>
              <a:picLocks noChangeAspect="1"/>
            </p:cNvPicPr>
            <p:nvPr/>
          </p:nvPicPr>
          <p:blipFill>
            <a:blip r:embed="rId3"/>
            <a:stretch>
              <a:fillRect/>
            </a:stretch>
          </p:blipFill>
          <p:spPr>
            <a:xfrm>
              <a:off x="3898900" y="2460134"/>
              <a:ext cx="5445697" cy="3030026"/>
            </a:xfrm>
            <a:prstGeom prst="rect">
              <a:avLst/>
            </a:prstGeom>
          </p:spPr>
        </p:pic>
        <p:sp>
          <p:nvSpPr>
            <p:cNvPr id="27" name="직사각형 26">
              <a:extLst>
                <a:ext uri="{FF2B5EF4-FFF2-40B4-BE49-F238E27FC236}">
                  <a16:creationId xmlns:a16="http://schemas.microsoft.com/office/drawing/2014/main" id="{A57500A4-5F73-4CD1-8DFB-A1D1903EDE98}"/>
                </a:ext>
              </a:extLst>
            </p:cNvPr>
            <p:cNvSpPr/>
            <p:nvPr/>
          </p:nvSpPr>
          <p:spPr>
            <a:xfrm>
              <a:off x="4890180" y="3200399"/>
              <a:ext cx="424770" cy="107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5" name="그룹 14">
            <a:extLst>
              <a:ext uri="{FF2B5EF4-FFF2-40B4-BE49-F238E27FC236}">
                <a16:creationId xmlns:a16="http://schemas.microsoft.com/office/drawing/2014/main" id="{7F960B86-1748-4DEB-83B5-85FABD6D69EA}"/>
              </a:ext>
            </a:extLst>
          </p:cNvPr>
          <p:cNvGrpSpPr/>
          <p:nvPr/>
        </p:nvGrpSpPr>
        <p:grpSpPr>
          <a:xfrm>
            <a:off x="5933470" y="2631140"/>
            <a:ext cx="2971799" cy="461665"/>
            <a:chOff x="3724521" y="2460828"/>
            <a:chExt cx="2345285" cy="461665"/>
          </a:xfrm>
        </p:grpSpPr>
        <p:sp>
          <p:nvSpPr>
            <p:cNvPr id="16" name="TextBox 15">
              <a:extLst>
                <a:ext uri="{FF2B5EF4-FFF2-40B4-BE49-F238E27FC236}">
                  <a16:creationId xmlns:a16="http://schemas.microsoft.com/office/drawing/2014/main" id="{BD1FD571-E60D-4FFD-8AD7-1E4E8CAAEBC6}"/>
                </a:ext>
              </a:extLst>
            </p:cNvPr>
            <p:cNvSpPr txBox="1"/>
            <p:nvPr/>
          </p:nvSpPr>
          <p:spPr>
            <a:xfrm>
              <a:off x="3800650" y="2460828"/>
              <a:ext cx="2269156" cy="461665"/>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cd /home</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p:txBody>
        </p:sp>
        <p:sp>
          <p:nvSpPr>
            <p:cNvPr id="17" name="직사각형 16">
              <a:extLst>
                <a:ext uri="{FF2B5EF4-FFF2-40B4-BE49-F238E27FC236}">
                  <a16:creationId xmlns:a16="http://schemas.microsoft.com/office/drawing/2014/main" id="{F7A62A59-F8D2-4831-9F22-192395375F48}"/>
                </a:ext>
              </a:extLst>
            </p:cNvPr>
            <p:cNvSpPr/>
            <p:nvPr/>
          </p:nvSpPr>
          <p:spPr>
            <a:xfrm>
              <a:off x="3724521" y="2460829"/>
              <a:ext cx="76129"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23330600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 lệnh về người dùng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32" name="직사각형 31"/>
          <p:cNvSpPr/>
          <p:nvPr/>
        </p:nvSpPr>
        <p:spPr>
          <a:xfrm>
            <a:off x="5744355" y="2243465"/>
            <a:ext cx="3645487" cy="1750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Xóa tài khoản người dùng.</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yêu cầu quyền của người dùng root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được sử dụng mà không có tùy chọn -r, chỉ người dùng bị xóa và giám đốc /home/user_01 vẫn còn. Để xóa giám đốc này và tất cả thông tin liên quan đến tài khoản cần xóa, hãy thêm tùy chọn -r.</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3" name="그룹 32"/>
          <p:cNvGrpSpPr/>
          <p:nvPr/>
        </p:nvGrpSpPr>
        <p:grpSpPr>
          <a:xfrm>
            <a:off x="559817" y="1935722"/>
            <a:ext cx="8783192" cy="215394"/>
            <a:chOff x="1027113" y="2045625"/>
            <a:chExt cx="8785225" cy="215444"/>
          </a:xfrm>
        </p:grpSpPr>
        <p:sp>
          <p:nvSpPr>
            <p:cNvPr id="35" name="직사각형 3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6" name="직사각형 35"/>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userdel</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&lt;User ID&gt;</a:t>
              </a:r>
            </a:p>
          </p:txBody>
        </p:sp>
      </p:grpSp>
      <p:grpSp>
        <p:nvGrpSpPr>
          <p:cNvPr id="20" name="그룹 19"/>
          <p:cNvGrpSpPr>
            <a:grpSpLocks noChangeAspect="1"/>
          </p:cNvGrpSpPr>
          <p:nvPr/>
        </p:nvGrpSpPr>
        <p:grpSpPr>
          <a:xfrm>
            <a:off x="548191" y="2232000"/>
            <a:ext cx="5040000" cy="2804294"/>
            <a:chOff x="4076700" y="2467726"/>
            <a:chExt cx="5267895" cy="2931096"/>
          </a:xfrm>
        </p:grpSpPr>
        <p:pic>
          <p:nvPicPr>
            <p:cNvPr id="21" name="그림 20" descr="텍스트, 스크린샷, 모니터, 화면이(가) 표시된 사진&#10;&#10;자동 생성된 설명">
              <a:extLst>
                <a:ext uri="{FF2B5EF4-FFF2-40B4-BE49-F238E27FC236}">
                  <a16:creationId xmlns:a16="http://schemas.microsoft.com/office/drawing/2014/main" id="{DDB759FB-4A86-43FC-99CD-C71939C19F29}"/>
                </a:ext>
              </a:extLst>
            </p:cNvPr>
            <p:cNvPicPr>
              <a:picLocks noChangeAspect="1"/>
            </p:cNvPicPr>
            <p:nvPr/>
          </p:nvPicPr>
          <p:blipFill>
            <a:blip r:embed="rId3"/>
            <a:stretch>
              <a:fillRect/>
            </a:stretch>
          </p:blipFill>
          <p:spPr>
            <a:xfrm>
              <a:off x="4076700" y="2467726"/>
              <a:ext cx="5267895" cy="2931096"/>
            </a:xfrm>
            <a:prstGeom prst="rect">
              <a:avLst/>
            </a:prstGeom>
          </p:spPr>
        </p:pic>
        <p:sp>
          <p:nvSpPr>
            <p:cNvPr id="22" name="직사각형 21">
              <a:extLst>
                <a:ext uri="{FF2B5EF4-FFF2-40B4-BE49-F238E27FC236}">
                  <a16:creationId xmlns:a16="http://schemas.microsoft.com/office/drawing/2014/main" id="{09D5974A-37BE-4A3B-8209-DA8E38E5F5FC}"/>
                </a:ext>
              </a:extLst>
            </p:cNvPr>
            <p:cNvSpPr/>
            <p:nvPr/>
          </p:nvSpPr>
          <p:spPr>
            <a:xfrm>
              <a:off x="5935107" y="3179571"/>
              <a:ext cx="1179721" cy="120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직사각형 22">
              <a:extLst>
                <a:ext uri="{FF2B5EF4-FFF2-40B4-BE49-F238E27FC236}">
                  <a16:creationId xmlns:a16="http://schemas.microsoft.com/office/drawing/2014/main" id="{13F4A420-6864-41E0-94D8-76A5F6F2536E}"/>
                </a:ext>
              </a:extLst>
            </p:cNvPr>
            <p:cNvSpPr/>
            <p:nvPr/>
          </p:nvSpPr>
          <p:spPr>
            <a:xfrm>
              <a:off x="4882425" y="3096155"/>
              <a:ext cx="605384" cy="109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직사각형 23">
              <a:extLst>
                <a:ext uri="{FF2B5EF4-FFF2-40B4-BE49-F238E27FC236}">
                  <a16:creationId xmlns:a16="http://schemas.microsoft.com/office/drawing/2014/main" id="{E00A36A5-E4C9-4DDF-8989-2DA4B06B537C}"/>
                </a:ext>
              </a:extLst>
            </p:cNvPr>
            <p:cNvSpPr/>
            <p:nvPr/>
          </p:nvSpPr>
          <p:spPr>
            <a:xfrm>
              <a:off x="4884267" y="3464455"/>
              <a:ext cx="233401" cy="1096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7" name="그룹 16">
            <a:extLst>
              <a:ext uri="{FF2B5EF4-FFF2-40B4-BE49-F238E27FC236}">
                <a16:creationId xmlns:a16="http://schemas.microsoft.com/office/drawing/2014/main" id="{CB84D019-596E-4188-BB58-91D7949FA67F}"/>
              </a:ext>
            </a:extLst>
          </p:cNvPr>
          <p:cNvGrpSpPr/>
          <p:nvPr/>
        </p:nvGrpSpPr>
        <p:grpSpPr>
          <a:xfrm>
            <a:off x="5914420" y="4025947"/>
            <a:ext cx="2971799" cy="277000"/>
            <a:chOff x="3724521" y="2460828"/>
            <a:chExt cx="2345285" cy="277000"/>
          </a:xfrm>
        </p:grpSpPr>
        <p:sp>
          <p:nvSpPr>
            <p:cNvPr id="18" name="TextBox 17">
              <a:extLst>
                <a:ext uri="{FF2B5EF4-FFF2-40B4-BE49-F238E27FC236}">
                  <a16:creationId xmlns:a16="http://schemas.microsoft.com/office/drawing/2014/main" id="{0D7CA069-6F22-4CBE-82E3-69846F5D6CD5}"/>
                </a:ext>
              </a:extLst>
            </p:cNvPr>
            <p:cNvSpPr txBox="1"/>
            <p:nvPr/>
          </p:nvSpPr>
          <p:spPr>
            <a:xfrm>
              <a:off x="3800650" y="2460828"/>
              <a:ext cx="226915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sudo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userdel</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–r user_01</a:t>
              </a:r>
            </a:p>
          </p:txBody>
        </p:sp>
        <p:sp>
          <p:nvSpPr>
            <p:cNvPr id="19" name="직사각형 18">
              <a:extLst>
                <a:ext uri="{FF2B5EF4-FFF2-40B4-BE49-F238E27FC236}">
                  <a16:creationId xmlns:a16="http://schemas.microsoft.com/office/drawing/2014/main" id="{EDC5DD02-1364-4941-8C1A-040D51F1D99B}"/>
                </a:ext>
              </a:extLst>
            </p:cNvPr>
            <p:cNvSpPr/>
            <p:nvPr/>
          </p:nvSpPr>
          <p:spPr>
            <a:xfrm>
              <a:off x="3724521" y="2460830"/>
              <a:ext cx="76129" cy="2769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3166495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1" name="직사각형 30">
            <a:extLst>
              <a:ext uri="{FF2B5EF4-FFF2-40B4-BE49-F238E27FC236}">
                <a16:creationId xmlns:a16="http://schemas.microsoft.com/office/drawing/2014/main" id="{63CFEA5D-13A4-4869-9046-BEEF6B820D50}"/>
              </a:ext>
            </a:extLst>
          </p:cNvPr>
          <p:cNvSpPr/>
          <p:nvPr/>
        </p:nvSpPr>
        <p:spPr>
          <a:xfrm>
            <a:off x="416128" y="1163472"/>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Làm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nào</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chúng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tôi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có</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thể</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kiểm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quyền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a:t>
            </a:r>
          </a:p>
        </p:txBody>
      </p:sp>
      <p:sp>
        <p:nvSpPr>
          <p:cNvPr id="32" name="직사각형 31"/>
          <p:cNvSpPr/>
          <p:nvPr/>
        </p:nvSpPr>
        <p:spPr>
          <a:xfrm>
            <a:off x="5743575" y="2251050"/>
            <a:ext cx="3645487"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lệnh ls –l để liệt kê các quyền, số lượng tệp chứa, chủ sở hữu, nhóm, kích thước tệp, ngày chỉnh sửa, tên tệp, v.v.</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Ngay cả khi bạn biết cách xem thông tin chi tiết về một tệp, bạn vẫn không hiểu nó. Hãy xem xét các quyền để đọc, ghi và thực thi tệp.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3" name="그룹 32"/>
          <p:cNvGrpSpPr/>
          <p:nvPr/>
        </p:nvGrpSpPr>
        <p:grpSpPr>
          <a:xfrm>
            <a:off x="559817" y="1935722"/>
            <a:ext cx="8783192" cy="215394"/>
            <a:chOff x="1027113" y="2045625"/>
            <a:chExt cx="8785225" cy="215444"/>
          </a:xfrm>
        </p:grpSpPr>
        <p:sp>
          <p:nvSpPr>
            <p:cNvPr id="35" name="직사각형 3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6" name="직사각형 35"/>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hiểu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7" name="그룹 26"/>
          <p:cNvGrpSpPr>
            <a:grpSpLocks noChangeAspect="1"/>
          </p:cNvGrpSpPr>
          <p:nvPr/>
        </p:nvGrpSpPr>
        <p:grpSpPr>
          <a:xfrm>
            <a:off x="549984" y="2232000"/>
            <a:ext cx="5040000" cy="2804293"/>
            <a:chOff x="4229100" y="2423495"/>
            <a:chExt cx="5115496" cy="2846300"/>
          </a:xfrm>
        </p:grpSpPr>
        <p:pic>
          <p:nvPicPr>
            <p:cNvPr id="28" name="그림 27" descr="텍스트, 모니터, 스크린샷, 전자기기이(가) 표시된 사진&#10;&#10;자동 생성된 설명">
              <a:extLst>
                <a:ext uri="{FF2B5EF4-FFF2-40B4-BE49-F238E27FC236}">
                  <a16:creationId xmlns:a16="http://schemas.microsoft.com/office/drawing/2014/main" id="{C643CA28-D728-418E-975B-FBCC27CDEE64}"/>
                </a:ext>
              </a:extLst>
            </p:cNvPr>
            <p:cNvPicPr>
              <a:picLocks noChangeAspect="1"/>
            </p:cNvPicPr>
            <p:nvPr/>
          </p:nvPicPr>
          <p:blipFill>
            <a:blip r:embed="rId3"/>
            <a:stretch>
              <a:fillRect/>
            </a:stretch>
          </p:blipFill>
          <p:spPr>
            <a:xfrm>
              <a:off x="4229100" y="2423495"/>
              <a:ext cx="5115496" cy="2846300"/>
            </a:xfrm>
            <a:prstGeom prst="rect">
              <a:avLst/>
            </a:prstGeom>
          </p:spPr>
        </p:pic>
        <p:sp>
          <p:nvSpPr>
            <p:cNvPr id="34" name="직사각형 33">
              <a:extLst>
                <a:ext uri="{FF2B5EF4-FFF2-40B4-BE49-F238E27FC236}">
                  <a16:creationId xmlns:a16="http://schemas.microsoft.com/office/drawing/2014/main" id="{67B650F5-6B1F-41F3-A013-42BEDDD74915}"/>
                </a:ext>
              </a:extLst>
            </p:cNvPr>
            <p:cNvSpPr/>
            <p:nvPr/>
          </p:nvSpPr>
          <p:spPr>
            <a:xfrm>
              <a:off x="5007924" y="3391123"/>
              <a:ext cx="1938976" cy="97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직사각형 39">
              <a:extLst>
                <a:ext uri="{FF2B5EF4-FFF2-40B4-BE49-F238E27FC236}">
                  <a16:creationId xmlns:a16="http://schemas.microsoft.com/office/drawing/2014/main" id="{89758A3F-ACCA-4A4D-8976-CBD86B3FDAE7}"/>
                </a:ext>
              </a:extLst>
            </p:cNvPr>
            <p:cNvSpPr/>
            <p:nvPr/>
          </p:nvSpPr>
          <p:spPr>
            <a:xfrm>
              <a:off x="5865055" y="3041873"/>
              <a:ext cx="288215" cy="97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직사각형 40">
              <a:extLst>
                <a:ext uri="{FF2B5EF4-FFF2-40B4-BE49-F238E27FC236}">
                  <a16:creationId xmlns:a16="http://schemas.microsoft.com/office/drawing/2014/main" id="{2A5E2622-9696-4BFF-9BBD-CDF47428FD9D}"/>
                </a:ext>
              </a:extLst>
            </p:cNvPr>
            <p:cNvSpPr/>
            <p:nvPr/>
          </p:nvSpPr>
          <p:spPr>
            <a:xfrm>
              <a:off x="5868166" y="2959323"/>
              <a:ext cx="510593" cy="97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7" name="그룹 16">
            <a:extLst>
              <a:ext uri="{FF2B5EF4-FFF2-40B4-BE49-F238E27FC236}">
                <a16:creationId xmlns:a16="http://schemas.microsoft.com/office/drawing/2014/main" id="{3BEC4FF8-4637-4B05-9DFE-D034961FD1E3}"/>
              </a:ext>
            </a:extLst>
          </p:cNvPr>
          <p:cNvGrpSpPr/>
          <p:nvPr/>
        </p:nvGrpSpPr>
        <p:grpSpPr>
          <a:xfrm>
            <a:off x="5909310" y="3944349"/>
            <a:ext cx="2971799" cy="461665"/>
            <a:chOff x="3724521" y="2460828"/>
            <a:chExt cx="2345285" cy="461665"/>
          </a:xfrm>
        </p:grpSpPr>
        <p:sp>
          <p:nvSpPr>
            <p:cNvPr id="18" name="TextBox 17">
              <a:extLst>
                <a:ext uri="{FF2B5EF4-FFF2-40B4-BE49-F238E27FC236}">
                  <a16:creationId xmlns:a16="http://schemas.microsoft.com/office/drawing/2014/main" id="{B53C5D26-1ADB-4444-8D2B-15EA19FFCBF8}"/>
                </a:ext>
              </a:extLst>
            </p:cNvPr>
            <p:cNvSpPr txBox="1"/>
            <p:nvPr/>
          </p:nvSpPr>
          <p:spPr>
            <a:xfrm>
              <a:off x="3800650" y="2460828"/>
              <a:ext cx="2269156" cy="461665"/>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cd /home/pi</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ls -l</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9" name="직사각형 18">
              <a:extLst>
                <a:ext uri="{FF2B5EF4-FFF2-40B4-BE49-F238E27FC236}">
                  <a16:creationId xmlns:a16="http://schemas.microsoft.com/office/drawing/2014/main" id="{5CC95680-E7DC-49C3-99F6-1DFAC4DD19BC}"/>
                </a:ext>
              </a:extLst>
            </p:cNvPr>
            <p:cNvSpPr/>
            <p:nvPr/>
          </p:nvSpPr>
          <p:spPr>
            <a:xfrm>
              <a:off x="3724521" y="2460829"/>
              <a:ext cx="76129"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324613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năng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Linux</a:t>
            </a: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Tính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năng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Hệ</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hành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máy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tính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kiểu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Linux</a:t>
            </a:r>
          </a:p>
        </p:txBody>
      </p:sp>
      <p:grpSp>
        <p:nvGrpSpPr>
          <p:cNvPr id="17" name="그룹 16"/>
          <p:cNvGrpSpPr/>
          <p:nvPr/>
        </p:nvGrpSpPr>
        <p:grpSpPr>
          <a:xfrm>
            <a:off x="559817" y="1936761"/>
            <a:ext cx="8783192" cy="783593"/>
            <a:chOff x="559817" y="1917711"/>
            <a:chExt cx="8783192" cy="783593"/>
          </a:xfrm>
        </p:grpSpPr>
        <p:sp>
          <p:nvSpPr>
            <p:cNvPr id="22" name="직사각형 21">
              <a:extLst>
                <a:ext uri="{FF2B5EF4-FFF2-40B4-BE49-F238E27FC236}">
                  <a16:creationId xmlns:a16="http://schemas.microsoft.com/office/drawing/2014/main" id="{439DCE1C-801F-43E7-9286-D60EB80C9FCA}"/>
                </a:ext>
              </a:extLst>
            </p:cNvPr>
            <p:cNvSpPr/>
            <p:nvPr/>
          </p:nvSpPr>
          <p:spPr>
            <a:xfrm>
              <a:off x="712182" y="2155823"/>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hệ thống Linux khởi động (khi máy tính được bật), hãy kiểm tra các bộ phận của máy tính và tải phần mềm để truy cập thiết bị phần cứng.</a:t>
              </a:r>
            </a:p>
          </p:txBody>
        </p:sp>
        <p:grpSp>
          <p:nvGrpSpPr>
            <p:cNvPr id="24" name="그룹 23">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cứng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grpSp>
      <p:grpSp>
        <p:nvGrpSpPr>
          <p:cNvPr id="27" name="그룹 26"/>
          <p:cNvGrpSpPr/>
          <p:nvPr/>
        </p:nvGrpSpPr>
        <p:grpSpPr>
          <a:xfrm>
            <a:off x="559817" y="2880501"/>
            <a:ext cx="8783192" cy="783593"/>
            <a:chOff x="559817" y="2832111"/>
            <a:chExt cx="8783192" cy="783593"/>
          </a:xfrm>
        </p:grpSpPr>
        <p:sp>
          <p:nvSpPr>
            <p:cNvPr id="28" name="직사각형 27">
              <a:extLst>
                <a:ext uri="{FF2B5EF4-FFF2-40B4-BE49-F238E27FC236}">
                  <a16:creationId xmlns:a16="http://schemas.microsoft.com/office/drawing/2014/main" id="{439DCE1C-801F-43E7-9286-D60EB80C9FCA}"/>
                </a:ext>
              </a:extLst>
            </p:cNvPr>
            <p:cNvSpPr/>
            <p:nvPr/>
          </p:nvSpPr>
          <p:spPr>
            <a:xfrm>
              <a:off x="712182" y="3070223"/>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Hệ điều hành Linux phải theo dõi các tiến trình khác nhau đang chạy để xác định tiến trình nào có thể truy cập CPU, và đưa ra cách thay đổi trạng thái của tiến trình.</a:t>
              </a:r>
            </a:p>
          </p:txBody>
        </p:sp>
        <p:grpSp>
          <p:nvGrpSpPr>
            <p:cNvPr id="29" name="그룹 28">
              <a:extLst>
                <a:ext uri="{FF2B5EF4-FFF2-40B4-BE49-F238E27FC236}">
                  <a16:creationId xmlns:a16="http://schemas.microsoft.com/office/drawing/2014/main" id="{07928334-32AF-46A2-97F3-006B536CB7A1}"/>
                </a:ext>
              </a:extLst>
            </p:cNvPr>
            <p:cNvGrpSpPr/>
            <p:nvPr/>
          </p:nvGrpSpPr>
          <p:grpSpPr>
            <a:xfrm>
              <a:off x="559817" y="2832111"/>
              <a:ext cx="8783192" cy="215394"/>
              <a:chOff x="1027113" y="2045625"/>
              <a:chExt cx="8785225" cy="215444"/>
            </a:xfrm>
          </p:grpSpPr>
          <p:sp>
            <p:nvSpPr>
              <p:cNvPr id="37" name="직사각형 3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8" name="직사각형 37">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grpSp>
        <p:nvGrpSpPr>
          <p:cNvPr id="39" name="그룹 38"/>
          <p:cNvGrpSpPr/>
          <p:nvPr/>
        </p:nvGrpSpPr>
        <p:grpSpPr>
          <a:xfrm>
            <a:off x="559817" y="3826083"/>
            <a:ext cx="8783192" cy="783593"/>
            <a:chOff x="559817" y="4184820"/>
            <a:chExt cx="8783192" cy="783593"/>
          </a:xfrm>
        </p:grpSpPr>
        <p:sp>
          <p:nvSpPr>
            <p:cNvPr id="40" name="직사각형 39">
              <a:extLst>
                <a:ext uri="{FF2B5EF4-FFF2-40B4-BE49-F238E27FC236}">
                  <a16:creationId xmlns:a16="http://schemas.microsoft.com/office/drawing/2014/main" id="{439DCE1C-801F-43E7-9286-D60EB80C9FCA}"/>
                </a:ext>
              </a:extLst>
            </p:cNvPr>
            <p:cNvSpPr/>
            <p:nvPr/>
          </p:nvSpPr>
          <p:spPr>
            <a:xfrm>
              <a:off x="712182" y="4422932"/>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Phân bổ RAM và không gian hoán đổi (bộ nhớ mở rộng) nếu ứng dụng cần. Hệ điều hành Linux xác định cách xử lý bộ nhớ được yêu cầu.</a:t>
              </a:r>
            </a:p>
          </p:txBody>
        </p:sp>
        <p:grpSp>
          <p:nvGrpSpPr>
            <p:cNvPr id="41" name="그룹 40">
              <a:extLst>
                <a:ext uri="{FF2B5EF4-FFF2-40B4-BE49-F238E27FC236}">
                  <a16:creationId xmlns:a16="http://schemas.microsoft.com/office/drawing/2014/main" id="{07928334-32AF-46A2-97F3-006B536CB7A1}"/>
                </a:ext>
              </a:extLst>
            </p:cNvPr>
            <p:cNvGrpSpPr/>
            <p:nvPr/>
          </p:nvGrpSpPr>
          <p:grpSpPr>
            <a:xfrm>
              <a:off x="559817" y="4184820"/>
              <a:ext cx="8783192" cy="215394"/>
              <a:chOff x="1027113" y="2045625"/>
              <a:chExt cx="8785225" cy="215444"/>
            </a:xfrm>
          </p:grpSpPr>
          <p:sp>
            <p:nvSpPr>
              <p:cNvPr id="42" name="직사각형 4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직사각형 42">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nhớ</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27684502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Thuộc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tính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aphicFrame>
        <p:nvGraphicFramePr>
          <p:cNvPr id="17" name="표 16"/>
          <p:cNvGraphicFramePr>
            <a:graphicFrameLocks noGrp="1"/>
          </p:cNvGraphicFramePr>
          <p:nvPr>
            <p:extLst>
              <p:ext uri="{D42A27DB-BD31-4B8C-83A1-F6EECF244321}">
                <p14:modId xmlns:p14="http://schemas.microsoft.com/office/powerpoint/2010/main" val="2970595176"/>
              </p:ext>
            </p:extLst>
          </p:nvPr>
        </p:nvGraphicFramePr>
        <p:xfrm>
          <a:off x="443240" y="1941686"/>
          <a:ext cx="9001973" cy="2862000"/>
        </p:xfrm>
        <a:graphic>
          <a:graphicData uri="http://schemas.openxmlformats.org/drawingml/2006/table">
            <a:tbl>
              <a:tblPr firstRow="1" bandRow="1">
                <a:tableStyleId>{5C22544A-7EE6-4342-B048-85BDC9FD1C3A}</a:tableStyleId>
              </a:tblPr>
              <a:tblGrid>
                <a:gridCol w="1045421">
                  <a:extLst>
                    <a:ext uri="{9D8B030D-6E8A-4147-A177-3AD203B41FA5}">
                      <a16:colId xmlns:a16="http://schemas.microsoft.com/office/drawing/2014/main" val="20000"/>
                    </a:ext>
                  </a:extLst>
                </a:gridCol>
                <a:gridCol w="1854458">
                  <a:extLst>
                    <a:ext uri="{9D8B030D-6E8A-4147-A177-3AD203B41FA5}">
                      <a16:colId xmlns:a16="http://schemas.microsoft.com/office/drawing/2014/main" val="20001"/>
                    </a:ext>
                  </a:extLst>
                </a:gridCol>
                <a:gridCol w="6102094">
                  <a:extLst>
                    <a:ext uri="{9D8B030D-6E8A-4147-A177-3AD203B41FA5}">
                      <a16:colId xmlns:a16="http://schemas.microsoft.com/office/drawing/2014/main" val="20002"/>
                    </a:ext>
                  </a:extLst>
                </a:gridCol>
              </a:tblGrid>
              <a:tr h="270000">
                <a:tc>
                  <a:txBody>
                    <a:bodyPr/>
                    <a:lstStyle/>
                    <a:p>
                      <a:pPr marL="0" algn="ctr" defTabSz="914400" rtl="0" eaLnBrk="1" fontAlgn="ctr"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STT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Giá</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trị</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thuộc</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thích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Loại tệp (-: tệp chung, thư mục d:)</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Thông</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báo</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đọc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ghi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và</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tệp</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liên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kết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cứng</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pi</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ID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đăng</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nhập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của</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sở</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hữu</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tập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tin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5</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pi</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Tên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của</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sở</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hữu</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tập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tin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6</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Kích thước tệp (Byte)</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Aug 21 19:50</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Ngày tệp được sửa đổi lần cuối</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8</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b.txt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Tên</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tệp</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754263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Loại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kiểm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soát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truy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cập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aphicFrame>
        <p:nvGraphicFramePr>
          <p:cNvPr id="7" name="표 6"/>
          <p:cNvGraphicFramePr>
            <a:graphicFrameLocks noGrp="1"/>
          </p:cNvGraphicFramePr>
          <p:nvPr>
            <p:extLst>
              <p:ext uri="{D42A27DB-BD31-4B8C-83A1-F6EECF244321}">
                <p14:modId xmlns:p14="http://schemas.microsoft.com/office/powerpoint/2010/main" val="4240363095"/>
              </p:ext>
            </p:extLst>
          </p:nvPr>
        </p:nvGraphicFramePr>
        <p:xfrm>
          <a:off x="443240" y="1941683"/>
          <a:ext cx="9001973" cy="1890000"/>
        </p:xfrm>
        <a:graphic>
          <a:graphicData uri="http://schemas.openxmlformats.org/drawingml/2006/table">
            <a:tbl>
              <a:tblPr firstRow="1" bandRow="1">
                <a:tableStyleId>{5C22544A-7EE6-4342-B048-85BDC9FD1C3A}</a:tableStyleId>
              </a:tblPr>
              <a:tblGrid>
                <a:gridCol w="1364045">
                  <a:extLst>
                    <a:ext uri="{9D8B030D-6E8A-4147-A177-3AD203B41FA5}">
                      <a16:colId xmlns:a16="http://schemas.microsoft.com/office/drawing/2014/main" val="20000"/>
                    </a:ext>
                  </a:extLst>
                </a:gridCol>
                <a:gridCol w="3659652">
                  <a:extLst>
                    <a:ext uri="{9D8B030D-6E8A-4147-A177-3AD203B41FA5}">
                      <a16:colId xmlns:a16="http://schemas.microsoft.com/office/drawing/2014/main" val="20001"/>
                    </a:ext>
                  </a:extLst>
                </a:gridCol>
                <a:gridCol w="3978276">
                  <a:extLst>
                    <a:ext uri="{9D8B030D-6E8A-4147-A177-3AD203B41FA5}">
                      <a16:colId xmlns:a16="http://schemas.microsoft.com/office/drawing/2014/main" val="20002"/>
                    </a:ext>
                  </a:extLst>
                </a:gridCol>
              </a:tblGrid>
              <a:tr h="270000">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Quyền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Tệp</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Danh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mục</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40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Đọc</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Đọc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hoặc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sao</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chép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tập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tin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Kiểm tra danh sách thư mục bằng lệnh 'Is'</a:t>
                      </a:r>
                    </a:p>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 tùy chọn của lệnh 'Is' yêu cầu quyền thực thi)</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0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Viết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Chỉnh sửa, di chuyển và xóa tệp</a:t>
                      </a:r>
                    </a:p>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(Bạn phải có quyền ghi trong thư mục)</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Tạo</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hoặc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xóa</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tệp</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40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thi</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Chạy</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tập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tin</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Đối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với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tập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lệnh</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di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động</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hoặc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tệp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Di chuyển hoặc sao chép tệp vào thư mục bằng lệnh 'cd'</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777115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9" name="직사각형 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Làm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thế</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nào</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để</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chỉ</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ra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kiểm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soát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truy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cập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10" name="그룹 9"/>
          <p:cNvGrpSpPr/>
          <p:nvPr/>
        </p:nvGrpSpPr>
        <p:grpSpPr>
          <a:xfrm>
            <a:off x="559817" y="1907800"/>
            <a:ext cx="8783192" cy="215394"/>
            <a:chOff x="1027113" y="2045619"/>
            <a:chExt cx="8785224" cy="215444"/>
          </a:xfrm>
        </p:grpSpPr>
        <p:sp>
          <p:nvSpPr>
            <p:cNvPr id="11" name="직사각형 1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2" name="직사각형 11"/>
            <p:cNvSpPr/>
            <p:nvPr/>
          </p:nvSpPr>
          <p:spPr>
            <a:xfrm>
              <a:off x="1179513" y="2045619"/>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Cho biết các ký tự có thể đọc, ghi và thực thi tệp theo danh mục người dùng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3" name="그룹 12"/>
          <p:cNvGrpSpPr/>
          <p:nvPr/>
        </p:nvGrpSpPr>
        <p:grpSpPr>
          <a:xfrm>
            <a:off x="559817" y="2290341"/>
            <a:ext cx="8783192" cy="215444"/>
            <a:chOff x="1027113" y="2045620"/>
            <a:chExt cx="8785226" cy="215494"/>
          </a:xfrm>
        </p:grpSpPr>
        <p:sp>
          <p:nvSpPr>
            <p:cNvPr id="14" name="직사각형 1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5" name="직사각형 14"/>
            <p:cNvSpPr/>
            <p:nvPr/>
          </p:nvSpPr>
          <p:spPr>
            <a:xfrm>
              <a:off x="1179513" y="2045620"/>
              <a:ext cx="8632826"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Quyền đọc được biểu thị bằng "r", quyền ghi bằng "w", quyền thực thi bằng "x" và "-" nếu không có quyền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8" name="그룹 17"/>
          <p:cNvGrpSpPr/>
          <p:nvPr/>
        </p:nvGrpSpPr>
        <p:grpSpPr>
          <a:xfrm>
            <a:off x="540000" y="2866289"/>
            <a:ext cx="4879966" cy="2975782"/>
            <a:chOff x="2513017" y="3145988"/>
            <a:chExt cx="4879966" cy="2975782"/>
          </a:xfrm>
        </p:grpSpPr>
        <p:pic>
          <p:nvPicPr>
            <p:cNvPr id="19" name="그림 18" descr="텍스트, 모니터, 스크린샷, 전자기기이(가) 표시된 사진&#10;&#10;자동 생성된 설명">
              <a:extLst>
                <a:ext uri="{FF2B5EF4-FFF2-40B4-BE49-F238E27FC236}">
                  <a16:creationId xmlns:a16="http://schemas.microsoft.com/office/drawing/2014/main" id="{8708E8E1-41DA-4454-9AC8-DA681AEB5D9C}"/>
                </a:ext>
              </a:extLst>
            </p:cNvPr>
            <p:cNvPicPr>
              <a:picLocks noChangeAspect="1"/>
            </p:cNvPicPr>
            <p:nvPr/>
          </p:nvPicPr>
          <p:blipFill rotWithShape="1">
            <a:blip r:embed="rId3"/>
            <a:srcRect l="15516" t="18371" r="36569" b="29116"/>
            <a:stretch/>
          </p:blipFill>
          <p:spPr>
            <a:xfrm>
              <a:off x="2513017" y="3145988"/>
              <a:ext cx="4879966" cy="2975782"/>
            </a:xfrm>
            <a:prstGeom prst="rect">
              <a:avLst/>
            </a:prstGeom>
          </p:spPr>
        </p:pic>
        <p:sp>
          <p:nvSpPr>
            <p:cNvPr id="20" name="직사각형 19">
              <a:extLst>
                <a:ext uri="{FF2B5EF4-FFF2-40B4-BE49-F238E27FC236}">
                  <a16:creationId xmlns:a16="http://schemas.microsoft.com/office/drawing/2014/main" id="{AED7D275-8437-4883-A8B8-20221FBEFBA0}"/>
                </a:ext>
              </a:extLst>
            </p:cNvPr>
            <p:cNvSpPr/>
            <p:nvPr/>
          </p:nvSpPr>
          <p:spPr>
            <a:xfrm>
              <a:off x="2594805" y="4070573"/>
              <a:ext cx="815145" cy="1458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31543578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9" name="직사각형 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Làm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thế</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nào</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để</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chỉ</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ra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kiểm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soát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truy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cập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aphicFrame>
        <p:nvGraphicFramePr>
          <p:cNvPr id="16" name="표 15"/>
          <p:cNvGraphicFramePr>
            <a:graphicFrameLocks noGrp="1"/>
          </p:cNvGraphicFramePr>
          <p:nvPr>
            <p:extLst>
              <p:ext uri="{D42A27DB-BD31-4B8C-83A1-F6EECF244321}">
                <p14:modId xmlns:p14="http://schemas.microsoft.com/office/powerpoint/2010/main" val="3472070836"/>
              </p:ext>
            </p:extLst>
          </p:nvPr>
        </p:nvGraphicFramePr>
        <p:xfrm>
          <a:off x="453999" y="3134736"/>
          <a:ext cx="8880502" cy="3058532"/>
        </p:xfrm>
        <a:graphic>
          <a:graphicData uri="http://schemas.openxmlformats.org/drawingml/2006/table">
            <a:tbl>
              <a:tblPr firstRow="1" bandRow="1">
                <a:tableStyleId>{5C22544A-7EE6-4342-B048-85BDC9FD1C3A}</a:tableStyleId>
              </a:tblPr>
              <a:tblGrid>
                <a:gridCol w="1178778">
                  <a:extLst>
                    <a:ext uri="{9D8B030D-6E8A-4147-A177-3AD203B41FA5}">
                      <a16:colId xmlns:a16="http://schemas.microsoft.com/office/drawing/2014/main" val="20000"/>
                    </a:ext>
                  </a:extLst>
                </a:gridCol>
                <a:gridCol w="7701724">
                  <a:extLst>
                    <a:ext uri="{9D8B030D-6E8A-4147-A177-3AD203B41FA5}">
                      <a16:colId xmlns:a16="http://schemas.microsoft.com/office/drawing/2014/main" val="20001"/>
                    </a:ext>
                  </a:extLst>
                </a:gridCol>
              </a:tblGrid>
              <a:tr h="606921">
                <a:tc>
                  <a:txBody>
                    <a:bodyPr/>
                    <a:lstStyle/>
                    <a:p>
                      <a:pPr marL="0" algn="ctr" defTabSz="914400" rtl="0" eaLnBrk="1" fontAlgn="ctr" latinLnBrk="0"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Quyền</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truy</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cập</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0"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thích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07611">
                <a:tc>
                  <a:txBody>
                    <a:bodyPr/>
                    <a:lstStyle/>
                    <a:p>
                      <a:pPr marL="0" algn="ctr" defTabSz="914400" rtl="0" eaLnBrk="1" fontAlgn="ctr" latinLnBrk="0"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rwxr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 sở hữu có quyền đọc, ghi và thực thi, trong khi các nhóm và người dùng khác chỉ có quyền đọc và thực thi.</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4000">
                <a:tc>
                  <a:txBody>
                    <a:bodyPr/>
                    <a:lstStyle/>
                    <a:p>
                      <a:pPr marL="0" algn="ctr" defTabSz="914400" rtl="0" eaLnBrk="1" fontAlgn="ctr" latinLnBrk="0"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 sở hữu, nhóm và những người dùng khác đều có quyền đọc và thực thi.</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4000">
                <a:tc>
                  <a:txBody>
                    <a:bodyPr/>
                    <a:lstStyle/>
                    <a:p>
                      <a:pPr marL="0" algn="ctr" defTabSz="914400" rtl="0" eaLnBrk="1" fontAlgn="ctr" latinLnBrk="0"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Chỉ chủ sở hữu mới có quyền truy cập đọc và ghi. Nhóm và những người dùng khác không có quyền nào cả.</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4000">
                <a:tc>
                  <a:txBody>
                    <a:bodyPr/>
                    <a:lstStyle/>
                    <a:p>
                      <a:pPr marL="0" algn="ctr" defTabSz="914400" rtl="0" eaLnBrk="1" fontAlgn="ctr" latinLnBrk="0"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rw-rw-rw</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 sở hữu, nhóm và những người dùng khác đều có quyền đọc và ghi.</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4000">
                <a:tc>
                  <a:txBody>
                    <a:bodyPr/>
                    <a:lstStyle/>
                    <a:p>
                      <a:pPr marL="0" algn="ctr" defTabSz="914400" rtl="0" eaLnBrk="1" fontAlgn="ctr" latinLnBrk="0"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rwxrwxrwx</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 sở hữu, nhóm và những người dùng khác đều có quyền đọc, viết và thực thi.</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24000">
                <a:tc>
                  <a:txBody>
                    <a:bodyPr/>
                    <a:lstStyle/>
                    <a:p>
                      <a:pPr marL="0" algn="ctr" defTabSz="914400" rtl="0" eaLnBrk="1" fontAlgn="ctr" latinLnBrk="0"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rwx</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Chỉ chủ sở hữu mới có quyền đọc, viết và thực thi. Nhóm và những người dùng khác không có quyền gì cả.</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24000">
                <a:tc>
                  <a:txBody>
                    <a:bodyPr/>
                    <a:lstStyle/>
                    <a:p>
                      <a:pPr marL="0" algn="ctr" defTabSz="914400" rtl="0" eaLnBrk="1" fontAlgn="ctr" latinLnBrk="0"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Chỉ</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sở</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hữu</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mới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đọc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pSp>
        <p:nvGrpSpPr>
          <p:cNvPr id="17" name="그룹 16"/>
          <p:cNvGrpSpPr/>
          <p:nvPr/>
        </p:nvGrpSpPr>
        <p:grpSpPr>
          <a:xfrm>
            <a:off x="2384983" y="2124124"/>
            <a:ext cx="5285223" cy="818586"/>
            <a:chOff x="2367851" y="2242458"/>
            <a:chExt cx="5285223" cy="818586"/>
          </a:xfrm>
        </p:grpSpPr>
        <p:grpSp>
          <p:nvGrpSpPr>
            <p:cNvPr id="21" name="그룹 20"/>
            <p:cNvGrpSpPr/>
            <p:nvPr/>
          </p:nvGrpSpPr>
          <p:grpSpPr>
            <a:xfrm>
              <a:off x="4255719" y="2242458"/>
              <a:ext cx="1509486" cy="818586"/>
              <a:chOff x="4272851" y="2242458"/>
              <a:chExt cx="1509486" cy="818586"/>
            </a:xfrm>
          </p:grpSpPr>
          <p:sp>
            <p:nvSpPr>
              <p:cNvPr id="28" name="모서리가 둥근 직사각형 27"/>
              <p:cNvSpPr/>
              <p:nvPr/>
            </p:nvSpPr>
            <p:spPr>
              <a:xfrm>
                <a:off x="4272851" y="2242458"/>
                <a:ext cx="1509486" cy="48406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dirty="0">
                    <a:solidFill>
                      <a:schemeClr val="tx1">
                        <a:lumMod val="85000"/>
                        <a:lumOff val="15000"/>
                      </a:schemeClr>
                    </a:solidFill>
                    <a:latin typeface="SamsungOne-700" panose="020B0803030303020204" pitchFamily="34" charset="0"/>
                    <a:ea typeface="SamsungOne-700" panose="020B0803030303020204" pitchFamily="34" charset="0"/>
                  </a:rPr>
                  <a:t>r--</a:t>
                </a:r>
                <a:endParaRPr lang="ko-KR" altLang="en-US" dirty="0">
                  <a:solidFill>
                    <a:schemeClr val="tx1">
                      <a:lumMod val="85000"/>
                      <a:lumOff val="15000"/>
                    </a:schemeClr>
                  </a:solidFill>
                  <a:latin typeface="SamsungOne-700" panose="020B0803030303020204" pitchFamily="34" charset="0"/>
                </a:endParaRPr>
              </a:p>
            </p:txBody>
          </p:sp>
          <p:sp>
            <p:nvSpPr>
              <p:cNvPr id="29" name="직사각형 28"/>
              <p:cNvSpPr/>
              <p:nvPr/>
            </p:nvSpPr>
            <p:spPr>
              <a:xfrm>
                <a:off x="4799168" y="2845600"/>
                <a:ext cx="45685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nhóm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2" name="그룹 21"/>
            <p:cNvGrpSpPr/>
            <p:nvPr/>
          </p:nvGrpSpPr>
          <p:grpSpPr>
            <a:xfrm>
              <a:off x="2367851" y="2242458"/>
              <a:ext cx="1509486" cy="818586"/>
              <a:chOff x="4272851" y="2242458"/>
              <a:chExt cx="1509486" cy="818586"/>
            </a:xfrm>
          </p:grpSpPr>
          <p:sp>
            <p:nvSpPr>
              <p:cNvPr id="26" name="모서리가 둥근 직사각형 25"/>
              <p:cNvSpPr/>
              <p:nvPr/>
            </p:nvSpPr>
            <p:spPr>
              <a:xfrm>
                <a:off x="4272851" y="2242458"/>
                <a:ext cx="1509486" cy="48406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dirty="0" err="1">
                    <a:solidFill>
                      <a:schemeClr val="tx1">
                        <a:lumMod val="85000"/>
                        <a:lumOff val="15000"/>
                      </a:schemeClr>
                    </a:solidFill>
                    <a:latin typeface="SamsungOne-700" panose="020B0803030303020204" pitchFamily="34" charset="0"/>
                    <a:ea typeface="SamsungOne-700" panose="020B0803030303020204" pitchFamily="34" charset="0"/>
                  </a:rPr>
                  <a:t>rw</a:t>
                </a:r>
                <a:r>
                  <a:rPr lang="en-US" altLang="ko-KR" dirty="0">
                    <a:solidFill>
                      <a:schemeClr val="tx1">
                        <a:lumMod val="85000"/>
                        <a:lumOff val="15000"/>
                      </a:schemeClr>
                    </a:solidFill>
                    <a:latin typeface="SamsungOne-700" panose="020B0803030303020204" pitchFamily="34" charset="0"/>
                    <a:ea typeface="SamsungOne-700" panose="020B0803030303020204" pitchFamily="34" charset="0"/>
                  </a:rPr>
                  <a:t>-</a:t>
                </a:r>
                <a:endParaRPr lang="ko-KR" altLang="en-US" dirty="0">
                  <a:solidFill>
                    <a:schemeClr val="tx1">
                      <a:lumMod val="85000"/>
                      <a:lumOff val="15000"/>
                    </a:schemeClr>
                  </a:solidFill>
                  <a:latin typeface="SamsungOne-700" panose="020B0803030303020204" pitchFamily="34" charset="0"/>
                </a:endParaRPr>
              </a:p>
            </p:txBody>
          </p:sp>
          <p:sp>
            <p:nvSpPr>
              <p:cNvPr id="27" name="직사각형 26"/>
              <p:cNvSpPr/>
              <p:nvPr/>
            </p:nvSpPr>
            <p:spPr>
              <a:xfrm>
                <a:off x="4589976" y="2845600"/>
                <a:ext cx="87524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sở</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hữu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3" name="그룹 22"/>
            <p:cNvGrpSpPr/>
            <p:nvPr/>
          </p:nvGrpSpPr>
          <p:grpSpPr>
            <a:xfrm>
              <a:off x="6143588" y="2242458"/>
              <a:ext cx="1509486" cy="818586"/>
              <a:chOff x="4272851" y="2242458"/>
              <a:chExt cx="1509486" cy="818586"/>
            </a:xfrm>
          </p:grpSpPr>
          <p:sp>
            <p:nvSpPr>
              <p:cNvPr id="24" name="모서리가 둥근 직사각형 23"/>
              <p:cNvSpPr/>
              <p:nvPr/>
            </p:nvSpPr>
            <p:spPr>
              <a:xfrm>
                <a:off x="4272851" y="2242458"/>
                <a:ext cx="1509486" cy="484062"/>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dirty="0">
                    <a:solidFill>
                      <a:schemeClr val="tx1">
                        <a:lumMod val="85000"/>
                        <a:lumOff val="15000"/>
                      </a:schemeClr>
                    </a:solidFill>
                    <a:latin typeface="SamsungOne-700" panose="020B0803030303020204" pitchFamily="34" charset="0"/>
                    <a:ea typeface="SamsungOne-700" panose="020B0803030303020204" pitchFamily="34" charset="0"/>
                  </a:rPr>
                  <a:t>r--</a:t>
                </a:r>
                <a:endParaRPr lang="ko-KR" altLang="en-US" dirty="0">
                  <a:solidFill>
                    <a:schemeClr val="tx1">
                      <a:lumMod val="85000"/>
                      <a:lumOff val="15000"/>
                    </a:schemeClr>
                  </a:solidFill>
                  <a:latin typeface="SamsungOne-700" panose="020B0803030303020204" pitchFamily="34" charset="0"/>
                </a:endParaRPr>
              </a:p>
            </p:txBody>
          </p:sp>
          <p:sp>
            <p:nvSpPr>
              <p:cNvPr id="25" name="직사각형 24"/>
              <p:cNvSpPr/>
              <p:nvPr/>
            </p:nvSpPr>
            <p:spPr>
              <a:xfrm>
                <a:off x="4361547" y="2845600"/>
                <a:ext cx="133209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Người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dùng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khác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10813180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9" name="직사각형 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chmod</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thay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đổi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kiểm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soát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truy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cập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18" name="그룹 17"/>
          <p:cNvGrpSpPr/>
          <p:nvPr/>
        </p:nvGrpSpPr>
        <p:grpSpPr>
          <a:xfrm>
            <a:off x="468000" y="1995559"/>
            <a:ext cx="8873863" cy="1350070"/>
            <a:chOff x="431501" y="2017074"/>
            <a:chExt cx="8873863" cy="1350070"/>
          </a:xfrm>
        </p:grpSpPr>
        <p:sp>
          <p:nvSpPr>
            <p:cNvPr id="19" name="Rectangle 12">
              <a:extLst>
                <a:ext uri="{FF2B5EF4-FFF2-40B4-BE49-F238E27FC236}">
                  <a16:creationId xmlns:a16="http://schemas.microsoft.com/office/drawing/2014/main" id="{6B407C25-0946-404A-A90F-4DC47F73B554}"/>
                </a:ext>
              </a:extLst>
            </p:cNvPr>
            <p:cNvSpPr/>
            <p:nvPr/>
          </p:nvSpPr>
          <p:spPr>
            <a:xfrm>
              <a:off x="431501" y="2017074"/>
              <a:ext cx="8873863" cy="1350070"/>
            </a:xfrm>
            <a:prstGeom prst="roundRect">
              <a:avLst>
                <a:gd name="adj" fmla="val 4057"/>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20" name="직사각형 19"/>
            <p:cNvSpPr/>
            <p:nvPr/>
          </p:nvSpPr>
          <p:spPr>
            <a:xfrm>
              <a:off x="650600" y="2222524"/>
              <a:ext cx="62036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chmod</a:t>
              </a:r>
              <a:endParaRPr lang="en-US" altLang="ko-KR" sz="1600" dirty="0">
                <a:solidFill>
                  <a:prstClr val="black">
                    <a:lumMod val="85000"/>
                    <a:lumOff val="15000"/>
                  </a:prstClr>
                </a:solidFill>
                <a:latin typeface="SamsungOne-700" panose="020B0803030303020204" pitchFamily="34" charset="0"/>
                <a:ea typeface="SamsungOne-700" panose="020B0803030303020204" pitchFamily="34" charset="0"/>
              </a:endParaRPr>
            </a:p>
          </p:txBody>
        </p:sp>
        <p:cxnSp>
          <p:nvCxnSpPr>
            <p:cNvPr id="30" name="직선 연결선 29"/>
            <p:cNvCxnSpPr/>
            <p:nvPr/>
          </p:nvCxnSpPr>
          <p:spPr>
            <a:xfrm>
              <a:off x="1477019" y="2234020"/>
              <a:ext cx="0" cy="907213"/>
            </a:xfrm>
            <a:prstGeom prst="line">
              <a:avLst/>
            </a:prstGeom>
            <a:solidFill>
              <a:schemeClr val="bg1"/>
            </a:solidFill>
            <a:ln w="6350">
              <a:solidFill>
                <a:schemeClr val="bg1">
                  <a:lumMod val="85000"/>
                </a:schemeClr>
              </a:solidFill>
            </a:ln>
          </p:spPr>
        </p:cxnSp>
        <p:grpSp>
          <p:nvGrpSpPr>
            <p:cNvPr id="31" name="그룹 30"/>
            <p:cNvGrpSpPr/>
            <p:nvPr/>
          </p:nvGrpSpPr>
          <p:grpSpPr>
            <a:xfrm>
              <a:off x="1821645" y="2237912"/>
              <a:ext cx="4582209" cy="888833"/>
              <a:chOff x="1993764" y="2365656"/>
              <a:chExt cx="4582209" cy="888833"/>
            </a:xfrm>
          </p:grpSpPr>
          <p:grpSp>
            <p:nvGrpSpPr>
              <p:cNvPr id="32" name="그룹 31"/>
              <p:cNvGrpSpPr/>
              <p:nvPr/>
            </p:nvGrpSpPr>
            <p:grpSpPr>
              <a:xfrm>
                <a:off x="1993764" y="2365656"/>
                <a:ext cx="4016349" cy="184666"/>
                <a:chOff x="1993764" y="2365656"/>
                <a:chExt cx="4016349" cy="184666"/>
              </a:xfrm>
            </p:grpSpPr>
            <p:sp>
              <p:nvSpPr>
                <p:cNvPr id="42" name="직사각형 41"/>
                <p:cNvSpPr/>
                <p:nvPr/>
              </p:nvSpPr>
              <p:spPr>
                <a:xfrm>
                  <a:off x="1993764" y="2365656"/>
                  <a:ext cx="7117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năng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3" name="직사각형 42"/>
                <p:cNvSpPr/>
                <p:nvPr/>
              </p:nvSpPr>
              <p:spPr>
                <a:xfrm>
                  <a:off x="2908302" y="2365656"/>
                  <a:ext cx="310181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Thay đổi quyền truy cập vào tệp hoặc thư mục</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3" name="그룹 32"/>
              <p:cNvGrpSpPr/>
              <p:nvPr/>
            </p:nvGrpSpPr>
            <p:grpSpPr>
              <a:xfrm>
                <a:off x="1993764" y="2734404"/>
                <a:ext cx="4582209" cy="184666"/>
                <a:chOff x="1993764" y="2731320"/>
                <a:chExt cx="4582209" cy="184666"/>
              </a:xfrm>
            </p:grpSpPr>
            <p:sp>
              <p:nvSpPr>
                <p:cNvPr id="40" name="직사각형 39"/>
                <p:cNvSpPr/>
                <p:nvPr/>
              </p:nvSpPr>
              <p:spPr>
                <a:xfrm>
                  <a:off x="1993764" y="2731320"/>
                  <a:ext cx="2933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1" name="직사각형 40"/>
                <p:cNvSpPr/>
                <p:nvPr/>
              </p:nvSpPr>
              <p:spPr>
                <a:xfrm>
                  <a:off x="2908302" y="2731320"/>
                  <a:ext cx="366767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chmod</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[option] </a:t>
                  </a: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tập tin chế độ quyền hoặc tên thư mục</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4" name="그룹 33"/>
              <p:cNvGrpSpPr/>
              <p:nvPr/>
            </p:nvGrpSpPr>
            <p:grpSpPr>
              <a:xfrm>
                <a:off x="1993764" y="3069823"/>
                <a:ext cx="3767883" cy="184666"/>
                <a:chOff x="1993764" y="3101950"/>
                <a:chExt cx="3767883" cy="184666"/>
              </a:xfrm>
            </p:grpSpPr>
            <p:sp>
              <p:nvSpPr>
                <p:cNvPr id="38" name="직사각형 37"/>
                <p:cNvSpPr/>
                <p:nvPr/>
              </p:nvSpPr>
              <p:spPr>
                <a:xfrm>
                  <a:off x="1993764" y="3101950"/>
                  <a:ext cx="60753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Tùy</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chọn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9" name="직사각형 38"/>
                <p:cNvSpPr/>
                <p:nvPr/>
              </p:nvSpPr>
              <p:spPr>
                <a:xfrm>
                  <a:off x="2908302" y="3101950"/>
                  <a:ext cx="2853345"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R: </a:t>
                  </a: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Có thể thay đổi tất cả các thư mục con.`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grpSp>
      <p:grpSp>
        <p:nvGrpSpPr>
          <p:cNvPr id="2" name="그룹 1"/>
          <p:cNvGrpSpPr/>
          <p:nvPr/>
        </p:nvGrpSpPr>
        <p:grpSpPr>
          <a:xfrm>
            <a:off x="559817" y="3551079"/>
            <a:ext cx="8783192" cy="597985"/>
            <a:chOff x="559817" y="3693569"/>
            <a:chExt cx="8783192" cy="597985"/>
          </a:xfrm>
        </p:grpSpPr>
        <p:grpSp>
          <p:nvGrpSpPr>
            <p:cNvPr id="44" name="그룹 43"/>
            <p:cNvGrpSpPr/>
            <p:nvPr/>
          </p:nvGrpSpPr>
          <p:grpSpPr>
            <a:xfrm>
              <a:off x="559817" y="3693569"/>
              <a:ext cx="8783192" cy="215394"/>
              <a:chOff x="1027113" y="2045619"/>
              <a:chExt cx="8785224" cy="215444"/>
            </a:xfrm>
          </p:grpSpPr>
          <p:sp>
            <p:nvSpPr>
              <p:cNvPr id="45" name="직사각형 4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직사각형 45"/>
              <p:cNvSpPr/>
              <p:nvPr/>
            </p:nvSpPr>
            <p:spPr>
              <a:xfrm>
                <a:off x="1179513" y="2045619"/>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cập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7" name="그룹 46"/>
            <p:cNvGrpSpPr/>
            <p:nvPr/>
          </p:nvGrpSpPr>
          <p:grpSpPr>
            <a:xfrm>
              <a:off x="559817" y="4076110"/>
              <a:ext cx="8783192" cy="215444"/>
              <a:chOff x="1027113" y="2045620"/>
              <a:chExt cx="8785226" cy="215494"/>
            </a:xfrm>
          </p:grpSpPr>
          <p:sp>
            <p:nvSpPr>
              <p:cNvPr id="48" name="직사각형 4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9" name="직사각형 48"/>
              <p:cNvSpPr/>
              <p:nvPr/>
            </p:nvSpPr>
            <p:spPr>
              <a:xfrm>
                <a:off x="1179513" y="2045620"/>
                <a:ext cx="8632826"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cập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26013160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9" name="직사각형 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chmod</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Chế</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độ</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hiệu</a:t>
            </a:r>
            <a:endParaRPr lang="ko-KR" altLang="en-US" sz="2400" dirty="0">
              <a:solidFill>
                <a:prstClr val="black">
                  <a:lumMod val="95000"/>
                  <a:lumOff val="5000"/>
                </a:prstClr>
              </a:solidFill>
              <a:latin typeface="iCiel Samsung Sharp Sans Regula" pitchFamily="2" charset="0"/>
              <a:ea typeface="Samsung Sharp Sans" pitchFamily="2" charset="0"/>
              <a:cs typeface="iCiel Samsung Sharp Sans Regula" pitchFamily="2" charset="0"/>
            </a:endParaRPr>
          </a:p>
        </p:txBody>
      </p:sp>
      <p:cxnSp>
        <p:nvCxnSpPr>
          <p:cNvPr id="25" name="꺾인 연결선 24"/>
          <p:cNvCxnSpPr>
            <a:stCxn id="50" idx="0"/>
            <a:endCxn id="36" idx="0"/>
          </p:cNvCxnSpPr>
          <p:nvPr/>
        </p:nvCxnSpPr>
        <p:spPr>
          <a:xfrm rot="5400000" flipH="1" flipV="1">
            <a:off x="4931413" y="454172"/>
            <a:ext cx="12700" cy="3775737"/>
          </a:xfrm>
          <a:prstGeom prst="bentConnector3">
            <a:avLst>
              <a:gd name="adj1" fmla="val 180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6" name="표 25"/>
          <p:cNvGraphicFramePr>
            <a:graphicFrameLocks noGrp="1"/>
          </p:cNvGraphicFramePr>
          <p:nvPr>
            <p:extLst>
              <p:ext uri="{D42A27DB-BD31-4B8C-83A1-F6EECF244321}">
                <p14:modId xmlns:p14="http://schemas.microsoft.com/office/powerpoint/2010/main" val="430412520"/>
              </p:ext>
            </p:extLst>
          </p:nvPr>
        </p:nvGraphicFramePr>
        <p:xfrm>
          <a:off x="464755" y="3349458"/>
          <a:ext cx="8991217" cy="2790000"/>
        </p:xfrm>
        <a:graphic>
          <a:graphicData uri="http://schemas.openxmlformats.org/drawingml/2006/table">
            <a:tbl>
              <a:tblPr firstRow="1" bandRow="1">
                <a:tableStyleId>{5C22544A-7EE6-4342-B048-85BDC9FD1C3A}</a:tableStyleId>
              </a:tblPr>
              <a:tblGrid>
                <a:gridCol w="2321305">
                  <a:extLst>
                    <a:ext uri="{9D8B030D-6E8A-4147-A177-3AD203B41FA5}">
                      <a16:colId xmlns:a16="http://schemas.microsoft.com/office/drawing/2014/main" val="20000"/>
                    </a:ext>
                  </a:extLst>
                </a:gridCol>
                <a:gridCol w="2162628">
                  <a:extLst>
                    <a:ext uri="{9D8B030D-6E8A-4147-A177-3AD203B41FA5}">
                      <a16:colId xmlns:a16="http://schemas.microsoft.com/office/drawing/2014/main" val="20001"/>
                    </a:ext>
                  </a:extLst>
                </a:gridCol>
                <a:gridCol w="4507284">
                  <a:extLst>
                    <a:ext uri="{9D8B030D-6E8A-4147-A177-3AD203B41FA5}">
                      <a16:colId xmlns:a16="http://schemas.microsoft.com/office/drawing/2014/main" val="20002"/>
                    </a:ext>
                  </a:extLst>
                </a:gridCol>
              </a:tblGrid>
              <a:tr h="270000">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Mục</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Ký</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tự</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ký</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hiệu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thích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252000">
                <a:tc rowSpan="4">
                  <a:txBody>
                    <a:bodyPr/>
                    <a:lstStyle/>
                    <a:p>
                      <a:pPr marL="0" algn="ctr" defTabSz="914400" rtl="0" eaLnBrk="1" fontAlgn="ctr" latinLnBrk="1" hangingPunct="1"/>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Ký tự danh mục người dùng</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sở</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hữu</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tập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tin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sở</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hữu</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thuộc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về</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2000">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o</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Những người dùng khác bên cạnh chủ sở hữu và nhóm</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2000">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Tất cả người sử dụng</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rowSpan="3">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Ký</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hiệu</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toán</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tử</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Cho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phép</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Xóa</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52000">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Cài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đặt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truy</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cập</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52000">
                <a:tc rowSpan="3">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truy</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cập</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nhân</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vật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đọc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52000">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viết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252000">
                <a:tc vMerge="1">
                  <a:txBody>
                    <a:bodyPr/>
                    <a:lstStyle/>
                    <a:p>
                      <a:pPr latinLnBrk="1"/>
                      <a:endParaRPr lang="ko-KR" altLang="en-US"/>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bl>
          </a:graphicData>
        </a:graphic>
      </p:graphicFrame>
      <p:grpSp>
        <p:nvGrpSpPr>
          <p:cNvPr id="27" name="그룹 26"/>
          <p:cNvGrpSpPr/>
          <p:nvPr/>
        </p:nvGrpSpPr>
        <p:grpSpPr>
          <a:xfrm>
            <a:off x="1606221" y="2033864"/>
            <a:ext cx="6701682" cy="1041820"/>
            <a:chOff x="1685270" y="1684700"/>
            <a:chExt cx="6701682" cy="1041820"/>
          </a:xfrm>
        </p:grpSpPr>
        <p:grpSp>
          <p:nvGrpSpPr>
            <p:cNvPr id="28" name="그룹 27"/>
            <p:cNvGrpSpPr/>
            <p:nvPr/>
          </p:nvGrpSpPr>
          <p:grpSpPr>
            <a:xfrm>
              <a:off x="4255719" y="1684700"/>
              <a:ext cx="1509486" cy="1041820"/>
              <a:chOff x="4272851" y="1684700"/>
              <a:chExt cx="1509486" cy="1041820"/>
            </a:xfrm>
          </p:grpSpPr>
          <p:sp>
            <p:nvSpPr>
              <p:cNvPr id="52" name="모서리가 둥근 직사각형 51"/>
              <p:cNvSpPr/>
              <p:nvPr/>
            </p:nvSpPr>
            <p:spPr>
              <a:xfrm>
                <a:off x="4272851" y="1992876"/>
                <a:ext cx="1509486" cy="73364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Ký</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hiệu</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toán</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tử</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53" name="직사각형 52"/>
              <p:cNvSpPr/>
              <p:nvPr/>
            </p:nvSpPr>
            <p:spPr>
              <a:xfrm>
                <a:off x="4452121" y="1684700"/>
                <a:ext cx="1150956"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9" name="그룹 28"/>
            <p:cNvGrpSpPr/>
            <p:nvPr/>
          </p:nvGrpSpPr>
          <p:grpSpPr>
            <a:xfrm>
              <a:off x="1685270" y="1992876"/>
              <a:ext cx="2192067" cy="733644"/>
              <a:chOff x="3590270" y="1992876"/>
              <a:chExt cx="2192067" cy="733644"/>
            </a:xfrm>
          </p:grpSpPr>
          <p:sp>
            <p:nvSpPr>
              <p:cNvPr id="50" name="모서리가 둥근 직사각형 49"/>
              <p:cNvSpPr/>
              <p:nvPr/>
            </p:nvSpPr>
            <p:spPr>
              <a:xfrm>
                <a:off x="4272851" y="1992876"/>
                <a:ext cx="1509486" cy="73364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vi-VN" altLang="ko-KR" sz="1400" dirty="0">
                    <a:solidFill>
                      <a:schemeClr val="tx1">
                        <a:lumMod val="85000"/>
                        <a:lumOff val="15000"/>
                      </a:schemeClr>
                    </a:solidFill>
                    <a:latin typeface="SamsungOne-700" panose="020B0803030303020204" pitchFamily="34" charset="0"/>
                    <a:ea typeface="SamsungOne-700" panose="020B0803030303020204" pitchFamily="34" charset="0"/>
                  </a:rPr>
                  <a:t>Ký tự danh mục người dùng</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51" name="직사각형 50"/>
              <p:cNvSpPr/>
              <p:nvPr/>
            </p:nvSpPr>
            <p:spPr>
              <a:xfrm>
                <a:off x="3590270" y="2251976"/>
                <a:ext cx="5402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chmod</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5" name="그룹 34"/>
            <p:cNvGrpSpPr/>
            <p:nvPr/>
          </p:nvGrpSpPr>
          <p:grpSpPr>
            <a:xfrm>
              <a:off x="6143588" y="1992876"/>
              <a:ext cx="2243364" cy="733644"/>
              <a:chOff x="4272851" y="1992876"/>
              <a:chExt cx="2243364" cy="733644"/>
            </a:xfrm>
          </p:grpSpPr>
          <p:sp>
            <p:nvSpPr>
              <p:cNvPr id="36" name="모서리가 둥근 직사각형 35"/>
              <p:cNvSpPr/>
              <p:nvPr/>
            </p:nvSpPr>
            <p:spPr>
              <a:xfrm>
                <a:off x="4272851" y="1992876"/>
                <a:ext cx="1509486" cy="73364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Quyền</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truy</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cập</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nhân</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vật</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37" name="직사각형 36"/>
              <p:cNvSpPr/>
              <p:nvPr/>
            </p:nvSpPr>
            <p:spPr>
              <a:xfrm>
                <a:off x="5924706" y="2251976"/>
                <a:ext cx="59150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28313490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9" name="직사각형 8">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chmod</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Ví dụ về cài đặt kiểm soát truy cập bằng chế độ tượng trưng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aphicFrame>
        <p:nvGraphicFramePr>
          <p:cNvPr id="17" name="표 16"/>
          <p:cNvGraphicFramePr>
            <a:graphicFrameLocks noGrp="1"/>
          </p:cNvGraphicFramePr>
          <p:nvPr>
            <p:extLst>
              <p:ext uri="{D42A27DB-BD31-4B8C-83A1-F6EECF244321}">
                <p14:modId xmlns:p14="http://schemas.microsoft.com/office/powerpoint/2010/main" val="4201405530"/>
              </p:ext>
            </p:extLst>
          </p:nvPr>
        </p:nvGraphicFramePr>
        <p:xfrm>
          <a:off x="464755" y="2403741"/>
          <a:ext cx="8969701" cy="3186000"/>
        </p:xfrm>
        <a:graphic>
          <a:graphicData uri="http://schemas.openxmlformats.org/drawingml/2006/table">
            <a:tbl>
              <a:tblPr firstRow="1" bandRow="1">
                <a:tableStyleId>{5C22544A-7EE6-4342-B048-85BDC9FD1C3A}</a:tableStyleId>
              </a:tblPr>
              <a:tblGrid>
                <a:gridCol w="1813305">
                  <a:extLst>
                    <a:ext uri="{9D8B030D-6E8A-4147-A177-3AD203B41FA5}">
                      <a16:colId xmlns:a16="http://schemas.microsoft.com/office/drawing/2014/main" val="20000"/>
                    </a:ext>
                  </a:extLst>
                </a:gridCol>
                <a:gridCol w="7156396">
                  <a:extLst>
                    <a:ext uri="{9D8B030D-6E8A-4147-A177-3AD203B41FA5}">
                      <a16:colId xmlns:a16="http://schemas.microsoft.com/office/drawing/2014/main" val="20001"/>
                    </a:ext>
                  </a:extLst>
                </a:gridCol>
              </a:tblGrid>
              <a:tr h="270000">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Quyền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a:t>
                      </a:r>
                      <a:r>
                        <a:rPr lang="en-US"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thích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24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u+w</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Cấp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viết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(w)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cho</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sở</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hữu</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(u)</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u-x</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Xóa</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(x)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của</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sở</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hữu</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(u)</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4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g+w</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Cấp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ghi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(w)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cho</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o-r</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Xóa (-) quyền đọc (r) cho người dùng khác (o)</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4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g+wx</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Cấp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ghi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(w)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và</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(x)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cho</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nhóm</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24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a+rwx</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Cấp quyền (+) đọc (r), viết (w) và thực thi (x) cho tất cả người dùng</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rwx</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Cấp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đọc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(r),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viết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(w),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(x)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cho</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sở</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hữu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(u)</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24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go+w</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Cấp quyền (+) ghi (w) cho nhóm (g) và những người dùng khác (o)</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24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u+x.go+w</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Cấp (+) quyền thực thi cho chủ sở hữu (u) và quyền ghi (w) cho nhóm (g) và những người dùng khác (o)</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113923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4" name="직사각형 33">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chmod</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Ví dụ về thay đổi quyền truy cập bằng chế độ tượng trưng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53" name="그룹 52"/>
          <p:cNvGrpSpPr>
            <a:grpSpLocks noChangeAspect="1"/>
          </p:cNvGrpSpPr>
          <p:nvPr/>
        </p:nvGrpSpPr>
        <p:grpSpPr>
          <a:xfrm>
            <a:off x="539999" y="3070146"/>
            <a:ext cx="5660739" cy="3149679"/>
            <a:chOff x="3981450" y="2780044"/>
            <a:chExt cx="5361558" cy="2983211"/>
          </a:xfrm>
        </p:grpSpPr>
        <p:pic>
          <p:nvPicPr>
            <p:cNvPr id="54" name="그림 53" descr="텍스트, 모니터, 스크린샷, 실내이(가) 표시된 사진&#10;&#10;자동 생성된 설명">
              <a:extLst>
                <a:ext uri="{FF2B5EF4-FFF2-40B4-BE49-F238E27FC236}">
                  <a16:creationId xmlns:a16="http://schemas.microsoft.com/office/drawing/2014/main" id="{FD731B9F-E243-4664-BA75-2BE7543C4C53}"/>
                </a:ext>
              </a:extLst>
            </p:cNvPr>
            <p:cNvPicPr>
              <a:picLocks noChangeAspect="1"/>
            </p:cNvPicPr>
            <p:nvPr/>
          </p:nvPicPr>
          <p:blipFill>
            <a:blip r:embed="rId3"/>
            <a:stretch>
              <a:fillRect/>
            </a:stretch>
          </p:blipFill>
          <p:spPr>
            <a:xfrm>
              <a:off x="3981450" y="2780044"/>
              <a:ext cx="5361558" cy="2983211"/>
            </a:xfrm>
            <a:prstGeom prst="rect">
              <a:avLst/>
            </a:prstGeom>
            <a:ln>
              <a:solidFill>
                <a:schemeClr val="bg1">
                  <a:lumMod val="85000"/>
                </a:schemeClr>
              </a:solidFill>
            </a:ln>
          </p:spPr>
        </p:pic>
        <p:sp>
          <p:nvSpPr>
            <p:cNvPr id="55" name="직사각형 54">
              <a:extLst>
                <a:ext uri="{FF2B5EF4-FFF2-40B4-BE49-F238E27FC236}">
                  <a16:creationId xmlns:a16="http://schemas.microsoft.com/office/drawing/2014/main" id="{681D0FEF-0C12-4C1E-B26D-116A472D21EC}"/>
                </a:ext>
              </a:extLst>
            </p:cNvPr>
            <p:cNvSpPr/>
            <p:nvPr/>
          </p:nvSpPr>
          <p:spPr>
            <a:xfrm>
              <a:off x="4861198" y="3362756"/>
              <a:ext cx="510593" cy="97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6" name="직사각형 55">
              <a:extLst>
                <a:ext uri="{FF2B5EF4-FFF2-40B4-BE49-F238E27FC236}">
                  <a16:creationId xmlns:a16="http://schemas.microsoft.com/office/drawing/2014/main" id="{4F8C2392-9E44-4C00-A7A1-9FCB3C4CBF8E}"/>
                </a:ext>
              </a:extLst>
            </p:cNvPr>
            <p:cNvSpPr/>
            <p:nvPr/>
          </p:nvSpPr>
          <p:spPr>
            <a:xfrm>
              <a:off x="4867548" y="3692956"/>
              <a:ext cx="510593" cy="97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9" name="직사각형 58">
              <a:extLst>
                <a:ext uri="{FF2B5EF4-FFF2-40B4-BE49-F238E27FC236}">
                  <a16:creationId xmlns:a16="http://schemas.microsoft.com/office/drawing/2014/main" id="{4F3DAFCC-AD77-46F7-B4E1-4D63CF17AD9E}"/>
                </a:ext>
              </a:extLst>
            </p:cNvPr>
            <p:cNvSpPr/>
            <p:nvPr/>
          </p:nvSpPr>
          <p:spPr>
            <a:xfrm>
              <a:off x="5845321" y="3470706"/>
              <a:ext cx="904547" cy="97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6" name="그룹 15"/>
          <p:cNvGrpSpPr/>
          <p:nvPr/>
        </p:nvGrpSpPr>
        <p:grpSpPr>
          <a:xfrm>
            <a:off x="559817" y="2305833"/>
            <a:ext cx="8783192" cy="215394"/>
            <a:chOff x="1027113" y="2045619"/>
            <a:chExt cx="8785224" cy="215444"/>
          </a:xfrm>
        </p:grpSpPr>
        <p:sp>
          <p:nvSpPr>
            <p:cNvPr id="17" name="직사각형 1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8" name="직사각형 17"/>
            <p:cNvSpPr/>
            <p:nvPr/>
          </p:nvSpPr>
          <p:spPr>
            <a:xfrm>
              <a:off x="1179513" y="2045619"/>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rw</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-r--r--</a:t>
              </a:r>
            </a:p>
          </p:txBody>
        </p:sp>
      </p:grpSp>
      <p:grpSp>
        <p:nvGrpSpPr>
          <p:cNvPr id="19" name="그룹 18"/>
          <p:cNvGrpSpPr/>
          <p:nvPr/>
        </p:nvGrpSpPr>
        <p:grpSpPr>
          <a:xfrm>
            <a:off x="559817" y="2688374"/>
            <a:ext cx="8783192" cy="215444"/>
            <a:chOff x="1027113" y="2045620"/>
            <a:chExt cx="8785226" cy="215494"/>
          </a:xfrm>
        </p:grpSpPr>
        <p:sp>
          <p:nvSpPr>
            <p:cNvPr id="20" name="직사각형 1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 name="직사각형 20"/>
            <p:cNvSpPr/>
            <p:nvPr/>
          </p:nvSpPr>
          <p:spPr>
            <a:xfrm>
              <a:off x="1179513" y="2045620"/>
              <a:ext cx="8632826"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Xóa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ghi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sở</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u-w</a:t>
              </a:r>
            </a:p>
          </p:txBody>
        </p:sp>
      </p:grpSp>
    </p:spTree>
    <p:extLst>
      <p:ext uri="{BB962C8B-B14F-4D97-AF65-F5344CB8AC3E}">
        <p14:creationId xmlns:p14="http://schemas.microsoft.com/office/powerpoint/2010/main" val="6537606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모서리가 둥근 직사각형 4">
            <a:extLst>
              <a:ext uri="{FF2B5EF4-FFF2-40B4-BE49-F238E27FC236}">
                <a16:creationId xmlns:a16="http://schemas.microsoft.com/office/drawing/2014/main" id="{338AF899-B362-4510-A5E7-C9735274440F}"/>
              </a:ext>
            </a:extLst>
          </p:cNvPr>
          <p:cNvSpPr/>
          <p:nvPr/>
        </p:nvSpPr>
        <p:spPr>
          <a:xfrm>
            <a:off x="558800" y="2743954"/>
            <a:ext cx="8782050" cy="29076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7" name="직사각형 2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chmod</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Chế</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độ</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số</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31" name="그룹 30"/>
          <p:cNvGrpSpPr/>
          <p:nvPr/>
        </p:nvGrpSpPr>
        <p:grpSpPr>
          <a:xfrm>
            <a:off x="559817" y="1907800"/>
            <a:ext cx="8783192" cy="215394"/>
            <a:chOff x="1027113" y="2045619"/>
            <a:chExt cx="8785225" cy="215444"/>
          </a:xfrm>
        </p:grpSpPr>
        <p:sp>
          <p:nvSpPr>
            <p:cNvPr id="38" name="직사각형 3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직사각형 38"/>
            <p:cNvSpPr/>
            <p:nvPr/>
          </p:nvSpPr>
          <p:spPr>
            <a:xfrm>
              <a:off x="1179513" y="2045619"/>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Ở chế độ số, mỗi quyền được biểu thị bằng 0 và 1, sau đó được chuyển đổi thành một số</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0" name="그룹 39"/>
          <p:cNvGrpSpPr/>
          <p:nvPr/>
        </p:nvGrpSpPr>
        <p:grpSpPr>
          <a:xfrm>
            <a:off x="559817" y="2290341"/>
            <a:ext cx="8783192" cy="215394"/>
            <a:chOff x="1027113" y="2045620"/>
            <a:chExt cx="8785225" cy="215444"/>
          </a:xfrm>
        </p:grpSpPr>
        <p:sp>
          <p:nvSpPr>
            <p:cNvPr id="41" name="직사각형 4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직사각형 41"/>
            <p:cNvSpPr/>
            <p:nvPr/>
          </p:nvSpPr>
          <p:spPr>
            <a:xfrm>
              <a:off x="1179513" y="2045620"/>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Được biểu thị bằng 0 đến 7 theo sự kết hợp của quyền cho mỗi danh mục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 name="그룹 1"/>
          <p:cNvGrpSpPr/>
          <p:nvPr/>
        </p:nvGrpSpPr>
        <p:grpSpPr>
          <a:xfrm>
            <a:off x="1455789" y="3069580"/>
            <a:ext cx="7143611" cy="2280307"/>
            <a:chOff x="1455789" y="3234833"/>
            <a:chExt cx="7143611" cy="2280307"/>
          </a:xfrm>
        </p:grpSpPr>
        <p:grpSp>
          <p:nvGrpSpPr>
            <p:cNvPr id="43" name="그룹 42"/>
            <p:cNvGrpSpPr/>
            <p:nvPr/>
          </p:nvGrpSpPr>
          <p:grpSpPr>
            <a:xfrm>
              <a:off x="4019839" y="3234833"/>
              <a:ext cx="2015512" cy="2280307"/>
              <a:chOff x="1624010" y="3565776"/>
              <a:chExt cx="2015512" cy="2280307"/>
            </a:xfrm>
          </p:grpSpPr>
          <p:sp>
            <p:nvSpPr>
              <p:cNvPr id="44" name="모서리가 둥근 직사각형 43"/>
              <p:cNvSpPr/>
              <p:nvPr/>
            </p:nvSpPr>
            <p:spPr>
              <a:xfrm>
                <a:off x="1624010" y="4321835"/>
                <a:ext cx="2015510" cy="486246"/>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đọc</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viết</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thực</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hiện</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45" name="직사각형 44"/>
              <p:cNvSpPr/>
              <p:nvPr/>
            </p:nvSpPr>
            <p:spPr>
              <a:xfrm>
                <a:off x="2238837" y="5338252"/>
                <a:ext cx="78867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algn="ct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(0~7)</a:t>
                </a:r>
              </a:p>
            </p:txBody>
          </p:sp>
          <p:sp>
            <p:nvSpPr>
              <p:cNvPr id="46" name="직사각형 45"/>
              <p:cNvSpPr/>
              <p:nvPr/>
            </p:nvSpPr>
            <p:spPr>
              <a:xfrm>
                <a:off x="2091360" y="3565776"/>
                <a:ext cx="108363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Nhóm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7" name="직사각형 52"/>
              <p:cNvSpPr/>
              <p:nvPr/>
            </p:nvSpPr>
            <p:spPr>
              <a:xfrm>
                <a:off x="1624010" y="3909161"/>
                <a:ext cx="2015511" cy="277061"/>
              </a:xfrm>
              <a:custGeom>
                <a:avLst/>
                <a:gdLst>
                  <a:gd name="connsiteX0" fmla="*/ 0 w 2015511"/>
                  <a:gd name="connsiteY0" fmla="*/ 0 h 344170"/>
                  <a:gd name="connsiteX1" fmla="*/ 2015511 w 2015511"/>
                  <a:gd name="connsiteY1" fmla="*/ 0 h 344170"/>
                  <a:gd name="connsiteX2" fmla="*/ 2015511 w 2015511"/>
                  <a:gd name="connsiteY2" fmla="*/ 344170 h 344170"/>
                  <a:gd name="connsiteX3" fmla="*/ 0 w 2015511"/>
                  <a:gd name="connsiteY3" fmla="*/ 344170 h 344170"/>
                  <a:gd name="connsiteX4" fmla="*/ 0 w 2015511"/>
                  <a:gd name="connsiteY4" fmla="*/ 0 h 344170"/>
                  <a:gd name="connsiteX0" fmla="*/ 0 w 2015511"/>
                  <a:gd name="connsiteY0" fmla="*/ 0 h 344170"/>
                  <a:gd name="connsiteX1" fmla="*/ 2015511 w 2015511"/>
                  <a:gd name="connsiteY1" fmla="*/ 0 h 344170"/>
                  <a:gd name="connsiteX2" fmla="*/ 2015511 w 2015511"/>
                  <a:gd name="connsiteY2" fmla="*/ 344170 h 344170"/>
                  <a:gd name="connsiteX3" fmla="*/ 1011240 w 2015511"/>
                  <a:gd name="connsiteY3" fmla="*/ 342900 h 344170"/>
                  <a:gd name="connsiteX4" fmla="*/ 0 w 2015511"/>
                  <a:gd name="connsiteY4" fmla="*/ 344170 h 344170"/>
                  <a:gd name="connsiteX5" fmla="*/ 0 w 2015511"/>
                  <a:gd name="connsiteY5" fmla="*/ 0 h 344170"/>
                  <a:gd name="connsiteX0" fmla="*/ 1011240 w 2015511"/>
                  <a:gd name="connsiteY0" fmla="*/ 342900 h 434340"/>
                  <a:gd name="connsiteX1" fmla="*/ 0 w 2015511"/>
                  <a:gd name="connsiteY1" fmla="*/ 344170 h 434340"/>
                  <a:gd name="connsiteX2" fmla="*/ 0 w 2015511"/>
                  <a:gd name="connsiteY2" fmla="*/ 0 h 434340"/>
                  <a:gd name="connsiteX3" fmla="*/ 2015511 w 2015511"/>
                  <a:gd name="connsiteY3" fmla="*/ 0 h 434340"/>
                  <a:gd name="connsiteX4" fmla="*/ 2015511 w 2015511"/>
                  <a:gd name="connsiteY4" fmla="*/ 344170 h 434340"/>
                  <a:gd name="connsiteX5" fmla="*/ 1102680 w 2015511"/>
                  <a:gd name="connsiteY5" fmla="*/ 434340 h 434340"/>
                  <a:gd name="connsiteX0" fmla="*/ 1011240 w 2015511"/>
                  <a:gd name="connsiteY0" fmla="*/ 342900 h 344170"/>
                  <a:gd name="connsiteX1" fmla="*/ 0 w 2015511"/>
                  <a:gd name="connsiteY1" fmla="*/ 344170 h 344170"/>
                  <a:gd name="connsiteX2" fmla="*/ 0 w 2015511"/>
                  <a:gd name="connsiteY2" fmla="*/ 0 h 344170"/>
                  <a:gd name="connsiteX3" fmla="*/ 2015511 w 2015511"/>
                  <a:gd name="connsiteY3" fmla="*/ 0 h 344170"/>
                  <a:gd name="connsiteX4" fmla="*/ 2015511 w 2015511"/>
                  <a:gd name="connsiteY4" fmla="*/ 344170 h 344170"/>
                  <a:gd name="connsiteX0" fmla="*/ 0 w 2015511"/>
                  <a:gd name="connsiteY0" fmla="*/ 344170 h 344170"/>
                  <a:gd name="connsiteX1" fmla="*/ 0 w 2015511"/>
                  <a:gd name="connsiteY1" fmla="*/ 0 h 344170"/>
                  <a:gd name="connsiteX2" fmla="*/ 2015511 w 2015511"/>
                  <a:gd name="connsiteY2" fmla="*/ 0 h 344170"/>
                  <a:gd name="connsiteX3" fmla="*/ 2015511 w 2015511"/>
                  <a:gd name="connsiteY3" fmla="*/ 344170 h 344170"/>
                </a:gdLst>
                <a:ahLst/>
                <a:cxnLst>
                  <a:cxn ang="0">
                    <a:pos x="connsiteX0" y="connsiteY0"/>
                  </a:cxn>
                  <a:cxn ang="0">
                    <a:pos x="connsiteX1" y="connsiteY1"/>
                  </a:cxn>
                  <a:cxn ang="0">
                    <a:pos x="connsiteX2" y="connsiteY2"/>
                  </a:cxn>
                  <a:cxn ang="0">
                    <a:pos x="connsiteX3" y="connsiteY3"/>
                  </a:cxn>
                </a:cxnLst>
                <a:rect l="l" t="t" r="r" b="b"/>
                <a:pathLst>
                  <a:path w="2015511" h="344170">
                    <a:moveTo>
                      <a:pt x="0" y="344170"/>
                    </a:moveTo>
                    <a:lnTo>
                      <a:pt x="0" y="0"/>
                    </a:lnTo>
                    <a:lnTo>
                      <a:pt x="2015511" y="0"/>
                    </a:lnTo>
                    <a:lnTo>
                      <a:pt x="2015511" y="344170"/>
                    </a:lnTo>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8" name="왼쪽 중괄호 47"/>
              <p:cNvSpPr/>
              <p:nvPr/>
            </p:nvSpPr>
            <p:spPr>
              <a:xfrm rot="16200000">
                <a:off x="2501572" y="4065410"/>
                <a:ext cx="260387" cy="2015512"/>
              </a:xfrm>
              <a:prstGeom prst="leftBrace">
                <a:avLst>
                  <a:gd name="adj1" fmla="val 71278"/>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p:cNvGrpSpPr/>
            <p:nvPr/>
          </p:nvGrpSpPr>
          <p:grpSpPr>
            <a:xfrm>
              <a:off x="1455789" y="3234833"/>
              <a:ext cx="2015512" cy="2280307"/>
              <a:chOff x="1624010" y="3565776"/>
              <a:chExt cx="2015512" cy="2280307"/>
            </a:xfrm>
          </p:grpSpPr>
          <p:sp>
            <p:nvSpPr>
              <p:cNvPr id="50" name="모서리가 둥근 직사각형 49"/>
              <p:cNvSpPr/>
              <p:nvPr/>
            </p:nvSpPr>
            <p:spPr>
              <a:xfrm>
                <a:off x="1624010" y="4321835"/>
                <a:ext cx="2015510" cy="486246"/>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đọc</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viết</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thực</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hiện</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51" name="직사각형 50"/>
              <p:cNvSpPr/>
              <p:nvPr/>
            </p:nvSpPr>
            <p:spPr>
              <a:xfrm>
                <a:off x="2238837" y="5338252"/>
                <a:ext cx="78867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algn="ct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(0~7)</a:t>
                </a:r>
              </a:p>
            </p:txBody>
          </p:sp>
          <p:sp>
            <p:nvSpPr>
              <p:cNvPr id="52" name="직사각형 51"/>
              <p:cNvSpPr/>
              <p:nvPr/>
            </p:nvSpPr>
            <p:spPr>
              <a:xfrm>
                <a:off x="1894993" y="3565776"/>
                <a:ext cx="147636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sở</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hữu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3" name="직사각형 52"/>
              <p:cNvSpPr/>
              <p:nvPr/>
            </p:nvSpPr>
            <p:spPr>
              <a:xfrm>
                <a:off x="1624010" y="3909161"/>
                <a:ext cx="2015511" cy="277061"/>
              </a:xfrm>
              <a:custGeom>
                <a:avLst/>
                <a:gdLst>
                  <a:gd name="connsiteX0" fmla="*/ 0 w 2015511"/>
                  <a:gd name="connsiteY0" fmla="*/ 0 h 344170"/>
                  <a:gd name="connsiteX1" fmla="*/ 2015511 w 2015511"/>
                  <a:gd name="connsiteY1" fmla="*/ 0 h 344170"/>
                  <a:gd name="connsiteX2" fmla="*/ 2015511 w 2015511"/>
                  <a:gd name="connsiteY2" fmla="*/ 344170 h 344170"/>
                  <a:gd name="connsiteX3" fmla="*/ 0 w 2015511"/>
                  <a:gd name="connsiteY3" fmla="*/ 344170 h 344170"/>
                  <a:gd name="connsiteX4" fmla="*/ 0 w 2015511"/>
                  <a:gd name="connsiteY4" fmla="*/ 0 h 344170"/>
                  <a:gd name="connsiteX0" fmla="*/ 0 w 2015511"/>
                  <a:gd name="connsiteY0" fmla="*/ 0 h 344170"/>
                  <a:gd name="connsiteX1" fmla="*/ 2015511 w 2015511"/>
                  <a:gd name="connsiteY1" fmla="*/ 0 h 344170"/>
                  <a:gd name="connsiteX2" fmla="*/ 2015511 w 2015511"/>
                  <a:gd name="connsiteY2" fmla="*/ 344170 h 344170"/>
                  <a:gd name="connsiteX3" fmla="*/ 1011240 w 2015511"/>
                  <a:gd name="connsiteY3" fmla="*/ 342900 h 344170"/>
                  <a:gd name="connsiteX4" fmla="*/ 0 w 2015511"/>
                  <a:gd name="connsiteY4" fmla="*/ 344170 h 344170"/>
                  <a:gd name="connsiteX5" fmla="*/ 0 w 2015511"/>
                  <a:gd name="connsiteY5" fmla="*/ 0 h 344170"/>
                  <a:gd name="connsiteX0" fmla="*/ 1011240 w 2015511"/>
                  <a:gd name="connsiteY0" fmla="*/ 342900 h 434340"/>
                  <a:gd name="connsiteX1" fmla="*/ 0 w 2015511"/>
                  <a:gd name="connsiteY1" fmla="*/ 344170 h 434340"/>
                  <a:gd name="connsiteX2" fmla="*/ 0 w 2015511"/>
                  <a:gd name="connsiteY2" fmla="*/ 0 h 434340"/>
                  <a:gd name="connsiteX3" fmla="*/ 2015511 w 2015511"/>
                  <a:gd name="connsiteY3" fmla="*/ 0 h 434340"/>
                  <a:gd name="connsiteX4" fmla="*/ 2015511 w 2015511"/>
                  <a:gd name="connsiteY4" fmla="*/ 344170 h 434340"/>
                  <a:gd name="connsiteX5" fmla="*/ 1102680 w 2015511"/>
                  <a:gd name="connsiteY5" fmla="*/ 434340 h 434340"/>
                  <a:gd name="connsiteX0" fmla="*/ 1011240 w 2015511"/>
                  <a:gd name="connsiteY0" fmla="*/ 342900 h 344170"/>
                  <a:gd name="connsiteX1" fmla="*/ 0 w 2015511"/>
                  <a:gd name="connsiteY1" fmla="*/ 344170 h 344170"/>
                  <a:gd name="connsiteX2" fmla="*/ 0 w 2015511"/>
                  <a:gd name="connsiteY2" fmla="*/ 0 h 344170"/>
                  <a:gd name="connsiteX3" fmla="*/ 2015511 w 2015511"/>
                  <a:gd name="connsiteY3" fmla="*/ 0 h 344170"/>
                  <a:gd name="connsiteX4" fmla="*/ 2015511 w 2015511"/>
                  <a:gd name="connsiteY4" fmla="*/ 344170 h 344170"/>
                  <a:gd name="connsiteX0" fmla="*/ 0 w 2015511"/>
                  <a:gd name="connsiteY0" fmla="*/ 344170 h 344170"/>
                  <a:gd name="connsiteX1" fmla="*/ 0 w 2015511"/>
                  <a:gd name="connsiteY1" fmla="*/ 0 h 344170"/>
                  <a:gd name="connsiteX2" fmla="*/ 2015511 w 2015511"/>
                  <a:gd name="connsiteY2" fmla="*/ 0 h 344170"/>
                  <a:gd name="connsiteX3" fmla="*/ 2015511 w 2015511"/>
                  <a:gd name="connsiteY3" fmla="*/ 344170 h 344170"/>
                </a:gdLst>
                <a:ahLst/>
                <a:cxnLst>
                  <a:cxn ang="0">
                    <a:pos x="connsiteX0" y="connsiteY0"/>
                  </a:cxn>
                  <a:cxn ang="0">
                    <a:pos x="connsiteX1" y="connsiteY1"/>
                  </a:cxn>
                  <a:cxn ang="0">
                    <a:pos x="connsiteX2" y="connsiteY2"/>
                  </a:cxn>
                  <a:cxn ang="0">
                    <a:pos x="connsiteX3" y="connsiteY3"/>
                  </a:cxn>
                </a:cxnLst>
                <a:rect l="l" t="t" r="r" b="b"/>
                <a:pathLst>
                  <a:path w="2015511" h="344170">
                    <a:moveTo>
                      <a:pt x="0" y="344170"/>
                    </a:moveTo>
                    <a:lnTo>
                      <a:pt x="0" y="0"/>
                    </a:lnTo>
                    <a:lnTo>
                      <a:pt x="2015511" y="0"/>
                    </a:lnTo>
                    <a:lnTo>
                      <a:pt x="2015511" y="344170"/>
                    </a:lnTo>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왼쪽 중괄호 53"/>
              <p:cNvSpPr/>
              <p:nvPr/>
            </p:nvSpPr>
            <p:spPr>
              <a:xfrm rot="16200000">
                <a:off x="2501572" y="4065410"/>
                <a:ext cx="260387" cy="2015512"/>
              </a:xfrm>
              <a:prstGeom prst="leftBrace">
                <a:avLst>
                  <a:gd name="adj1" fmla="val 71278"/>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55" name="그룹 54"/>
            <p:cNvGrpSpPr/>
            <p:nvPr/>
          </p:nvGrpSpPr>
          <p:grpSpPr>
            <a:xfrm>
              <a:off x="6583888" y="3234833"/>
              <a:ext cx="2015512" cy="2280307"/>
              <a:chOff x="1624010" y="3565776"/>
              <a:chExt cx="2015512" cy="2280307"/>
            </a:xfrm>
          </p:grpSpPr>
          <p:sp>
            <p:nvSpPr>
              <p:cNvPr id="56" name="모서리가 둥근 직사각형 55"/>
              <p:cNvSpPr/>
              <p:nvPr/>
            </p:nvSpPr>
            <p:spPr>
              <a:xfrm>
                <a:off x="1624010" y="4321835"/>
                <a:ext cx="2015510" cy="486246"/>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đọc</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viết</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thực</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hiện</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57" name="직사각형 56"/>
              <p:cNvSpPr/>
              <p:nvPr/>
            </p:nvSpPr>
            <p:spPr>
              <a:xfrm>
                <a:off x="2238837" y="5338252"/>
                <a:ext cx="78867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algn="ct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(0~7)</a:t>
                </a:r>
              </a:p>
            </p:txBody>
          </p:sp>
          <p:sp>
            <p:nvSpPr>
              <p:cNvPr id="58" name="직사각형 57"/>
              <p:cNvSpPr/>
              <p:nvPr/>
            </p:nvSpPr>
            <p:spPr>
              <a:xfrm>
                <a:off x="1663359" y="3565776"/>
                <a:ext cx="193963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Quyền: Người dùng khác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9" name="직사각형 52"/>
              <p:cNvSpPr/>
              <p:nvPr/>
            </p:nvSpPr>
            <p:spPr>
              <a:xfrm>
                <a:off x="1624010" y="3909161"/>
                <a:ext cx="2015511" cy="277061"/>
              </a:xfrm>
              <a:custGeom>
                <a:avLst/>
                <a:gdLst>
                  <a:gd name="connsiteX0" fmla="*/ 0 w 2015511"/>
                  <a:gd name="connsiteY0" fmla="*/ 0 h 344170"/>
                  <a:gd name="connsiteX1" fmla="*/ 2015511 w 2015511"/>
                  <a:gd name="connsiteY1" fmla="*/ 0 h 344170"/>
                  <a:gd name="connsiteX2" fmla="*/ 2015511 w 2015511"/>
                  <a:gd name="connsiteY2" fmla="*/ 344170 h 344170"/>
                  <a:gd name="connsiteX3" fmla="*/ 0 w 2015511"/>
                  <a:gd name="connsiteY3" fmla="*/ 344170 h 344170"/>
                  <a:gd name="connsiteX4" fmla="*/ 0 w 2015511"/>
                  <a:gd name="connsiteY4" fmla="*/ 0 h 344170"/>
                  <a:gd name="connsiteX0" fmla="*/ 0 w 2015511"/>
                  <a:gd name="connsiteY0" fmla="*/ 0 h 344170"/>
                  <a:gd name="connsiteX1" fmla="*/ 2015511 w 2015511"/>
                  <a:gd name="connsiteY1" fmla="*/ 0 h 344170"/>
                  <a:gd name="connsiteX2" fmla="*/ 2015511 w 2015511"/>
                  <a:gd name="connsiteY2" fmla="*/ 344170 h 344170"/>
                  <a:gd name="connsiteX3" fmla="*/ 1011240 w 2015511"/>
                  <a:gd name="connsiteY3" fmla="*/ 342900 h 344170"/>
                  <a:gd name="connsiteX4" fmla="*/ 0 w 2015511"/>
                  <a:gd name="connsiteY4" fmla="*/ 344170 h 344170"/>
                  <a:gd name="connsiteX5" fmla="*/ 0 w 2015511"/>
                  <a:gd name="connsiteY5" fmla="*/ 0 h 344170"/>
                  <a:gd name="connsiteX0" fmla="*/ 1011240 w 2015511"/>
                  <a:gd name="connsiteY0" fmla="*/ 342900 h 434340"/>
                  <a:gd name="connsiteX1" fmla="*/ 0 w 2015511"/>
                  <a:gd name="connsiteY1" fmla="*/ 344170 h 434340"/>
                  <a:gd name="connsiteX2" fmla="*/ 0 w 2015511"/>
                  <a:gd name="connsiteY2" fmla="*/ 0 h 434340"/>
                  <a:gd name="connsiteX3" fmla="*/ 2015511 w 2015511"/>
                  <a:gd name="connsiteY3" fmla="*/ 0 h 434340"/>
                  <a:gd name="connsiteX4" fmla="*/ 2015511 w 2015511"/>
                  <a:gd name="connsiteY4" fmla="*/ 344170 h 434340"/>
                  <a:gd name="connsiteX5" fmla="*/ 1102680 w 2015511"/>
                  <a:gd name="connsiteY5" fmla="*/ 434340 h 434340"/>
                  <a:gd name="connsiteX0" fmla="*/ 1011240 w 2015511"/>
                  <a:gd name="connsiteY0" fmla="*/ 342900 h 344170"/>
                  <a:gd name="connsiteX1" fmla="*/ 0 w 2015511"/>
                  <a:gd name="connsiteY1" fmla="*/ 344170 h 344170"/>
                  <a:gd name="connsiteX2" fmla="*/ 0 w 2015511"/>
                  <a:gd name="connsiteY2" fmla="*/ 0 h 344170"/>
                  <a:gd name="connsiteX3" fmla="*/ 2015511 w 2015511"/>
                  <a:gd name="connsiteY3" fmla="*/ 0 h 344170"/>
                  <a:gd name="connsiteX4" fmla="*/ 2015511 w 2015511"/>
                  <a:gd name="connsiteY4" fmla="*/ 344170 h 344170"/>
                  <a:gd name="connsiteX0" fmla="*/ 0 w 2015511"/>
                  <a:gd name="connsiteY0" fmla="*/ 344170 h 344170"/>
                  <a:gd name="connsiteX1" fmla="*/ 0 w 2015511"/>
                  <a:gd name="connsiteY1" fmla="*/ 0 h 344170"/>
                  <a:gd name="connsiteX2" fmla="*/ 2015511 w 2015511"/>
                  <a:gd name="connsiteY2" fmla="*/ 0 h 344170"/>
                  <a:gd name="connsiteX3" fmla="*/ 2015511 w 2015511"/>
                  <a:gd name="connsiteY3" fmla="*/ 344170 h 344170"/>
                </a:gdLst>
                <a:ahLst/>
                <a:cxnLst>
                  <a:cxn ang="0">
                    <a:pos x="connsiteX0" y="connsiteY0"/>
                  </a:cxn>
                  <a:cxn ang="0">
                    <a:pos x="connsiteX1" y="connsiteY1"/>
                  </a:cxn>
                  <a:cxn ang="0">
                    <a:pos x="connsiteX2" y="connsiteY2"/>
                  </a:cxn>
                  <a:cxn ang="0">
                    <a:pos x="connsiteX3" y="connsiteY3"/>
                  </a:cxn>
                </a:cxnLst>
                <a:rect l="l" t="t" r="r" b="b"/>
                <a:pathLst>
                  <a:path w="2015511" h="344170">
                    <a:moveTo>
                      <a:pt x="0" y="344170"/>
                    </a:moveTo>
                    <a:lnTo>
                      <a:pt x="0" y="0"/>
                    </a:lnTo>
                    <a:lnTo>
                      <a:pt x="2015511" y="0"/>
                    </a:lnTo>
                    <a:lnTo>
                      <a:pt x="2015511" y="344170"/>
                    </a:lnTo>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0" name="왼쪽 중괄호 59"/>
              <p:cNvSpPr/>
              <p:nvPr/>
            </p:nvSpPr>
            <p:spPr>
              <a:xfrm rot="16200000">
                <a:off x="2501572" y="4065410"/>
                <a:ext cx="260387" cy="2015512"/>
              </a:xfrm>
              <a:prstGeom prst="leftBrace">
                <a:avLst>
                  <a:gd name="adj1" fmla="val 71278"/>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Tree>
    <p:extLst>
      <p:ext uri="{BB962C8B-B14F-4D97-AF65-F5344CB8AC3E}">
        <p14:creationId xmlns:p14="http://schemas.microsoft.com/office/powerpoint/2010/main" val="31765731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직사각형 4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6" name="직사각형 4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55" name="그룹 54">
            <a:extLst>
              <a:ext uri="{FF2B5EF4-FFF2-40B4-BE49-F238E27FC236}">
                <a16:creationId xmlns:a16="http://schemas.microsoft.com/office/drawing/2014/main" id="{07928334-32AF-46A2-97F3-006B536CB7A1}"/>
              </a:ext>
            </a:extLst>
          </p:cNvPr>
          <p:cNvGrpSpPr/>
          <p:nvPr/>
        </p:nvGrpSpPr>
        <p:grpSpPr>
          <a:xfrm>
            <a:off x="559817" y="1917711"/>
            <a:ext cx="8783192" cy="215444"/>
            <a:chOff x="1027113" y="2045625"/>
            <a:chExt cx="8785225" cy="215494"/>
          </a:xfrm>
        </p:grpSpPr>
        <p:sp>
          <p:nvSpPr>
            <p:cNvPr id="57" name="직사각형 5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직사각형 57">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62" name="직사각형 6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chmod</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Quá</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chuyển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đổi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quyền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thành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số</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3" name="그룹 2"/>
          <p:cNvGrpSpPr/>
          <p:nvPr/>
        </p:nvGrpSpPr>
        <p:grpSpPr>
          <a:xfrm>
            <a:off x="572876" y="2302525"/>
            <a:ext cx="4041737" cy="3899971"/>
            <a:chOff x="572876" y="2302525"/>
            <a:chExt cx="4041737" cy="3899971"/>
          </a:xfrm>
        </p:grpSpPr>
        <p:sp>
          <p:nvSpPr>
            <p:cNvPr id="51" name="모서리가 둥근 직사각형 4">
              <a:extLst>
                <a:ext uri="{FF2B5EF4-FFF2-40B4-BE49-F238E27FC236}">
                  <a16:creationId xmlns:a16="http://schemas.microsoft.com/office/drawing/2014/main" id="{338AF899-B362-4510-A5E7-C9735274440F}"/>
                </a:ext>
              </a:extLst>
            </p:cNvPr>
            <p:cNvSpPr/>
            <p:nvPr/>
          </p:nvSpPr>
          <p:spPr>
            <a:xfrm>
              <a:off x="572876" y="2302525"/>
              <a:ext cx="4041737" cy="38999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2" name="그룹 51"/>
            <p:cNvGrpSpPr/>
            <p:nvPr/>
          </p:nvGrpSpPr>
          <p:grpSpPr>
            <a:xfrm>
              <a:off x="906174" y="2454396"/>
              <a:ext cx="3428648" cy="3606991"/>
              <a:chOff x="5915378" y="2419985"/>
              <a:chExt cx="3428648" cy="3606991"/>
            </a:xfrm>
          </p:grpSpPr>
          <p:sp>
            <p:nvSpPr>
              <p:cNvPr id="54" name="직사각형 53"/>
              <p:cNvSpPr/>
              <p:nvPr/>
            </p:nvSpPr>
            <p:spPr>
              <a:xfrm>
                <a:off x="6226472" y="4405343"/>
                <a:ext cx="102862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bát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phân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6" name="그룹 55"/>
              <p:cNvGrpSpPr/>
              <p:nvPr/>
            </p:nvGrpSpPr>
            <p:grpSpPr>
              <a:xfrm>
                <a:off x="7489244" y="2419985"/>
                <a:ext cx="1854781" cy="504000"/>
                <a:chOff x="7489244" y="2419985"/>
                <a:chExt cx="1854781" cy="504000"/>
              </a:xfrm>
            </p:grpSpPr>
            <p:sp>
              <p:nvSpPr>
                <p:cNvPr id="133" name="모서리가 둥근 직사각형 132"/>
                <p:cNvSpPr/>
                <p:nvPr/>
              </p:nvSpPr>
              <p:spPr>
                <a:xfrm>
                  <a:off x="8840025" y="241998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x</a:t>
                  </a:r>
                </a:p>
              </p:txBody>
            </p:sp>
            <p:sp>
              <p:nvSpPr>
                <p:cNvPr id="134" name="모서리가 둥근 직사각형 133"/>
                <p:cNvSpPr/>
                <p:nvPr/>
              </p:nvSpPr>
              <p:spPr>
                <a:xfrm>
                  <a:off x="8164635" y="241998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35" name="모서리가 둥근 직사각형 134"/>
                <p:cNvSpPr/>
                <p:nvPr/>
              </p:nvSpPr>
              <p:spPr>
                <a:xfrm>
                  <a:off x="7489244" y="241998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r</a:t>
                  </a:r>
                </a:p>
              </p:txBody>
            </p:sp>
          </p:grpSp>
          <p:grpSp>
            <p:nvGrpSpPr>
              <p:cNvPr id="59" name="그룹 58"/>
              <p:cNvGrpSpPr/>
              <p:nvPr/>
            </p:nvGrpSpPr>
            <p:grpSpPr>
              <a:xfrm>
                <a:off x="7489244" y="3955965"/>
                <a:ext cx="1854781" cy="504000"/>
                <a:chOff x="7489244" y="3915128"/>
                <a:chExt cx="1854781" cy="504000"/>
              </a:xfrm>
            </p:grpSpPr>
            <p:sp>
              <p:nvSpPr>
                <p:cNvPr id="104" name="모서리가 둥근 직사각형 103"/>
                <p:cNvSpPr/>
                <p:nvPr/>
              </p:nvSpPr>
              <p:spPr>
                <a:xfrm>
                  <a:off x="8840025" y="3915128"/>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1x2</a:t>
                  </a:r>
                  <a:r>
                    <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rPr>
                    <a:t>0</a:t>
                  </a:r>
                </a:p>
              </p:txBody>
            </p:sp>
            <p:sp>
              <p:nvSpPr>
                <p:cNvPr id="105" name="모서리가 둥근 직사각형 104"/>
                <p:cNvSpPr/>
                <p:nvPr/>
              </p:nvSpPr>
              <p:spPr>
                <a:xfrm>
                  <a:off x="8164635" y="3915128"/>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0x2</a:t>
                  </a:r>
                  <a:r>
                    <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rPr>
                    <a:t>1</a:t>
                  </a:r>
                </a:p>
              </p:txBody>
            </p:sp>
            <p:sp>
              <p:nvSpPr>
                <p:cNvPr id="132" name="모서리가 둥근 직사각형 131"/>
                <p:cNvSpPr/>
                <p:nvPr/>
              </p:nvSpPr>
              <p:spPr>
                <a:xfrm>
                  <a:off x="7489244" y="3915128"/>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1x2</a:t>
                  </a:r>
                  <a:r>
                    <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rPr>
                    <a:t>2</a:t>
                  </a:r>
                </a:p>
              </p:txBody>
            </p:sp>
          </p:grpSp>
          <p:grpSp>
            <p:nvGrpSpPr>
              <p:cNvPr id="60" name="그룹 59"/>
              <p:cNvGrpSpPr/>
              <p:nvPr/>
            </p:nvGrpSpPr>
            <p:grpSpPr>
              <a:xfrm>
                <a:off x="7489244" y="4723956"/>
                <a:ext cx="1854781" cy="504000"/>
                <a:chOff x="7489244" y="4723956"/>
                <a:chExt cx="1854781" cy="504000"/>
              </a:xfrm>
            </p:grpSpPr>
            <p:sp>
              <p:nvSpPr>
                <p:cNvPr id="101" name="모서리가 둥근 직사각형 100"/>
                <p:cNvSpPr/>
                <p:nvPr/>
              </p:nvSpPr>
              <p:spPr>
                <a:xfrm>
                  <a:off x="8840025" y="4723956"/>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1</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02" name="모서리가 둥근 직사각형 101"/>
                <p:cNvSpPr/>
                <p:nvPr/>
              </p:nvSpPr>
              <p:spPr>
                <a:xfrm>
                  <a:off x="8164635" y="4723956"/>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0</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03" name="모서리가 둥근 직사각형 102"/>
                <p:cNvSpPr/>
                <p:nvPr/>
              </p:nvSpPr>
              <p:spPr>
                <a:xfrm>
                  <a:off x="7489244" y="4723956"/>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4</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61" name="그룹 60"/>
              <p:cNvGrpSpPr/>
              <p:nvPr/>
            </p:nvGrpSpPr>
            <p:grpSpPr>
              <a:xfrm>
                <a:off x="7489244" y="3187975"/>
                <a:ext cx="1854781" cy="504000"/>
                <a:chOff x="7489244" y="3124029"/>
                <a:chExt cx="1854781" cy="504000"/>
              </a:xfrm>
            </p:grpSpPr>
            <p:sp>
              <p:nvSpPr>
                <p:cNvPr id="98" name="모서리가 둥근 직사각형 97"/>
                <p:cNvSpPr/>
                <p:nvPr/>
              </p:nvSpPr>
              <p:spPr>
                <a:xfrm>
                  <a:off x="8840025" y="3124029"/>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1</a:t>
                  </a:r>
                </a:p>
              </p:txBody>
            </p:sp>
            <p:sp>
              <p:nvSpPr>
                <p:cNvPr id="99" name="모서리가 둥근 직사각형 98"/>
                <p:cNvSpPr/>
                <p:nvPr/>
              </p:nvSpPr>
              <p:spPr>
                <a:xfrm>
                  <a:off x="8164635" y="3124029"/>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0</a:t>
                  </a:r>
                </a:p>
              </p:txBody>
            </p:sp>
            <p:sp>
              <p:nvSpPr>
                <p:cNvPr id="100" name="모서리가 둥근 직사각형 99"/>
                <p:cNvSpPr/>
                <p:nvPr/>
              </p:nvSpPr>
              <p:spPr>
                <a:xfrm>
                  <a:off x="7489244" y="3124029"/>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1</a:t>
                  </a:r>
                </a:p>
              </p:txBody>
            </p:sp>
          </p:grpSp>
          <p:sp>
            <p:nvSpPr>
              <p:cNvPr id="68" name="모서리가 둥근 직사각형 67"/>
              <p:cNvSpPr/>
              <p:nvPr/>
            </p:nvSpPr>
            <p:spPr>
              <a:xfrm>
                <a:off x="8146635" y="5522976"/>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5</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9" name="직사각형 52"/>
              <p:cNvSpPr/>
              <p:nvPr/>
            </p:nvSpPr>
            <p:spPr>
              <a:xfrm flipV="1">
                <a:off x="7489244" y="5244371"/>
                <a:ext cx="1854782" cy="141739"/>
              </a:xfrm>
              <a:custGeom>
                <a:avLst/>
                <a:gdLst>
                  <a:gd name="connsiteX0" fmla="*/ 0 w 2015511"/>
                  <a:gd name="connsiteY0" fmla="*/ 0 h 344170"/>
                  <a:gd name="connsiteX1" fmla="*/ 2015511 w 2015511"/>
                  <a:gd name="connsiteY1" fmla="*/ 0 h 344170"/>
                  <a:gd name="connsiteX2" fmla="*/ 2015511 w 2015511"/>
                  <a:gd name="connsiteY2" fmla="*/ 344170 h 344170"/>
                  <a:gd name="connsiteX3" fmla="*/ 0 w 2015511"/>
                  <a:gd name="connsiteY3" fmla="*/ 344170 h 344170"/>
                  <a:gd name="connsiteX4" fmla="*/ 0 w 2015511"/>
                  <a:gd name="connsiteY4" fmla="*/ 0 h 344170"/>
                  <a:gd name="connsiteX0" fmla="*/ 0 w 2015511"/>
                  <a:gd name="connsiteY0" fmla="*/ 0 h 344170"/>
                  <a:gd name="connsiteX1" fmla="*/ 2015511 w 2015511"/>
                  <a:gd name="connsiteY1" fmla="*/ 0 h 344170"/>
                  <a:gd name="connsiteX2" fmla="*/ 2015511 w 2015511"/>
                  <a:gd name="connsiteY2" fmla="*/ 344170 h 344170"/>
                  <a:gd name="connsiteX3" fmla="*/ 1011240 w 2015511"/>
                  <a:gd name="connsiteY3" fmla="*/ 342900 h 344170"/>
                  <a:gd name="connsiteX4" fmla="*/ 0 w 2015511"/>
                  <a:gd name="connsiteY4" fmla="*/ 344170 h 344170"/>
                  <a:gd name="connsiteX5" fmla="*/ 0 w 2015511"/>
                  <a:gd name="connsiteY5" fmla="*/ 0 h 344170"/>
                  <a:gd name="connsiteX0" fmla="*/ 1011240 w 2015511"/>
                  <a:gd name="connsiteY0" fmla="*/ 342900 h 434340"/>
                  <a:gd name="connsiteX1" fmla="*/ 0 w 2015511"/>
                  <a:gd name="connsiteY1" fmla="*/ 344170 h 434340"/>
                  <a:gd name="connsiteX2" fmla="*/ 0 w 2015511"/>
                  <a:gd name="connsiteY2" fmla="*/ 0 h 434340"/>
                  <a:gd name="connsiteX3" fmla="*/ 2015511 w 2015511"/>
                  <a:gd name="connsiteY3" fmla="*/ 0 h 434340"/>
                  <a:gd name="connsiteX4" fmla="*/ 2015511 w 2015511"/>
                  <a:gd name="connsiteY4" fmla="*/ 344170 h 434340"/>
                  <a:gd name="connsiteX5" fmla="*/ 1102680 w 2015511"/>
                  <a:gd name="connsiteY5" fmla="*/ 434340 h 434340"/>
                  <a:gd name="connsiteX0" fmla="*/ 1011240 w 2015511"/>
                  <a:gd name="connsiteY0" fmla="*/ 342900 h 344170"/>
                  <a:gd name="connsiteX1" fmla="*/ 0 w 2015511"/>
                  <a:gd name="connsiteY1" fmla="*/ 344170 h 344170"/>
                  <a:gd name="connsiteX2" fmla="*/ 0 w 2015511"/>
                  <a:gd name="connsiteY2" fmla="*/ 0 h 344170"/>
                  <a:gd name="connsiteX3" fmla="*/ 2015511 w 2015511"/>
                  <a:gd name="connsiteY3" fmla="*/ 0 h 344170"/>
                  <a:gd name="connsiteX4" fmla="*/ 2015511 w 2015511"/>
                  <a:gd name="connsiteY4" fmla="*/ 344170 h 344170"/>
                  <a:gd name="connsiteX0" fmla="*/ 0 w 2015511"/>
                  <a:gd name="connsiteY0" fmla="*/ 344170 h 344170"/>
                  <a:gd name="connsiteX1" fmla="*/ 0 w 2015511"/>
                  <a:gd name="connsiteY1" fmla="*/ 0 h 344170"/>
                  <a:gd name="connsiteX2" fmla="*/ 2015511 w 2015511"/>
                  <a:gd name="connsiteY2" fmla="*/ 0 h 344170"/>
                  <a:gd name="connsiteX3" fmla="*/ 2015511 w 2015511"/>
                  <a:gd name="connsiteY3" fmla="*/ 344170 h 344170"/>
                </a:gdLst>
                <a:ahLst/>
                <a:cxnLst>
                  <a:cxn ang="0">
                    <a:pos x="connsiteX0" y="connsiteY0"/>
                  </a:cxn>
                  <a:cxn ang="0">
                    <a:pos x="connsiteX1" y="connsiteY1"/>
                  </a:cxn>
                  <a:cxn ang="0">
                    <a:pos x="connsiteX2" y="connsiteY2"/>
                  </a:cxn>
                  <a:cxn ang="0">
                    <a:pos x="connsiteX3" y="connsiteY3"/>
                  </a:cxn>
                </a:cxnLst>
                <a:rect l="l" t="t" r="r" b="b"/>
                <a:pathLst>
                  <a:path w="2015511" h="344170">
                    <a:moveTo>
                      <a:pt x="0" y="344170"/>
                    </a:moveTo>
                    <a:lnTo>
                      <a:pt x="0" y="0"/>
                    </a:lnTo>
                    <a:lnTo>
                      <a:pt x="2015511" y="0"/>
                    </a:lnTo>
                    <a:lnTo>
                      <a:pt x="2015511" y="344170"/>
                    </a:lnTo>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6" name="직사각형 75"/>
              <p:cNvSpPr/>
              <p:nvPr/>
            </p:nvSpPr>
            <p:spPr>
              <a:xfrm>
                <a:off x="8313157" y="5283151"/>
                <a:ext cx="206956"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cxnSp>
            <p:nvCxnSpPr>
              <p:cNvPr id="79" name="직선 화살표 연결선 78"/>
              <p:cNvCxnSpPr>
                <a:stCxn id="133" idx="2"/>
                <a:endCxn id="98" idx="0"/>
              </p:cNvCxnSpPr>
              <p:nvPr/>
            </p:nvCxnSpPr>
            <p:spPr>
              <a:xfrm>
                <a:off x="9092025" y="2923985"/>
                <a:ext cx="0" cy="263990"/>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p:cNvCxnSpPr>
                <a:stCxn id="134" idx="2"/>
                <a:endCxn id="99" idx="0"/>
              </p:cNvCxnSpPr>
              <p:nvPr/>
            </p:nvCxnSpPr>
            <p:spPr>
              <a:xfrm>
                <a:off x="8416635" y="2923985"/>
                <a:ext cx="0" cy="263990"/>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p:cNvCxnSpPr>
                <a:stCxn id="135" idx="2"/>
                <a:endCxn id="100" idx="0"/>
              </p:cNvCxnSpPr>
              <p:nvPr/>
            </p:nvCxnSpPr>
            <p:spPr>
              <a:xfrm>
                <a:off x="7741244" y="2923985"/>
                <a:ext cx="0" cy="263990"/>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직선 화살표 연결선 81"/>
              <p:cNvCxnSpPr>
                <a:stCxn id="98" idx="2"/>
                <a:endCxn id="104" idx="0"/>
              </p:cNvCxnSpPr>
              <p:nvPr/>
            </p:nvCxnSpPr>
            <p:spPr>
              <a:xfrm>
                <a:off x="9092025" y="3691975"/>
                <a:ext cx="0" cy="263990"/>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a:stCxn id="99" idx="2"/>
                <a:endCxn id="105" idx="0"/>
              </p:cNvCxnSpPr>
              <p:nvPr/>
            </p:nvCxnSpPr>
            <p:spPr>
              <a:xfrm>
                <a:off x="8416635" y="3691975"/>
                <a:ext cx="0" cy="263990"/>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p:cNvCxnSpPr>
                <a:stCxn id="100" idx="2"/>
                <a:endCxn id="132" idx="0"/>
              </p:cNvCxnSpPr>
              <p:nvPr/>
            </p:nvCxnSpPr>
            <p:spPr>
              <a:xfrm>
                <a:off x="7741244" y="3691975"/>
                <a:ext cx="0" cy="263990"/>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직선 화살표 연결선 84"/>
              <p:cNvCxnSpPr>
                <a:stCxn id="104" idx="2"/>
                <a:endCxn id="101" idx="0"/>
              </p:cNvCxnSpPr>
              <p:nvPr/>
            </p:nvCxnSpPr>
            <p:spPr>
              <a:xfrm>
                <a:off x="9092025" y="4459965"/>
                <a:ext cx="0" cy="263991"/>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직선 화살표 연결선 85"/>
              <p:cNvCxnSpPr>
                <a:stCxn id="105" idx="2"/>
                <a:endCxn id="102" idx="0"/>
              </p:cNvCxnSpPr>
              <p:nvPr/>
            </p:nvCxnSpPr>
            <p:spPr>
              <a:xfrm>
                <a:off x="8416635" y="4459965"/>
                <a:ext cx="0" cy="263991"/>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a:stCxn id="132" idx="2"/>
                <a:endCxn id="103" idx="0"/>
              </p:cNvCxnSpPr>
              <p:nvPr/>
            </p:nvCxnSpPr>
            <p:spPr>
              <a:xfrm>
                <a:off x="7741244" y="4459965"/>
                <a:ext cx="0" cy="263991"/>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직사각형 52"/>
              <p:cNvSpPr/>
              <p:nvPr/>
            </p:nvSpPr>
            <p:spPr>
              <a:xfrm rot="5400000" flipV="1">
                <a:off x="6999647" y="4495419"/>
                <a:ext cx="764087" cy="189181"/>
              </a:xfrm>
              <a:custGeom>
                <a:avLst/>
                <a:gdLst>
                  <a:gd name="connsiteX0" fmla="*/ 0 w 2015511"/>
                  <a:gd name="connsiteY0" fmla="*/ 0 h 344170"/>
                  <a:gd name="connsiteX1" fmla="*/ 2015511 w 2015511"/>
                  <a:gd name="connsiteY1" fmla="*/ 0 h 344170"/>
                  <a:gd name="connsiteX2" fmla="*/ 2015511 w 2015511"/>
                  <a:gd name="connsiteY2" fmla="*/ 344170 h 344170"/>
                  <a:gd name="connsiteX3" fmla="*/ 0 w 2015511"/>
                  <a:gd name="connsiteY3" fmla="*/ 344170 h 344170"/>
                  <a:gd name="connsiteX4" fmla="*/ 0 w 2015511"/>
                  <a:gd name="connsiteY4" fmla="*/ 0 h 344170"/>
                  <a:gd name="connsiteX0" fmla="*/ 0 w 2015511"/>
                  <a:gd name="connsiteY0" fmla="*/ 0 h 344170"/>
                  <a:gd name="connsiteX1" fmla="*/ 2015511 w 2015511"/>
                  <a:gd name="connsiteY1" fmla="*/ 0 h 344170"/>
                  <a:gd name="connsiteX2" fmla="*/ 2015511 w 2015511"/>
                  <a:gd name="connsiteY2" fmla="*/ 344170 h 344170"/>
                  <a:gd name="connsiteX3" fmla="*/ 1011240 w 2015511"/>
                  <a:gd name="connsiteY3" fmla="*/ 342900 h 344170"/>
                  <a:gd name="connsiteX4" fmla="*/ 0 w 2015511"/>
                  <a:gd name="connsiteY4" fmla="*/ 344170 h 344170"/>
                  <a:gd name="connsiteX5" fmla="*/ 0 w 2015511"/>
                  <a:gd name="connsiteY5" fmla="*/ 0 h 344170"/>
                  <a:gd name="connsiteX0" fmla="*/ 1011240 w 2015511"/>
                  <a:gd name="connsiteY0" fmla="*/ 342900 h 434340"/>
                  <a:gd name="connsiteX1" fmla="*/ 0 w 2015511"/>
                  <a:gd name="connsiteY1" fmla="*/ 344170 h 434340"/>
                  <a:gd name="connsiteX2" fmla="*/ 0 w 2015511"/>
                  <a:gd name="connsiteY2" fmla="*/ 0 h 434340"/>
                  <a:gd name="connsiteX3" fmla="*/ 2015511 w 2015511"/>
                  <a:gd name="connsiteY3" fmla="*/ 0 h 434340"/>
                  <a:gd name="connsiteX4" fmla="*/ 2015511 w 2015511"/>
                  <a:gd name="connsiteY4" fmla="*/ 344170 h 434340"/>
                  <a:gd name="connsiteX5" fmla="*/ 1102680 w 2015511"/>
                  <a:gd name="connsiteY5" fmla="*/ 434340 h 434340"/>
                  <a:gd name="connsiteX0" fmla="*/ 1011240 w 2015511"/>
                  <a:gd name="connsiteY0" fmla="*/ 342900 h 344170"/>
                  <a:gd name="connsiteX1" fmla="*/ 0 w 2015511"/>
                  <a:gd name="connsiteY1" fmla="*/ 344170 h 344170"/>
                  <a:gd name="connsiteX2" fmla="*/ 0 w 2015511"/>
                  <a:gd name="connsiteY2" fmla="*/ 0 h 344170"/>
                  <a:gd name="connsiteX3" fmla="*/ 2015511 w 2015511"/>
                  <a:gd name="connsiteY3" fmla="*/ 0 h 344170"/>
                  <a:gd name="connsiteX4" fmla="*/ 2015511 w 2015511"/>
                  <a:gd name="connsiteY4" fmla="*/ 344170 h 344170"/>
                  <a:gd name="connsiteX0" fmla="*/ 0 w 2015511"/>
                  <a:gd name="connsiteY0" fmla="*/ 344170 h 344170"/>
                  <a:gd name="connsiteX1" fmla="*/ 0 w 2015511"/>
                  <a:gd name="connsiteY1" fmla="*/ 0 h 344170"/>
                  <a:gd name="connsiteX2" fmla="*/ 2015511 w 2015511"/>
                  <a:gd name="connsiteY2" fmla="*/ 0 h 344170"/>
                  <a:gd name="connsiteX3" fmla="*/ 2015511 w 2015511"/>
                  <a:gd name="connsiteY3" fmla="*/ 344170 h 344170"/>
                </a:gdLst>
                <a:ahLst/>
                <a:cxnLst>
                  <a:cxn ang="0">
                    <a:pos x="connsiteX0" y="connsiteY0"/>
                  </a:cxn>
                  <a:cxn ang="0">
                    <a:pos x="connsiteX1" y="connsiteY1"/>
                  </a:cxn>
                  <a:cxn ang="0">
                    <a:pos x="connsiteX2" y="connsiteY2"/>
                  </a:cxn>
                  <a:cxn ang="0">
                    <a:pos x="connsiteX3" y="connsiteY3"/>
                  </a:cxn>
                </a:cxnLst>
                <a:rect l="l" t="t" r="r" b="b"/>
                <a:pathLst>
                  <a:path w="2015511" h="344170">
                    <a:moveTo>
                      <a:pt x="0" y="344170"/>
                    </a:moveTo>
                    <a:lnTo>
                      <a:pt x="0" y="0"/>
                    </a:lnTo>
                    <a:lnTo>
                      <a:pt x="2015511" y="0"/>
                    </a:lnTo>
                    <a:lnTo>
                      <a:pt x="2015511" y="344170"/>
                    </a:lnTo>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직사각형 88"/>
              <p:cNvSpPr/>
              <p:nvPr/>
            </p:nvSpPr>
            <p:spPr>
              <a:xfrm>
                <a:off x="6492804" y="5293776"/>
                <a:ext cx="49596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SUM</a:t>
                </a:r>
              </a:p>
            </p:txBody>
          </p:sp>
          <p:sp>
            <p:nvSpPr>
              <p:cNvPr id="90" name="직사각형 89"/>
              <p:cNvSpPr/>
              <p:nvPr/>
            </p:nvSpPr>
            <p:spPr>
              <a:xfrm>
                <a:off x="6303603" y="5682642"/>
                <a:ext cx="87436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quyền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91" name="직사각형 90"/>
              <p:cNvSpPr/>
              <p:nvPr/>
            </p:nvSpPr>
            <p:spPr>
              <a:xfrm>
                <a:off x="6226472" y="3310909"/>
                <a:ext cx="102862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thế</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nhị</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phân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92" name="직사각형 91"/>
              <p:cNvSpPr/>
              <p:nvPr/>
            </p:nvSpPr>
            <p:spPr>
              <a:xfrm>
                <a:off x="6226472" y="2511685"/>
                <a:ext cx="102862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bát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gói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quyền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93" name="모서리가 둥근 직사각형 92"/>
              <p:cNvSpPr/>
              <p:nvPr/>
            </p:nvSpPr>
            <p:spPr>
              <a:xfrm>
                <a:off x="5915378" y="2588351"/>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1</a:t>
                </a:r>
                <a:endParaRPr lang="ko-KR" altLang="en-US" sz="1200" dirty="0">
                  <a:latin typeface="SamsungOne-700" panose="020B0803030303020204" pitchFamily="34" charset="0"/>
                </a:endParaRPr>
              </a:p>
            </p:txBody>
          </p:sp>
          <p:sp>
            <p:nvSpPr>
              <p:cNvPr id="94" name="모서리가 둥근 직사각형 93"/>
              <p:cNvSpPr/>
              <p:nvPr/>
            </p:nvSpPr>
            <p:spPr>
              <a:xfrm>
                <a:off x="5915378" y="3387575"/>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2</a:t>
                </a:r>
                <a:endParaRPr lang="ko-KR" altLang="en-US" sz="1200" dirty="0">
                  <a:latin typeface="SamsungOne-700" panose="020B0803030303020204" pitchFamily="34" charset="0"/>
                </a:endParaRPr>
              </a:p>
            </p:txBody>
          </p:sp>
          <p:sp>
            <p:nvSpPr>
              <p:cNvPr id="95" name="모서리가 둥근 직사각형 94"/>
              <p:cNvSpPr/>
              <p:nvPr/>
            </p:nvSpPr>
            <p:spPr>
              <a:xfrm>
                <a:off x="5915378" y="4482009"/>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3</a:t>
                </a:r>
                <a:endParaRPr lang="ko-KR" altLang="en-US" sz="1200" dirty="0">
                  <a:latin typeface="SamsungOne-700" panose="020B0803030303020204" pitchFamily="34" charset="0"/>
                </a:endParaRPr>
              </a:p>
            </p:txBody>
          </p:sp>
          <p:sp>
            <p:nvSpPr>
              <p:cNvPr id="96" name="모서리가 둥근 직사각형 95"/>
              <p:cNvSpPr/>
              <p:nvPr/>
            </p:nvSpPr>
            <p:spPr>
              <a:xfrm>
                <a:off x="5915378" y="5282595"/>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4</a:t>
                </a:r>
                <a:endParaRPr lang="ko-KR" altLang="en-US" sz="1200" dirty="0">
                  <a:latin typeface="SamsungOne-700" panose="020B0803030303020204" pitchFamily="34" charset="0"/>
                </a:endParaRPr>
              </a:p>
            </p:txBody>
          </p:sp>
          <p:sp>
            <p:nvSpPr>
              <p:cNvPr id="97" name="모서리가 둥근 직사각형 96"/>
              <p:cNvSpPr/>
              <p:nvPr/>
            </p:nvSpPr>
            <p:spPr>
              <a:xfrm>
                <a:off x="5915378" y="5666975"/>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5</a:t>
                </a:r>
                <a:endParaRPr lang="ko-KR" altLang="en-US" sz="1200" dirty="0">
                  <a:latin typeface="SamsungOne-700" panose="020B0803030303020204" pitchFamily="34" charset="0"/>
                </a:endParaRPr>
              </a:p>
            </p:txBody>
          </p:sp>
        </p:grpSp>
      </p:grpSp>
      <p:sp>
        <p:nvSpPr>
          <p:cNvPr id="140" name="직사각형 139"/>
          <p:cNvSpPr/>
          <p:nvPr/>
        </p:nvSpPr>
        <p:spPr>
          <a:xfrm>
            <a:off x="4758211" y="2257226"/>
            <a:ext cx="4775841" cy="1653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r-x, chuyển đổi quyền thành 1, không có quyền thành 0.</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Chuyển đổi sang số nhị phân 1, 0, 1.</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chuyển đổi một số nhị phân thành số thập phân cho mỗi chữ số, nó sẽ trở thành 4, 0, 1.</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ba số được cộng lại với nhau, giá trị quyền cuối cùng là 5.</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164260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năng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Linux</a:t>
            </a: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Tính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năng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Hệ</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hành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máy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tính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kiểu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Linux</a:t>
            </a:r>
          </a:p>
        </p:txBody>
      </p:sp>
      <p:grpSp>
        <p:nvGrpSpPr>
          <p:cNvPr id="44" name="그룹 43"/>
          <p:cNvGrpSpPr/>
          <p:nvPr/>
        </p:nvGrpSpPr>
        <p:grpSpPr>
          <a:xfrm>
            <a:off x="559817" y="1936761"/>
            <a:ext cx="8783192" cy="783593"/>
            <a:chOff x="559817" y="1917711"/>
            <a:chExt cx="8783192" cy="783593"/>
          </a:xfrm>
        </p:grpSpPr>
        <p:sp>
          <p:nvSpPr>
            <p:cNvPr id="45" name="직사각형 44">
              <a:extLst>
                <a:ext uri="{FF2B5EF4-FFF2-40B4-BE49-F238E27FC236}">
                  <a16:creationId xmlns:a16="http://schemas.microsoft.com/office/drawing/2014/main" id="{439DCE1C-801F-43E7-9286-D60EB80C9FCA}"/>
                </a:ext>
              </a:extLst>
            </p:cNvPr>
            <p:cNvSpPr/>
            <p:nvPr/>
          </p:nvSpPr>
          <p:spPr>
            <a:xfrm>
              <a:off x="712182" y="2155823"/>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Hệ điều hành sẽ cung cấp phương tiện truy cập vào hệ thống. Hệ thống Linux đầu tiên có thể truy cập được từ trình thông dịch dòng lệnh tên là Shell. Hiện nay, giao diện màn hình đồ họa đang là xu hướng.</a:t>
              </a:r>
            </a:p>
          </p:txBody>
        </p:sp>
        <p:grpSp>
          <p:nvGrpSpPr>
            <p:cNvPr id="46" name="그룹 45">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47" name="직사각형 4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7">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Cung cấp giao diện người dùng</a:t>
                </a:r>
              </a:p>
            </p:txBody>
          </p:sp>
        </p:grpSp>
      </p:grpSp>
      <p:grpSp>
        <p:nvGrpSpPr>
          <p:cNvPr id="49" name="그룹 48"/>
          <p:cNvGrpSpPr/>
          <p:nvPr/>
        </p:nvGrpSpPr>
        <p:grpSpPr>
          <a:xfrm>
            <a:off x="559817" y="2880501"/>
            <a:ext cx="8783192" cy="783593"/>
            <a:chOff x="559817" y="2832111"/>
            <a:chExt cx="8783192" cy="783593"/>
          </a:xfrm>
        </p:grpSpPr>
        <p:sp>
          <p:nvSpPr>
            <p:cNvPr id="50" name="직사각형 49">
              <a:extLst>
                <a:ext uri="{FF2B5EF4-FFF2-40B4-BE49-F238E27FC236}">
                  <a16:creationId xmlns:a16="http://schemas.microsoft.com/office/drawing/2014/main" id="{439DCE1C-801F-43E7-9286-D60EB80C9FCA}"/>
                </a:ext>
              </a:extLst>
            </p:cNvPr>
            <p:cNvSpPr/>
            <p:nvPr/>
          </p:nvSpPr>
          <p:spPr>
            <a:xfrm>
              <a:off x="712182" y="3070223"/>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Hệ điều hành Linux quản lý quyền sở hữu và quyền truy cập vào các tệp tin và thư mục khác nhau trong hệ thống tệp tin.</a:t>
              </a:r>
            </a:p>
          </p:txBody>
        </p:sp>
        <p:grpSp>
          <p:nvGrpSpPr>
            <p:cNvPr id="51" name="그룹 50">
              <a:extLst>
                <a:ext uri="{FF2B5EF4-FFF2-40B4-BE49-F238E27FC236}">
                  <a16:creationId xmlns:a16="http://schemas.microsoft.com/office/drawing/2014/main" id="{07928334-32AF-46A2-97F3-006B536CB7A1}"/>
                </a:ext>
              </a:extLst>
            </p:cNvPr>
            <p:cNvGrpSpPr/>
            <p:nvPr/>
          </p:nvGrpSpPr>
          <p:grpSpPr>
            <a:xfrm>
              <a:off x="559817" y="2832111"/>
              <a:ext cx="8783192" cy="215394"/>
              <a:chOff x="1027113" y="2045625"/>
              <a:chExt cx="8785225" cy="215444"/>
            </a:xfrm>
          </p:grpSpPr>
          <p:sp>
            <p:nvSpPr>
              <p:cNvPr id="52" name="직사각형 5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3" name="직사각형 52">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a:t>
                </a:r>
              </a:p>
            </p:txBody>
          </p:sp>
        </p:grpSp>
      </p:grpSp>
      <p:grpSp>
        <p:nvGrpSpPr>
          <p:cNvPr id="54" name="그룹 53"/>
          <p:cNvGrpSpPr/>
          <p:nvPr/>
        </p:nvGrpSpPr>
        <p:grpSpPr>
          <a:xfrm>
            <a:off x="559817" y="3826083"/>
            <a:ext cx="8783192" cy="783593"/>
            <a:chOff x="559817" y="4184820"/>
            <a:chExt cx="8783192" cy="783593"/>
          </a:xfrm>
        </p:grpSpPr>
        <p:sp>
          <p:nvSpPr>
            <p:cNvPr id="55" name="직사각형 54">
              <a:extLst>
                <a:ext uri="{FF2B5EF4-FFF2-40B4-BE49-F238E27FC236}">
                  <a16:creationId xmlns:a16="http://schemas.microsoft.com/office/drawing/2014/main" id="{439DCE1C-801F-43E7-9286-D60EB80C9FCA}"/>
                </a:ext>
              </a:extLst>
            </p:cNvPr>
            <p:cNvSpPr/>
            <p:nvPr/>
          </p:nvSpPr>
          <p:spPr>
            <a:xfrm>
              <a:off x="712182" y="4422932"/>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Tạo tài khoản người dùng và thiết lập ranh giới giữa các người dùng là những tính năng cơ bản nhất của Linux. Tách tài khoản giữa người dùng và nhóm là nền tảng để người dùng có thể quản lý các tệp tin và tiến trình của mình.</a:t>
              </a:r>
            </a:p>
          </p:txBody>
        </p:sp>
        <p:grpSp>
          <p:nvGrpSpPr>
            <p:cNvPr id="56" name="그룹 55">
              <a:extLst>
                <a:ext uri="{FF2B5EF4-FFF2-40B4-BE49-F238E27FC236}">
                  <a16:creationId xmlns:a16="http://schemas.microsoft.com/office/drawing/2014/main" id="{07928334-32AF-46A2-97F3-006B536CB7A1}"/>
                </a:ext>
              </a:extLst>
            </p:cNvPr>
            <p:cNvGrpSpPr/>
            <p:nvPr/>
          </p:nvGrpSpPr>
          <p:grpSpPr>
            <a:xfrm>
              <a:off x="559817" y="4184820"/>
              <a:ext cx="8783192" cy="215394"/>
              <a:chOff x="1027113" y="2045625"/>
              <a:chExt cx="8785225" cy="215444"/>
            </a:xfrm>
          </p:grpSpPr>
          <p:sp>
            <p:nvSpPr>
              <p:cNvPr id="57" name="직사각형 5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직사각형 57">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Cung cấp phương pháp xác thực và quản lý truy cập người dùng</a:t>
                </a:r>
              </a:p>
            </p:txBody>
          </p:sp>
        </p:grpSp>
      </p:grpSp>
    </p:spTree>
    <p:extLst>
      <p:ext uri="{BB962C8B-B14F-4D97-AF65-F5344CB8AC3E}">
        <p14:creationId xmlns:p14="http://schemas.microsoft.com/office/powerpoint/2010/main" val="10687348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직사각형 8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89" name="직사각형 8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91" name="그룹 90">
            <a:extLst>
              <a:ext uri="{FF2B5EF4-FFF2-40B4-BE49-F238E27FC236}">
                <a16:creationId xmlns:a16="http://schemas.microsoft.com/office/drawing/2014/main" id="{07928334-32AF-46A2-97F3-006B536CB7A1}"/>
              </a:ext>
            </a:extLst>
          </p:cNvPr>
          <p:cNvGrpSpPr/>
          <p:nvPr/>
        </p:nvGrpSpPr>
        <p:grpSpPr>
          <a:xfrm>
            <a:off x="559817" y="1917710"/>
            <a:ext cx="8783192" cy="215444"/>
            <a:chOff x="1027113" y="2045625"/>
            <a:chExt cx="8785225" cy="215494"/>
          </a:xfrm>
        </p:grpSpPr>
        <p:sp>
          <p:nvSpPr>
            <p:cNvPr id="93" name="직사각형 9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4" name="직사각형 93">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Mối tương quan giữa quyền truy cập và số lượng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95" name="직사각형 9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chmod</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Quá</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chuyển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đổi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quyền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thành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số</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aphicFrame>
        <p:nvGraphicFramePr>
          <p:cNvPr id="45" name="표 44"/>
          <p:cNvGraphicFramePr>
            <a:graphicFrameLocks noGrp="1"/>
          </p:cNvGraphicFramePr>
          <p:nvPr>
            <p:extLst>
              <p:ext uri="{D42A27DB-BD31-4B8C-83A1-F6EECF244321}">
                <p14:modId xmlns:p14="http://schemas.microsoft.com/office/powerpoint/2010/main" val="1029238137"/>
              </p:ext>
            </p:extLst>
          </p:nvPr>
        </p:nvGraphicFramePr>
        <p:xfrm>
          <a:off x="570153" y="2308905"/>
          <a:ext cx="8875060" cy="2862000"/>
        </p:xfrm>
        <a:graphic>
          <a:graphicData uri="http://schemas.openxmlformats.org/drawingml/2006/table">
            <a:tbl>
              <a:tblPr firstRow="1" bandRow="1">
                <a:tableStyleId>{5C22544A-7EE6-4342-B048-85BDC9FD1C3A}</a:tableStyleId>
              </a:tblPr>
              <a:tblGrid>
                <a:gridCol w="2218765">
                  <a:extLst>
                    <a:ext uri="{9D8B030D-6E8A-4147-A177-3AD203B41FA5}">
                      <a16:colId xmlns:a16="http://schemas.microsoft.com/office/drawing/2014/main" val="20000"/>
                    </a:ext>
                  </a:extLst>
                </a:gridCol>
                <a:gridCol w="2218765">
                  <a:extLst>
                    <a:ext uri="{9D8B030D-6E8A-4147-A177-3AD203B41FA5}">
                      <a16:colId xmlns:a16="http://schemas.microsoft.com/office/drawing/2014/main" val="20001"/>
                    </a:ext>
                  </a:extLst>
                </a:gridCol>
                <a:gridCol w="2218765">
                  <a:extLst>
                    <a:ext uri="{9D8B030D-6E8A-4147-A177-3AD203B41FA5}">
                      <a16:colId xmlns:a16="http://schemas.microsoft.com/office/drawing/2014/main" val="20002"/>
                    </a:ext>
                  </a:extLst>
                </a:gridCol>
                <a:gridCol w="2218765">
                  <a:extLst>
                    <a:ext uri="{9D8B030D-6E8A-4147-A177-3AD203B41FA5}">
                      <a16:colId xmlns:a16="http://schemas.microsoft.com/office/drawing/2014/main" val="20003"/>
                    </a:ext>
                  </a:extLst>
                </a:gridCol>
              </a:tblGrid>
              <a:tr h="270000">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Quyền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truy</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cập</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Trao</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đổi</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Số</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Sự</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nghĩa</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24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rwx</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111 </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4+2+1</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Đọc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Viết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hiện</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4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110 </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4+2+0</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6</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Đọc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Viết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r-x</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101 </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4+0+1</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5</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Đọc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và</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thục</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hiện</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100 </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4+0+0</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Đọc</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wx</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011 </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0+2+1</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Viết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r>
                        <a:rPr 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hiện</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010 </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0+2+0</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Viết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001 </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0+0+1</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hiện</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 </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0+0+0</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cho</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phép</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765815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모서리가 둥근 직사각형 4">
            <a:extLst>
              <a:ext uri="{FF2B5EF4-FFF2-40B4-BE49-F238E27FC236}">
                <a16:creationId xmlns:a16="http://schemas.microsoft.com/office/drawing/2014/main" id="{338AF899-B362-4510-A5E7-C9735274440F}"/>
              </a:ext>
            </a:extLst>
          </p:cNvPr>
          <p:cNvSpPr/>
          <p:nvPr/>
        </p:nvSpPr>
        <p:spPr>
          <a:xfrm>
            <a:off x="527126" y="2303280"/>
            <a:ext cx="8813724" cy="17802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직사각형 8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89" name="직사각형 8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6" name="그룹 35">
            <a:extLst>
              <a:ext uri="{FF2B5EF4-FFF2-40B4-BE49-F238E27FC236}">
                <a16:creationId xmlns:a16="http://schemas.microsoft.com/office/drawing/2014/main" id="{07928334-32AF-46A2-97F3-006B536CB7A1}"/>
              </a:ext>
            </a:extLst>
          </p:cNvPr>
          <p:cNvGrpSpPr/>
          <p:nvPr/>
        </p:nvGrpSpPr>
        <p:grpSpPr>
          <a:xfrm>
            <a:off x="559817" y="1917710"/>
            <a:ext cx="8783192" cy="215444"/>
            <a:chOff x="1027113" y="2045625"/>
            <a:chExt cx="8785225" cy="215494"/>
          </a:xfrm>
        </p:grpSpPr>
        <p:sp>
          <p:nvSpPr>
            <p:cNvPr id="37" name="직사각형 3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8" name="직사각형 37">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Tất cả các quyền truy cập được viết dưới dạng số</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9" name="직사각형 3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tất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cả</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quyền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số</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 name="그룹 1"/>
          <p:cNvGrpSpPr/>
          <p:nvPr/>
        </p:nvGrpSpPr>
        <p:grpSpPr>
          <a:xfrm>
            <a:off x="1616956" y="2479484"/>
            <a:ext cx="6988216" cy="1442011"/>
            <a:chOff x="1539838" y="2545133"/>
            <a:chExt cx="6988216" cy="1442011"/>
          </a:xfrm>
        </p:grpSpPr>
        <p:grpSp>
          <p:nvGrpSpPr>
            <p:cNvPr id="56" name="그룹 55"/>
            <p:cNvGrpSpPr/>
            <p:nvPr/>
          </p:nvGrpSpPr>
          <p:grpSpPr>
            <a:xfrm>
              <a:off x="1539838" y="2545133"/>
              <a:ext cx="6988216" cy="1442011"/>
              <a:chOff x="1539838" y="3477587"/>
              <a:chExt cx="6988216" cy="1442011"/>
            </a:xfrm>
          </p:grpSpPr>
          <p:grpSp>
            <p:nvGrpSpPr>
              <p:cNvPr id="57" name="그룹 56"/>
              <p:cNvGrpSpPr/>
              <p:nvPr/>
            </p:nvGrpSpPr>
            <p:grpSpPr>
              <a:xfrm>
                <a:off x="4103888" y="3477587"/>
                <a:ext cx="1860117" cy="1442011"/>
                <a:chOff x="1708059" y="3650875"/>
                <a:chExt cx="1860117" cy="1442011"/>
              </a:xfrm>
            </p:grpSpPr>
            <p:sp>
              <p:nvSpPr>
                <p:cNvPr id="90" name="직사각형 89"/>
                <p:cNvSpPr/>
                <p:nvPr/>
              </p:nvSpPr>
              <p:spPr>
                <a:xfrm>
                  <a:off x="2591499" y="4908220"/>
                  <a:ext cx="8335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5</a:t>
                  </a:r>
                </a:p>
              </p:txBody>
            </p:sp>
            <p:sp>
              <p:nvSpPr>
                <p:cNvPr id="92" name="직사각형 91"/>
                <p:cNvSpPr/>
                <p:nvPr/>
              </p:nvSpPr>
              <p:spPr>
                <a:xfrm>
                  <a:off x="2168304" y="3650875"/>
                  <a:ext cx="9297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Nhóm</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95" name="직사각형 52"/>
                <p:cNvSpPr/>
                <p:nvPr/>
              </p:nvSpPr>
              <p:spPr>
                <a:xfrm>
                  <a:off x="1708059" y="3909162"/>
                  <a:ext cx="1860114" cy="117724"/>
                </a:xfrm>
                <a:custGeom>
                  <a:avLst/>
                  <a:gdLst>
                    <a:gd name="connsiteX0" fmla="*/ 0 w 2015511"/>
                    <a:gd name="connsiteY0" fmla="*/ 0 h 344170"/>
                    <a:gd name="connsiteX1" fmla="*/ 2015511 w 2015511"/>
                    <a:gd name="connsiteY1" fmla="*/ 0 h 344170"/>
                    <a:gd name="connsiteX2" fmla="*/ 2015511 w 2015511"/>
                    <a:gd name="connsiteY2" fmla="*/ 344170 h 344170"/>
                    <a:gd name="connsiteX3" fmla="*/ 0 w 2015511"/>
                    <a:gd name="connsiteY3" fmla="*/ 344170 h 344170"/>
                    <a:gd name="connsiteX4" fmla="*/ 0 w 2015511"/>
                    <a:gd name="connsiteY4" fmla="*/ 0 h 344170"/>
                    <a:gd name="connsiteX0" fmla="*/ 0 w 2015511"/>
                    <a:gd name="connsiteY0" fmla="*/ 0 h 344170"/>
                    <a:gd name="connsiteX1" fmla="*/ 2015511 w 2015511"/>
                    <a:gd name="connsiteY1" fmla="*/ 0 h 344170"/>
                    <a:gd name="connsiteX2" fmla="*/ 2015511 w 2015511"/>
                    <a:gd name="connsiteY2" fmla="*/ 344170 h 344170"/>
                    <a:gd name="connsiteX3" fmla="*/ 1011240 w 2015511"/>
                    <a:gd name="connsiteY3" fmla="*/ 342900 h 344170"/>
                    <a:gd name="connsiteX4" fmla="*/ 0 w 2015511"/>
                    <a:gd name="connsiteY4" fmla="*/ 344170 h 344170"/>
                    <a:gd name="connsiteX5" fmla="*/ 0 w 2015511"/>
                    <a:gd name="connsiteY5" fmla="*/ 0 h 344170"/>
                    <a:gd name="connsiteX0" fmla="*/ 1011240 w 2015511"/>
                    <a:gd name="connsiteY0" fmla="*/ 342900 h 434340"/>
                    <a:gd name="connsiteX1" fmla="*/ 0 w 2015511"/>
                    <a:gd name="connsiteY1" fmla="*/ 344170 h 434340"/>
                    <a:gd name="connsiteX2" fmla="*/ 0 w 2015511"/>
                    <a:gd name="connsiteY2" fmla="*/ 0 h 434340"/>
                    <a:gd name="connsiteX3" fmla="*/ 2015511 w 2015511"/>
                    <a:gd name="connsiteY3" fmla="*/ 0 h 434340"/>
                    <a:gd name="connsiteX4" fmla="*/ 2015511 w 2015511"/>
                    <a:gd name="connsiteY4" fmla="*/ 344170 h 434340"/>
                    <a:gd name="connsiteX5" fmla="*/ 1102680 w 2015511"/>
                    <a:gd name="connsiteY5" fmla="*/ 434340 h 434340"/>
                    <a:gd name="connsiteX0" fmla="*/ 1011240 w 2015511"/>
                    <a:gd name="connsiteY0" fmla="*/ 342900 h 344170"/>
                    <a:gd name="connsiteX1" fmla="*/ 0 w 2015511"/>
                    <a:gd name="connsiteY1" fmla="*/ 344170 h 344170"/>
                    <a:gd name="connsiteX2" fmla="*/ 0 w 2015511"/>
                    <a:gd name="connsiteY2" fmla="*/ 0 h 344170"/>
                    <a:gd name="connsiteX3" fmla="*/ 2015511 w 2015511"/>
                    <a:gd name="connsiteY3" fmla="*/ 0 h 344170"/>
                    <a:gd name="connsiteX4" fmla="*/ 2015511 w 2015511"/>
                    <a:gd name="connsiteY4" fmla="*/ 344170 h 344170"/>
                    <a:gd name="connsiteX0" fmla="*/ 0 w 2015511"/>
                    <a:gd name="connsiteY0" fmla="*/ 344170 h 344170"/>
                    <a:gd name="connsiteX1" fmla="*/ 0 w 2015511"/>
                    <a:gd name="connsiteY1" fmla="*/ 0 h 344170"/>
                    <a:gd name="connsiteX2" fmla="*/ 2015511 w 2015511"/>
                    <a:gd name="connsiteY2" fmla="*/ 0 h 344170"/>
                    <a:gd name="connsiteX3" fmla="*/ 2015511 w 2015511"/>
                    <a:gd name="connsiteY3" fmla="*/ 344170 h 344170"/>
                  </a:gdLst>
                  <a:ahLst/>
                  <a:cxnLst>
                    <a:cxn ang="0">
                      <a:pos x="connsiteX0" y="connsiteY0"/>
                    </a:cxn>
                    <a:cxn ang="0">
                      <a:pos x="connsiteX1" y="connsiteY1"/>
                    </a:cxn>
                    <a:cxn ang="0">
                      <a:pos x="connsiteX2" y="connsiteY2"/>
                    </a:cxn>
                    <a:cxn ang="0">
                      <a:pos x="connsiteX3" y="connsiteY3"/>
                    </a:cxn>
                  </a:cxnLst>
                  <a:rect l="l" t="t" r="r" b="b"/>
                  <a:pathLst>
                    <a:path w="2015511" h="344170">
                      <a:moveTo>
                        <a:pt x="0" y="344170"/>
                      </a:moveTo>
                      <a:lnTo>
                        <a:pt x="0" y="0"/>
                      </a:lnTo>
                      <a:lnTo>
                        <a:pt x="2015511" y="0"/>
                      </a:lnTo>
                      <a:lnTo>
                        <a:pt x="2015511" y="344170"/>
                      </a:lnTo>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왼쪽 중괄호 95"/>
                <p:cNvSpPr/>
                <p:nvPr/>
              </p:nvSpPr>
              <p:spPr>
                <a:xfrm rot="16200000">
                  <a:off x="2507925" y="3789380"/>
                  <a:ext cx="260387" cy="1860115"/>
                </a:xfrm>
                <a:prstGeom prst="leftBrace">
                  <a:avLst>
                    <a:gd name="adj1" fmla="val 71278"/>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62" name="그룹 61"/>
              <p:cNvGrpSpPr/>
              <p:nvPr/>
            </p:nvGrpSpPr>
            <p:grpSpPr>
              <a:xfrm>
                <a:off x="1539838" y="3477587"/>
                <a:ext cx="1860117" cy="1442011"/>
                <a:chOff x="1708059" y="3650875"/>
                <a:chExt cx="1860117" cy="1442011"/>
              </a:xfrm>
            </p:grpSpPr>
            <p:sp>
              <p:nvSpPr>
                <p:cNvPr id="82" name="직사각형 81"/>
                <p:cNvSpPr/>
                <p:nvPr/>
              </p:nvSpPr>
              <p:spPr>
                <a:xfrm>
                  <a:off x="2596308" y="4908220"/>
                  <a:ext cx="73738"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7</a:t>
                  </a:r>
                </a:p>
              </p:txBody>
            </p:sp>
            <p:sp>
              <p:nvSpPr>
                <p:cNvPr id="83" name="직사각형 82"/>
                <p:cNvSpPr/>
                <p:nvPr/>
              </p:nvSpPr>
              <p:spPr>
                <a:xfrm>
                  <a:off x="1999990" y="3650875"/>
                  <a:ext cx="126637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sở</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hữu</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86" name="직사각형 52"/>
                <p:cNvSpPr/>
                <p:nvPr/>
              </p:nvSpPr>
              <p:spPr>
                <a:xfrm>
                  <a:off x="1708059" y="3909162"/>
                  <a:ext cx="1860114" cy="117724"/>
                </a:xfrm>
                <a:custGeom>
                  <a:avLst/>
                  <a:gdLst>
                    <a:gd name="connsiteX0" fmla="*/ 0 w 2015511"/>
                    <a:gd name="connsiteY0" fmla="*/ 0 h 344170"/>
                    <a:gd name="connsiteX1" fmla="*/ 2015511 w 2015511"/>
                    <a:gd name="connsiteY1" fmla="*/ 0 h 344170"/>
                    <a:gd name="connsiteX2" fmla="*/ 2015511 w 2015511"/>
                    <a:gd name="connsiteY2" fmla="*/ 344170 h 344170"/>
                    <a:gd name="connsiteX3" fmla="*/ 0 w 2015511"/>
                    <a:gd name="connsiteY3" fmla="*/ 344170 h 344170"/>
                    <a:gd name="connsiteX4" fmla="*/ 0 w 2015511"/>
                    <a:gd name="connsiteY4" fmla="*/ 0 h 344170"/>
                    <a:gd name="connsiteX0" fmla="*/ 0 w 2015511"/>
                    <a:gd name="connsiteY0" fmla="*/ 0 h 344170"/>
                    <a:gd name="connsiteX1" fmla="*/ 2015511 w 2015511"/>
                    <a:gd name="connsiteY1" fmla="*/ 0 h 344170"/>
                    <a:gd name="connsiteX2" fmla="*/ 2015511 w 2015511"/>
                    <a:gd name="connsiteY2" fmla="*/ 344170 h 344170"/>
                    <a:gd name="connsiteX3" fmla="*/ 1011240 w 2015511"/>
                    <a:gd name="connsiteY3" fmla="*/ 342900 h 344170"/>
                    <a:gd name="connsiteX4" fmla="*/ 0 w 2015511"/>
                    <a:gd name="connsiteY4" fmla="*/ 344170 h 344170"/>
                    <a:gd name="connsiteX5" fmla="*/ 0 w 2015511"/>
                    <a:gd name="connsiteY5" fmla="*/ 0 h 344170"/>
                    <a:gd name="connsiteX0" fmla="*/ 1011240 w 2015511"/>
                    <a:gd name="connsiteY0" fmla="*/ 342900 h 434340"/>
                    <a:gd name="connsiteX1" fmla="*/ 0 w 2015511"/>
                    <a:gd name="connsiteY1" fmla="*/ 344170 h 434340"/>
                    <a:gd name="connsiteX2" fmla="*/ 0 w 2015511"/>
                    <a:gd name="connsiteY2" fmla="*/ 0 h 434340"/>
                    <a:gd name="connsiteX3" fmla="*/ 2015511 w 2015511"/>
                    <a:gd name="connsiteY3" fmla="*/ 0 h 434340"/>
                    <a:gd name="connsiteX4" fmla="*/ 2015511 w 2015511"/>
                    <a:gd name="connsiteY4" fmla="*/ 344170 h 434340"/>
                    <a:gd name="connsiteX5" fmla="*/ 1102680 w 2015511"/>
                    <a:gd name="connsiteY5" fmla="*/ 434340 h 434340"/>
                    <a:gd name="connsiteX0" fmla="*/ 1011240 w 2015511"/>
                    <a:gd name="connsiteY0" fmla="*/ 342900 h 344170"/>
                    <a:gd name="connsiteX1" fmla="*/ 0 w 2015511"/>
                    <a:gd name="connsiteY1" fmla="*/ 344170 h 344170"/>
                    <a:gd name="connsiteX2" fmla="*/ 0 w 2015511"/>
                    <a:gd name="connsiteY2" fmla="*/ 0 h 344170"/>
                    <a:gd name="connsiteX3" fmla="*/ 2015511 w 2015511"/>
                    <a:gd name="connsiteY3" fmla="*/ 0 h 344170"/>
                    <a:gd name="connsiteX4" fmla="*/ 2015511 w 2015511"/>
                    <a:gd name="connsiteY4" fmla="*/ 344170 h 344170"/>
                    <a:gd name="connsiteX0" fmla="*/ 0 w 2015511"/>
                    <a:gd name="connsiteY0" fmla="*/ 344170 h 344170"/>
                    <a:gd name="connsiteX1" fmla="*/ 0 w 2015511"/>
                    <a:gd name="connsiteY1" fmla="*/ 0 h 344170"/>
                    <a:gd name="connsiteX2" fmla="*/ 2015511 w 2015511"/>
                    <a:gd name="connsiteY2" fmla="*/ 0 h 344170"/>
                    <a:gd name="connsiteX3" fmla="*/ 2015511 w 2015511"/>
                    <a:gd name="connsiteY3" fmla="*/ 344170 h 344170"/>
                  </a:gdLst>
                  <a:ahLst/>
                  <a:cxnLst>
                    <a:cxn ang="0">
                      <a:pos x="connsiteX0" y="connsiteY0"/>
                    </a:cxn>
                    <a:cxn ang="0">
                      <a:pos x="connsiteX1" y="connsiteY1"/>
                    </a:cxn>
                    <a:cxn ang="0">
                      <a:pos x="connsiteX2" y="connsiteY2"/>
                    </a:cxn>
                    <a:cxn ang="0">
                      <a:pos x="connsiteX3" y="connsiteY3"/>
                    </a:cxn>
                  </a:cxnLst>
                  <a:rect l="l" t="t" r="r" b="b"/>
                  <a:pathLst>
                    <a:path w="2015511" h="344170">
                      <a:moveTo>
                        <a:pt x="0" y="344170"/>
                      </a:moveTo>
                      <a:lnTo>
                        <a:pt x="0" y="0"/>
                      </a:lnTo>
                      <a:lnTo>
                        <a:pt x="2015511" y="0"/>
                      </a:lnTo>
                      <a:lnTo>
                        <a:pt x="2015511" y="344170"/>
                      </a:lnTo>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왼쪽 중괄호 86"/>
                <p:cNvSpPr/>
                <p:nvPr/>
              </p:nvSpPr>
              <p:spPr>
                <a:xfrm rot="16200000">
                  <a:off x="2507925" y="3789380"/>
                  <a:ext cx="260387" cy="1860115"/>
                </a:xfrm>
                <a:prstGeom prst="leftBrace">
                  <a:avLst>
                    <a:gd name="adj1" fmla="val 71278"/>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68" name="그룹 67"/>
              <p:cNvGrpSpPr/>
              <p:nvPr/>
            </p:nvGrpSpPr>
            <p:grpSpPr>
              <a:xfrm>
                <a:off x="6667937" y="3477587"/>
                <a:ext cx="1860117" cy="1442011"/>
                <a:chOff x="1708059" y="3650875"/>
                <a:chExt cx="1860117" cy="1442011"/>
              </a:xfrm>
            </p:grpSpPr>
            <p:sp>
              <p:nvSpPr>
                <p:cNvPr id="69" name="직사각형 68"/>
                <p:cNvSpPr/>
                <p:nvPr/>
              </p:nvSpPr>
              <p:spPr>
                <a:xfrm>
                  <a:off x="2589895" y="4908220"/>
                  <a:ext cx="8656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4</a:t>
                  </a:r>
                </a:p>
              </p:txBody>
            </p:sp>
            <p:sp>
              <p:nvSpPr>
                <p:cNvPr id="70" name="직사각형 69"/>
                <p:cNvSpPr/>
                <p:nvPr/>
              </p:nvSpPr>
              <p:spPr>
                <a:xfrm>
                  <a:off x="1805224" y="3650875"/>
                  <a:ext cx="165590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spcAft>
                      <a:spcPts val="600"/>
                    </a:spcAft>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Quyền: Người dùng khác</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72" name="직사각형 52"/>
                <p:cNvSpPr/>
                <p:nvPr/>
              </p:nvSpPr>
              <p:spPr>
                <a:xfrm>
                  <a:off x="1708059" y="3909162"/>
                  <a:ext cx="1860114" cy="117724"/>
                </a:xfrm>
                <a:custGeom>
                  <a:avLst/>
                  <a:gdLst>
                    <a:gd name="connsiteX0" fmla="*/ 0 w 2015511"/>
                    <a:gd name="connsiteY0" fmla="*/ 0 h 344170"/>
                    <a:gd name="connsiteX1" fmla="*/ 2015511 w 2015511"/>
                    <a:gd name="connsiteY1" fmla="*/ 0 h 344170"/>
                    <a:gd name="connsiteX2" fmla="*/ 2015511 w 2015511"/>
                    <a:gd name="connsiteY2" fmla="*/ 344170 h 344170"/>
                    <a:gd name="connsiteX3" fmla="*/ 0 w 2015511"/>
                    <a:gd name="connsiteY3" fmla="*/ 344170 h 344170"/>
                    <a:gd name="connsiteX4" fmla="*/ 0 w 2015511"/>
                    <a:gd name="connsiteY4" fmla="*/ 0 h 344170"/>
                    <a:gd name="connsiteX0" fmla="*/ 0 w 2015511"/>
                    <a:gd name="connsiteY0" fmla="*/ 0 h 344170"/>
                    <a:gd name="connsiteX1" fmla="*/ 2015511 w 2015511"/>
                    <a:gd name="connsiteY1" fmla="*/ 0 h 344170"/>
                    <a:gd name="connsiteX2" fmla="*/ 2015511 w 2015511"/>
                    <a:gd name="connsiteY2" fmla="*/ 344170 h 344170"/>
                    <a:gd name="connsiteX3" fmla="*/ 1011240 w 2015511"/>
                    <a:gd name="connsiteY3" fmla="*/ 342900 h 344170"/>
                    <a:gd name="connsiteX4" fmla="*/ 0 w 2015511"/>
                    <a:gd name="connsiteY4" fmla="*/ 344170 h 344170"/>
                    <a:gd name="connsiteX5" fmla="*/ 0 w 2015511"/>
                    <a:gd name="connsiteY5" fmla="*/ 0 h 344170"/>
                    <a:gd name="connsiteX0" fmla="*/ 1011240 w 2015511"/>
                    <a:gd name="connsiteY0" fmla="*/ 342900 h 434340"/>
                    <a:gd name="connsiteX1" fmla="*/ 0 w 2015511"/>
                    <a:gd name="connsiteY1" fmla="*/ 344170 h 434340"/>
                    <a:gd name="connsiteX2" fmla="*/ 0 w 2015511"/>
                    <a:gd name="connsiteY2" fmla="*/ 0 h 434340"/>
                    <a:gd name="connsiteX3" fmla="*/ 2015511 w 2015511"/>
                    <a:gd name="connsiteY3" fmla="*/ 0 h 434340"/>
                    <a:gd name="connsiteX4" fmla="*/ 2015511 w 2015511"/>
                    <a:gd name="connsiteY4" fmla="*/ 344170 h 434340"/>
                    <a:gd name="connsiteX5" fmla="*/ 1102680 w 2015511"/>
                    <a:gd name="connsiteY5" fmla="*/ 434340 h 434340"/>
                    <a:gd name="connsiteX0" fmla="*/ 1011240 w 2015511"/>
                    <a:gd name="connsiteY0" fmla="*/ 342900 h 344170"/>
                    <a:gd name="connsiteX1" fmla="*/ 0 w 2015511"/>
                    <a:gd name="connsiteY1" fmla="*/ 344170 h 344170"/>
                    <a:gd name="connsiteX2" fmla="*/ 0 w 2015511"/>
                    <a:gd name="connsiteY2" fmla="*/ 0 h 344170"/>
                    <a:gd name="connsiteX3" fmla="*/ 2015511 w 2015511"/>
                    <a:gd name="connsiteY3" fmla="*/ 0 h 344170"/>
                    <a:gd name="connsiteX4" fmla="*/ 2015511 w 2015511"/>
                    <a:gd name="connsiteY4" fmla="*/ 344170 h 344170"/>
                    <a:gd name="connsiteX0" fmla="*/ 0 w 2015511"/>
                    <a:gd name="connsiteY0" fmla="*/ 344170 h 344170"/>
                    <a:gd name="connsiteX1" fmla="*/ 0 w 2015511"/>
                    <a:gd name="connsiteY1" fmla="*/ 0 h 344170"/>
                    <a:gd name="connsiteX2" fmla="*/ 2015511 w 2015511"/>
                    <a:gd name="connsiteY2" fmla="*/ 0 h 344170"/>
                    <a:gd name="connsiteX3" fmla="*/ 2015511 w 2015511"/>
                    <a:gd name="connsiteY3" fmla="*/ 344170 h 344170"/>
                  </a:gdLst>
                  <a:ahLst/>
                  <a:cxnLst>
                    <a:cxn ang="0">
                      <a:pos x="connsiteX0" y="connsiteY0"/>
                    </a:cxn>
                    <a:cxn ang="0">
                      <a:pos x="connsiteX1" y="connsiteY1"/>
                    </a:cxn>
                    <a:cxn ang="0">
                      <a:pos x="connsiteX2" y="connsiteY2"/>
                    </a:cxn>
                    <a:cxn ang="0">
                      <a:pos x="connsiteX3" y="connsiteY3"/>
                    </a:cxn>
                  </a:cxnLst>
                  <a:rect l="l" t="t" r="r" b="b"/>
                  <a:pathLst>
                    <a:path w="2015511" h="344170">
                      <a:moveTo>
                        <a:pt x="0" y="344170"/>
                      </a:moveTo>
                      <a:lnTo>
                        <a:pt x="0" y="0"/>
                      </a:lnTo>
                      <a:lnTo>
                        <a:pt x="2015511" y="0"/>
                      </a:lnTo>
                      <a:lnTo>
                        <a:pt x="2015511" y="344170"/>
                      </a:lnTo>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8" name="왼쪽 중괄호 77"/>
                <p:cNvSpPr/>
                <p:nvPr/>
              </p:nvSpPr>
              <p:spPr>
                <a:xfrm rot="16200000">
                  <a:off x="2507925" y="3789381"/>
                  <a:ext cx="260387" cy="1860114"/>
                </a:xfrm>
                <a:prstGeom prst="leftBrace">
                  <a:avLst>
                    <a:gd name="adj1" fmla="val 71278"/>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p:cNvGrpSpPr/>
            <p:nvPr/>
          </p:nvGrpSpPr>
          <p:grpSpPr>
            <a:xfrm>
              <a:off x="1541371" y="2915099"/>
              <a:ext cx="1854781" cy="504000"/>
              <a:chOff x="6708090" y="3717425"/>
              <a:chExt cx="1854781" cy="504000"/>
            </a:xfrm>
          </p:grpSpPr>
          <p:sp>
            <p:nvSpPr>
              <p:cNvPr id="98" name="모서리가 둥근 직사각형 97"/>
              <p:cNvSpPr/>
              <p:nvPr/>
            </p:nvSpPr>
            <p:spPr>
              <a:xfrm>
                <a:off x="8058871" y="371742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x</a:t>
                </a:r>
              </a:p>
            </p:txBody>
          </p:sp>
          <p:sp>
            <p:nvSpPr>
              <p:cNvPr id="99" name="모서리가 둥근 직사각형 98"/>
              <p:cNvSpPr/>
              <p:nvPr/>
            </p:nvSpPr>
            <p:spPr>
              <a:xfrm>
                <a:off x="7383481" y="371742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w</a:t>
                </a:r>
              </a:p>
            </p:txBody>
          </p:sp>
          <p:sp>
            <p:nvSpPr>
              <p:cNvPr id="100" name="모서리가 둥근 직사각형 99"/>
              <p:cNvSpPr/>
              <p:nvPr/>
            </p:nvSpPr>
            <p:spPr>
              <a:xfrm>
                <a:off x="6708090" y="371742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r</a:t>
                </a:r>
              </a:p>
            </p:txBody>
          </p:sp>
        </p:grpSp>
        <p:grpSp>
          <p:nvGrpSpPr>
            <p:cNvPr id="101" name="그룹 100"/>
            <p:cNvGrpSpPr/>
            <p:nvPr/>
          </p:nvGrpSpPr>
          <p:grpSpPr>
            <a:xfrm>
              <a:off x="4100203" y="2915099"/>
              <a:ext cx="1854781" cy="504000"/>
              <a:chOff x="6708090" y="3717425"/>
              <a:chExt cx="1854781" cy="504000"/>
            </a:xfrm>
          </p:grpSpPr>
          <p:sp>
            <p:nvSpPr>
              <p:cNvPr id="102" name="모서리가 둥근 직사각형 101"/>
              <p:cNvSpPr/>
              <p:nvPr/>
            </p:nvSpPr>
            <p:spPr>
              <a:xfrm>
                <a:off x="8058871" y="371742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x</a:t>
                </a:r>
              </a:p>
            </p:txBody>
          </p:sp>
          <p:sp>
            <p:nvSpPr>
              <p:cNvPr id="103" name="모서리가 둥근 직사각형 102"/>
              <p:cNvSpPr/>
              <p:nvPr/>
            </p:nvSpPr>
            <p:spPr>
              <a:xfrm>
                <a:off x="7383481" y="371742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04" name="모서리가 둥근 직사각형 103"/>
              <p:cNvSpPr/>
              <p:nvPr/>
            </p:nvSpPr>
            <p:spPr>
              <a:xfrm>
                <a:off x="6708090" y="371742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r</a:t>
                </a:r>
              </a:p>
            </p:txBody>
          </p:sp>
        </p:grpSp>
        <p:grpSp>
          <p:nvGrpSpPr>
            <p:cNvPr id="105" name="그룹 104"/>
            <p:cNvGrpSpPr/>
            <p:nvPr/>
          </p:nvGrpSpPr>
          <p:grpSpPr>
            <a:xfrm>
              <a:off x="6673270" y="2915099"/>
              <a:ext cx="1854781" cy="504000"/>
              <a:chOff x="6708090" y="3717425"/>
              <a:chExt cx="1854781" cy="504000"/>
            </a:xfrm>
          </p:grpSpPr>
          <p:sp>
            <p:nvSpPr>
              <p:cNvPr id="106" name="모서리가 둥근 직사각형 105"/>
              <p:cNvSpPr/>
              <p:nvPr/>
            </p:nvSpPr>
            <p:spPr>
              <a:xfrm>
                <a:off x="8058871" y="371742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07" name="모서리가 둥근 직사각형 106"/>
              <p:cNvSpPr/>
              <p:nvPr/>
            </p:nvSpPr>
            <p:spPr>
              <a:xfrm>
                <a:off x="7383481" y="371742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08" name="모서리가 둥근 직사각형 107"/>
              <p:cNvSpPr/>
              <p:nvPr/>
            </p:nvSpPr>
            <p:spPr>
              <a:xfrm>
                <a:off x="6708090" y="3717425"/>
                <a:ext cx="504000" cy="504000"/>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r</a:t>
                </a:r>
              </a:p>
            </p:txBody>
          </p:sp>
        </p:grpSp>
      </p:grpSp>
      <p:grpSp>
        <p:nvGrpSpPr>
          <p:cNvPr id="109" name="그룹 108"/>
          <p:cNvGrpSpPr/>
          <p:nvPr/>
        </p:nvGrpSpPr>
        <p:grpSpPr>
          <a:xfrm>
            <a:off x="559817" y="4237906"/>
            <a:ext cx="8783192" cy="215394"/>
            <a:chOff x="1027113" y="2045615"/>
            <a:chExt cx="8785225" cy="215444"/>
          </a:xfrm>
        </p:grpSpPr>
        <p:sp>
          <p:nvSpPr>
            <p:cNvPr id="110" name="직사각형 10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1" name="직사각형 110"/>
            <p:cNvSpPr/>
            <p:nvPr/>
          </p:nvSpPr>
          <p:spPr>
            <a:xfrm>
              <a:off x="1179513" y="204561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Tất cả các quyền truy cập được viết dưới dạng số</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aphicFrame>
        <p:nvGraphicFramePr>
          <p:cNvPr id="112" name="표 111"/>
          <p:cNvGraphicFramePr>
            <a:graphicFrameLocks noGrp="1"/>
          </p:cNvGraphicFramePr>
          <p:nvPr>
            <p:extLst>
              <p:ext uri="{D42A27DB-BD31-4B8C-83A1-F6EECF244321}">
                <p14:modId xmlns:p14="http://schemas.microsoft.com/office/powerpoint/2010/main" val="2692446658"/>
              </p:ext>
            </p:extLst>
          </p:nvPr>
        </p:nvGraphicFramePr>
        <p:xfrm>
          <a:off x="537883" y="4607561"/>
          <a:ext cx="8918088" cy="1566000"/>
        </p:xfrm>
        <a:graphic>
          <a:graphicData uri="http://schemas.openxmlformats.org/drawingml/2006/table">
            <a:tbl>
              <a:tblPr firstRow="1" bandRow="1">
                <a:tableStyleId>{5C22544A-7EE6-4342-B048-85BDC9FD1C3A}</a:tableStyleId>
              </a:tblPr>
              <a:tblGrid>
                <a:gridCol w="2229522">
                  <a:extLst>
                    <a:ext uri="{9D8B030D-6E8A-4147-A177-3AD203B41FA5}">
                      <a16:colId xmlns:a16="http://schemas.microsoft.com/office/drawing/2014/main" val="20000"/>
                    </a:ext>
                  </a:extLst>
                </a:gridCol>
                <a:gridCol w="2229522">
                  <a:extLst>
                    <a:ext uri="{9D8B030D-6E8A-4147-A177-3AD203B41FA5}">
                      <a16:colId xmlns:a16="http://schemas.microsoft.com/office/drawing/2014/main" val="20001"/>
                    </a:ext>
                  </a:extLst>
                </a:gridCol>
                <a:gridCol w="2229522">
                  <a:extLst>
                    <a:ext uri="{9D8B030D-6E8A-4147-A177-3AD203B41FA5}">
                      <a16:colId xmlns:a16="http://schemas.microsoft.com/office/drawing/2014/main" val="20002"/>
                    </a:ext>
                  </a:extLst>
                </a:gridCol>
                <a:gridCol w="2229522">
                  <a:extLst>
                    <a:ext uri="{9D8B030D-6E8A-4147-A177-3AD203B41FA5}">
                      <a16:colId xmlns:a16="http://schemas.microsoft.com/office/drawing/2014/main" val="20003"/>
                    </a:ext>
                  </a:extLst>
                </a:gridCol>
              </a:tblGrid>
              <a:tr h="270000">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Quyền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truy</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cập</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Chế</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độ</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số</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bát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phân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Quyền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truy</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cập</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Chế</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độ</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số</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bát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phân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24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rwxrwxrwx</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777</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644</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4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rwxr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755</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rwx</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700</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4000">
                <a:tc>
                  <a:txBody>
                    <a:bodyPr/>
                    <a:lstStyle/>
                    <a:p>
                      <a:pPr marL="0" algn="ctr" defTabSz="914400" rtl="0" eaLnBrk="1" fontAlgn="ctr" latinLnBrk="1" hangingPunct="1"/>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rw-rw-rw</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666</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rw</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640</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4000">
                <a:tc>
                  <a:txBody>
                    <a:bodyPr/>
                    <a:lstStyle/>
                    <a:p>
                      <a:pPr marL="0" algn="ctr" defTabSz="914400" rtl="0" eaLnBrk="1" fontAlgn="ctr" latinLnBrk="1" hangingPunct="1"/>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555</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400</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816920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모서리가 둥근 직사각형 4">
            <a:extLst>
              <a:ext uri="{FF2B5EF4-FFF2-40B4-BE49-F238E27FC236}">
                <a16:creationId xmlns:a16="http://schemas.microsoft.com/office/drawing/2014/main" id="{338AF899-B362-4510-A5E7-C9735274440F}"/>
              </a:ext>
            </a:extLst>
          </p:cNvPr>
          <p:cNvSpPr/>
          <p:nvPr/>
        </p:nvSpPr>
        <p:spPr>
          <a:xfrm>
            <a:off x="548640" y="2303280"/>
            <a:ext cx="8792209" cy="16407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5" name="직사각형 1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Thay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đổi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quyền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truy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cập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chế</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độ</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số</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9" name="그룹 28"/>
          <p:cNvGrpSpPr/>
          <p:nvPr/>
        </p:nvGrpSpPr>
        <p:grpSpPr>
          <a:xfrm>
            <a:off x="1683166" y="2548676"/>
            <a:ext cx="6538174" cy="1041820"/>
            <a:chOff x="1762215" y="1684700"/>
            <a:chExt cx="6538174" cy="1041820"/>
          </a:xfrm>
        </p:grpSpPr>
        <p:grpSp>
          <p:nvGrpSpPr>
            <p:cNvPr id="35" name="그룹 34"/>
            <p:cNvGrpSpPr/>
            <p:nvPr/>
          </p:nvGrpSpPr>
          <p:grpSpPr>
            <a:xfrm>
              <a:off x="4255719" y="1684700"/>
              <a:ext cx="1509486" cy="1041820"/>
              <a:chOff x="4272851" y="1684700"/>
              <a:chExt cx="1509486" cy="1041820"/>
            </a:xfrm>
          </p:grpSpPr>
          <p:sp>
            <p:nvSpPr>
              <p:cNvPr id="42" name="모서리가 둥근 직사각형 41"/>
              <p:cNvSpPr/>
              <p:nvPr/>
            </p:nvSpPr>
            <p:spPr>
              <a:xfrm>
                <a:off x="4272851" y="1992876"/>
                <a:ext cx="1509486" cy="73364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Số</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(0~7)</a:t>
                </a:r>
              </a:p>
            </p:txBody>
          </p:sp>
          <p:sp>
            <p:nvSpPr>
              <p:cNvPr id="43" name="직사각형 42"/>
              <p:cNvSpPr/>
              <p:nvPr/>
            </p:nvSpPr>
            <p:spPr>
              <a:xfrm>
                <a:off x="4711001" y="1684700"/>
                <a:ext cx="633187"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số</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6" name="그룹 35"/>
            <p:cNvGrpSpPr/>
            <p:nvPr/>
          </p:nvGrpSpPr>
          <p:grpSpPr>
            <a:xfrm>
              <a:off x="1762215" y="1992876"/>
              <a:ext cx="2115122" cy="733644"/>
              <a:chOff x="3667215" y="1992876"/>
              <a:chExt cx="2115122" cy="733644"/>
            </a:xfrm>
          </p:grpSpPr>
          <p:sp>
            <p:nvSpPr>
              <p:cNvPr id="40" name="모서리가 둥근 직사각형 39"/>
              <p:cNvSpPr/>
              <p:nvPr/>
            </p:nvSpPr>
            <p:spPr>
              <a:xfrm>
                <a:off x="4272851" y="1992876"/>
                <a:ext cx="1509486" cy="73364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Số</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(0~7)</a:t>
                </a:r>
              </a:p>
            </p:txBody>
          </p:sp>
          <p:sp>
            <p:nvSpPr>
              <p:cNvPr id="41" name="직사각형 40"/>
              <p:cNvSpPr/>
              <p:nvPr/>
            </p:nvSpPr>
            <p:spPr>
              <a:xfrm>
                <a:off x="3667215" y="2251976"/>
                <a:ext cx="46326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chmod</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7" name="그룹 36"/>
            <p:cNvGrpSpPr/>
            <p:nvPr/>
          </p:nvGrpSpPr>
          <p:grpSpPr>
            <a:xfrm>
              <a:off x="6143588" y="1992876"/>
              <a:ext cx="2156801" cy="733644"/>
              <a:chOff x="4272851" y="1992876"/>
              <a:chExt cx="2156801" cy="733644"/>
            </a:xfrm>
          </p:grpSpPr>
          <p:sp>
            <p:nvSpPr>
              <p:cNvPr id="38" name="모서리가 둥근 직사각형 37"/>
              <p:cNvSpPr/>
              <p:nvPr/>
            </p:nvSpPr>
            <p:spPr>
              <a:xfrm>
                <a:off x="4272851" y="1992876"/>
                <a:ext cx="1509486" cy="733644"/>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Số</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(0~7)</a:t>
                </a:r>
              </a:p>
            </p:txBody>
          </p:sp>
          <p:sp>
            <p:nvSpPr>
              <p:cNvPr id="39" name="직사각형 38"/>
              <p:cNvSpPr/>
              <p:nvPr/>
            </p:nvSpPr>
            <p:spPr>
              <a:xfrm>
                <a:off x="5924706" y="2251976"/>
                <a:ext cx="50494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grpSp>
        <p:nvGrpSpPr>
          <p:cNvPr id="44" name="그룹 43"/>
          <p:cNvGrpSpPr/>
          <p:nvPr/>
        </p:nvGrpSpPr>
        <p:grpSpPr>
          <a:xfrm>
            <a:off x="559817" y="1929413"/>
            <a:ext cx="8783192" cy="215394"/>
            <a:chOff x="1027113" y="2045605"/>
            <a:chExt cx="8785225" cy="215444"/>
          </a:xfrm>
        </p:grpSpPr>
        <p:sp>
          <p:nvSpPr>
            <p:cNvPr id="45" name="직사각형 4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직사각형 45"/>
            <p:cNvSpPr/>
            <p:nvPr/>
          </p:nvSpPr>
          <p:spPr>
            <a:xfrm>
              <a:off x="1179513" y="204560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7" name="그룹 46"/>
          <p:cNvGrpSpPr/>
          <p:nvPr/>
        </p:nvGrpSpPr>
        <p:grpSpPr>
          <a:xfrm>
            <a:off x="559817" y="4171303"/>
            <a:ext cx="8783192" cy="825373"/>
            <a:chOff x="559817" y="4793419"/>
            <a:chExt cx="8783192" cy="825373"/>
          </a:xfrm>
        </p:grpSpPr>
        <p:grpSp>
          <p:nvGrpSpPr>
            <p:cNvPr id="48" name="그룹 47"/>
            <p:cNvGrpSpPr/>
            <p:nvPr/>
          </p:nvGrpSpPr>
          <p:grpSpPr>
            <a:xfrm>
              <a:off x="559817" y="4793419"/>
              <a:ext cx="8783192" cy="215394"/>
              <a:chOff x="1027113" y="2045605"/>
              <a:chExt cx="8785225" cy="215444"/>
            </a:xfrm>
          </p:grpSpPr>
          <p:sp>
            <p:nvSpPr>
              <p:cNvPr id="52" name="직사각형 51"/>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3" name="직사각형 52"/>
              <p:cNvSpPr/>
              <p:nvPr/>
            </p:nvSpPr>
            <p:spPr>
              <a:xfrm>
                <a:off x="1179513" y="204560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Không cần chỉ định danh mục người dùng vì mỗi vị trí trong số đại diện cho một danh mục người dùng..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9" name="그룹 48"/>
            <p:cNvGrpSpPr/>
            <p:nvPr/>
          </p:nvGrpSpPr>
          <p:grpSpPr>
            <a:xfrm>
              <a:off x="559817" y="5187905"/>
              <a:ext cx="8783192" cy="430887"/>
              <a:chOff x="1027113" y="2045605"/>
              <a:chExt cx="8785225" cy="430987"/>
            </a:xfrm>
          </p:grpSpPr>
          <p:sp>
            <p:nvSpPr>
              <p:cNvPr id="50" name="직사각형 4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직사각형 50"/>
              <p:cNvSpPr/>
              <p:nvPr/>
            </p:nvSpPr>
            <p:spPr>
              <a:xfrm>
                <a:off x="1179513" y="204560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Vì bạn phải luôn sử dụng số có ba chữ số, nên bạn phải chỉ ra không chỉ quyền của danh mục người dùng mà còn cả quyền của các nhóm và người dùng khác.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22249651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chmod</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Thay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đổi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quyền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truy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cập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chế</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độ</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số</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a:t>
            </a:r>
          </a:p>
        </p:txBody>
      </p:sp>
      <p:grpSp>
        <p:nvGrpSpPr>
          <p:cNvPr id="46" name="그룹 45"/>
          <p:cNvGrpSpPr>
            <a:grpSpLocks noChangeAspect="1"/>
          </p:cNvGrpSpPr>
          <p:nvPr/>
        </p:nvGrpSpPr>
        <p:grpSpPr>
          <a:xfrm>
            <a:off x="550757" y="2639749"/>
            <a:ext cx="5760000" cy="3204906"/>
            <a:chOff x="3956333" y="3067050"/>
            <a:chExt cx="5386675" cy="2997186"/>
          </a:xfrm>
        </p:grpSpPr>
        <p:pic>
          <p:nvPicPr>
            <p:cNvPr id="47" name="그림 46" descr="텍스트, 스크린샷, 실내이(가) 표시된 사진&#10;&#10;자동 생성된 설명">
              <a:extLst>
                <a:ext uri="{FF2B5EF4-FFF2-40B4-BE49-F238E27FC236}">
                  <a16:creationId xmlns:a16="http://schemas.microsoft.com/office/drawing/2014/main" id="{F365E7A8-7B36-42AA-9055-F0F10779E69B}"/>
                </a:ext>
              </a:extLst>
            </p:cNvPr>
            <p:cNvPicPr>
              <a:picLocks noChangeAspect="1"/>
            </p:cNvPicPr>
            <p:nvPr/>
          </p:nvPicPr>
          <p:blipFill>
            <a:blip r:embed="rId3"/>
            <a:stretch>
              <a:fillRect/>
            </a:stretch>
          </p:blipFill>
          <p:spPr>
            <a:xfrm>
              <a:off x="3956333" y="3067050"/>
              <a:ext cx="5386675" cy="2997186"/>
            </a:xfrm>
            <a:prstGeom prst="rect">
              <a:avLst/>
            </a:prstGeom>
            <a:ln>
              <a:solidFill>
                <a:schemeClr val="bg1">
                  <a:lumMod val="85000"/>
                </a:schemeClr>
              </a:solidFill>
            </a:ln>
          </p:spPr>
        </p:pic>
        <p:sp>
          <p:nvSpPr>
            <p:cNvPr id="48" name="직사각형 47">
              <a:extLst>
                <a:ext uri="{FF2B5EF4-FFF2-40B4-BE49-F238E27FC236}">
                  <a16:creationId xmlns:a16="http://schemas.microsoft.com/office/drawing/2014/main" id="{A35C9D27-6AC0-4C15-A49A-33FC792FB340}"/>
                </a:ext>
              </a:extLst>
            </p:cNvPr>
            <p:cNvSpPr/>
            <p:nvPr/>
          </p:nvSpPr>
          <p:spPr>
            <a:xfrm>
              <a:off x="4848498" y="3661206"/>
              <a:ext cx="510593" cy="97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9" name="직사각형 48">
              <a:extLst>
                <a:ext uri="{FF2B5EF4-FFF2-40B4-BE49-F238E27FC236}">
                  <a16:creationId xmlns:a16="http://schemas.microsoft.com/office/drawing/2014/main" id="{3222B47F-C82F-41F7-8CA9-9B2071473B66}"/>
                </a:ext>
              </a:extLst>
            </p:cNvPr>
            <p:cNvSpPr/>
            <p:nvPr/>
          </p:nvSpPr>
          <p:spPr>
            <a:xfrm>
              <a:off x="5832621" y="3762806"/>
              <a:ext cx="904547" cy="97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0" name="직사각형 49">
              <a:extLst>
                <a:ext uri="{FF2B5EF4-FFF2-40B4-BE49-F238E27FC236}">
                  <a16:creationId xmlns:a16="http://schemas.microsoft.com/office/drawing/2014/main" id="{252534E6-8A9C-4AAA-B34C-66F065BAA148}"/>
                </a:ext>
              </a:extLst>
            </p:cNvPr>
            <p:cNvSpPr/>
            <p:nvPr/>
          </p:nvSpPr>
          <p:spPr>
            <a:xfrm>
              <a:off x="4842148" y="3978706"/>
              <a:ext cx="510593" cy="974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69" name="그룹 68"/>
          <p:cNvGrpSpPr/>
          <p:nvPr/>
        </p:nvGrpSpPr>
        <p:grpSpPr>
          <a:xfrm>
            <a:off x="559817" y="2305833"/>
            <a:ext cx="8783192" cy="215394"/>
            <a:chOff x="1027113" y="2045619"/>
            <a:chExt cx="8785224" cy="215444"/>
          </a:xfrm>
        </p:grpSpPr>
        <p:sp>
          <p:nvSpPr>
            <p:cNvPr id="70" name="직사각형 6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1" name="직사각형 70"/>
            <p:cNvSpPr/>
            <p:nvPr/>
          </p:nvSpPr>
          <p:spPr>
            <a:xfrm>
              <a:off x="1179513" y="2045619"/>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sở</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rwxr</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--r--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tương đương với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744</a:t>
              </a:r>
            </a:p>
          </p:txBody>
        </p:sp>
      </p:grpSp>
    </p:spTree>
    <p:extLst>
      <p:ext uri="{BB962C8B-B14F-4D97-AF65-F5344CB8AC3E}">
        <p14:creationId xmlns:p14="http://schemas.microsoft.com/office/powerpoint/2010/main" val="11958855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Quyền truy cập cơ bản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17" name="그룹 16"/>
          <p:cNvGrpSpPr/>
          <p:nvPr/>
        </p:nvGrpSpPr>
        <p:grpSpPr>
          <a:xfrm>
            <a:off x="559817" y="1935722"/>
            <a:ext cx="8783192" cy="215394"/>
            <a:chOff x="1027113" y="2045625"/>
            <a:chExt cx="8785225" cy="215444"/>
          </a:xfrm>
        </p:grpSpPr>
        <p:sp>
          <p:nvSpPr>
            <p:cNvPr id="18" name="직사각형 1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Trên Linux, quyền truy cập mặc định được đặt tự động khi tạo tệp hoặc thư mục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5" name="그룹 34"/>
          <p:cNvGrpSpPr>
            <a:grpSpLocks noChangeAspect="1"/>
          </p:cNvGrpSpPr>
          <p:nvPr/>
        </p:nvGrpSpPr>
        <p:grpSpPr>
          <a:xfrm>
            <a:off x="540000" y="2297339"/>
            <a:ext cx="5760000" cy="3204906"/>
            <a:chOff x="3037458" y="2676430"/>
            <a:chExt cx="6305550" cy="3508455"/>
          </a:xfrm>
        </p:grpSpPr>
        <p:pic>
          <p:nvPicPr>
            <p:cNvPr id="36" name="그림 35" descr="텍스트, 모니터, 전자기기, 스크린샷이(가) 표시된 사진&#10;&#10;자동 생성된 설명">
              <a:extLst>
                <a:ext uri="{FF2B5EF4-FFF2-40B4-BE49-F238E27FC236}">
                  <a16:creationId xmlns:a16="http://schemas.microsoft.com/office/drawing/2014/main" id="{5442B3D9-3D98-4261-ADC4-123197E74521}"/>
                </a:ext>
              </a:extLst>
            </p:cNvPr>
            <p:cNvPicPr>
              <a:picLocks noChangeAspect="1"/>
            </p:cNvPicPr>
            <p:nvPr/>
          </p:nvPicPr>
          <p:blipFill>
            <a:blip r:embed="rId3"/>
            <a:stretch>
              <a:fillRect/>
            </a:stretch>
          </p:blipFill>
          <p:spPr>
            <a:xfrm>
              <a:off x="3037458" y="2676430"/>
              <a:ext cx="6305550" cy="3508455"/>
            </a:xfrm>
            <a:prstGeom prst="rect">
              <a:avLst/>
            </a:prstGeom>
            <a:ln>
              <a:solidFill>
                <a:schemeClr val="bg1">
                  <a:lumMod val="85000"/>
                </a:schemeClr>
              </a:solidFill>
            </a:ln>
          </p:spPr>
        </p:pic>
        <p:sp>
          <p:nvSpPr>
            <p:cNvPr id="37" name="직사각형 36">
              <a:extLst>
                <a:ext uri="{FF2B5EF4-FFF2-40B4-BE49-F238E27FC236}">
                  <a16:creationId xmlns:a16="http://schemas.microsoft.com/office/drawing/2014/main" id="{C7788974-9277-4223-83CD-5A3863384D36}"/>
                </a:ext>
              </a:extLst>
            </p:cNvPr>
            <p:cNvSpPr/>
            <p:nvPr/>
          </p:nvSpPr>
          <p:spPr>
            <a:xfrm>
              <a:off x="5253936" y="3229406"/>
              <a:ext cx="1097100" cy="110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48442802-289C-42E5-B93F-7130FFA466FE}"/>
                </a:ext>
              </a:extLst>
            </p:cNvPr>
            <p:cNvSpPr/>
            <p:nvPr/>
          </p:nvSpPr>
          <p:spPr>
            <a:xfrm>
              <a:off x="5252329" y="3356406"/>
              <a:ext cx="681214" cy="110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직사각형 38">
              <a:extLst>
                <a:ext uri="{FF2B5EF4-FFF2-40B4-BE49-F238E27FC236}">
                  <a16:creationId xmlns:a16="http://schemas.microsoft.com/office/drawing/2014/main" id="{5E49E56C-2119-4A5E-A5AA-225D5758A130}"/>
                </a:ext>
              </a:extLst>
            </p:cNvPr>
            <p:cNvSpPr/>
            <p:nvPr/>
          </p:nvSpPr>
          <p:spPr>
            <a:xfrm>
              <a:off x="4011386" y="5401106"/>
              <a:ext cx="2845600" cy="110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직사각형 39">
              <a:extLst>
                <a:ext uri="{FF2B5EF4-FFF2-40B4-BE49-F238E27FC236}">
                  <a16:creationId xmlns:a16="http://schemas.microsoft.com/office/drawing/2014/main" id="{5E4ABC62-F264-4D0C-8C14-BE3047B11B81}"/>
                </a:ext>
              </a:extLst>
            </p:cNvPr>
            <p:cNvSpPr/>
            <p:nvPr/>
          </p:nvSpPr>
          <p:spPr>
            <a:xfrm>
              <a:off x="4021506" y="3743756"/>
              <a:ext cx="3130160" cy="110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11610158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umask</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Kiểm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thay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đổi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quyền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truy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cập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mặc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định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7" name="그룹 6"/>
          <p:cNvGrpSpPr/>
          <p:nvPr/>
        </p:nvGrpSpPr>
        <p:grpSpPr>
          <a:xfrm>
            <a:off x="468000" y="1952527"/>
            <a:ext cx="8992198" cy="1812649"/>
            <a:chOff x="431501" y="2017073"/>
            <a:chExt cx="8992198" cy="1812649"/>
          </a:xfrm>
        </p:grpSpPr>
        <p:sp>
          <p:nvSpPr>
            <p:cNvPr id="34" name="Rectangle 12">
              <a:extLst>
                <a:ext uri="{FF2B5EF4-FFF2-40B4-BE49-F238E27FC236}">
                  <a16:creationId xmlns:a16="http://schemas.microsoft.com/office/drawing/2014/main" id="{6B407C25-0946-404A-A90F-4DC47F73B554}"/>
                </a:ext>
              </a:extLst>
            </p:cNvPr>
            <p:cNvSpPr/>
            <p:nvPr/>
          </p:nvSpPr>
          <p:spPr>
            <a:xfrm>
              <a:off x="431501" y="2017073"/>
              <a:ext cx="8992198" cy="1812649"/>
            </a:xfrm>
            <a:prstGeom prst="roundRect">
              <a:avLst>
                <a:gd name="adj" fmla="val 4057"/>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35" name="직사각형 34"/>
            <p:cNvSpPr/>
            <p:nvPr/>
          </p:nvSpPr>
          <p:spPr>
            <a:xfrm>
              <a:off x="650600" y="2222524"/>
              <a:ext cx="60753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umask</a:t>
              </a:r>
              <a:endParaRPr lang="en-US" altLang="ko-KR" sz="1600" dirty="0">
                <a:solidFill>
                  <a:prstClr val="black">
                    <a:lumMod val="85000"/>
                    <a:lumOff val="15000"/>
                  </a:prstClr>
                </a:solidFill>
                <a:latin typeface="SamsungOne-700" panose="020B0803030303020204" pitchFamily="34" charset="0"/>
                <a:ea typeface="SamsungOne-700" panose="020B0803030303020204" pitchFamily="34" charset="0"/>
              </a:endParaRPr>
            </a:p>
          </p:txBody>
        </p:sp>
        <p:cxnSp>
          <p:nvCxnSpPr>
            <p:cNvPr id="50" name="직선 연결선 49"/>
            <p:cNvCxnSpPr/>
            <p:nvPr/>
          </p:nvCxnSpPr>
          <p:spPr>
            <a:xfrm>
              <a:off x="1477019" y="2234020"/>
              <a:ext cx="0" cy="1380549"/>
            </a:xfrm>
            <a:prstGeom prst="line">
              <a:avLst/>
            </a:prstGeom>
            <a:solidFill>
              <a:schemeClr val="bg1"/>
            </a:solidFill>
            <a:ln w="6350">
              <a:solidFill>
                <a:schemeClr val="bg1">
                  <a:lumMod val="85000"/>
                </a:schemeClr>
              </a:solidFill>
            </a:ln>
          </p:spPr>
        </p:cxnSp>
        <p:grpSp>
          <p:nvGrpSpPr>
            <p:cNvPr id="51" name="그룹 50"/>
            <p:cNvGrpSpPr/>
            <p:nvPr/>
          </p:nvGrpSpPr>
          <p:grpSpPr>
            <a:xfrm>
              <a:off x="1821645" y="2237912"/>
              <a:ext cx="7324947" cy="1364100"/>
              <a:chOff x="1993764" y="2365656"/>
              <a:chExt cx="7324947" cy="1364100"/>
            </a:xfrm>
          </p:grpSpPr>
          <p:grpSp>
            <p:nvGrpSpPr>
              <p:cNvPr id="52" name="그룹 51"/>
              <p:cNvGrpSpPr/>
              <p:nvPr/>
            </p:nvGrpSpPr>
            <p:grpSpPr>
              <a:xfrm>
                <a:off x="1993764" y="2365656"/>
                <a:ext cx="7324947" cy="184666"/>
                <a:chOff x="1993764" y="2365656"/>
                <a:chExt cx="7324947" cy="184666"/>
              </a:xfrm>
            </p:grpSpPr>
            <p:sp>
              <p:nvSpPr>
                <p:cNvPr id="62" name="직사각형 61"/>
                <p:cNvSpPr/>
                <p:nvPr/>
              </p:nvSpPr>
              <p:spPr>
                <a:xfrm>
                  <a:off x="1993764" y="2365656"/>
                  <a:ext cx="7117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năng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63" name="직사각형 62"/>
                <p:cNvSpPr/>
                <p:nvPr/>
              </p:nvSpPr>
              <p:spPr>
                <a:xfrm>
                  <a:off x="2908302" y="2365656"/>
                  <a:ext cx="641040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Cho phép một người xem hoặc đặt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mask</a:t>
                  </a: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 tạo chế độ tệp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mask</a:t>
                  </a: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 quyền cho các tệp mới được tạo)</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53" name="그룹 52"/>
              <p:cNvGrpSpPr/>
              <p:nvPr/>
            </p:nvGrpSpPr>
            <p:grpSpPr>
              <a:xfrm>
                <a:off x="1993764" y="2874253"/>
                <a:ext cx="2932719" cy="184666"/>
                <a:chOff x="1993764" y="2871169"/>
                <a:chExt cx="2932719" cy="184666"/>
              </a:xfrm>
            </p:grpSpPr>
            <p:sp>
              <p:nvSpPr>
                <p:cNvPr id="60" name="직사각형 59"/>
                <p:cNvSpPr/>
                <p:nvPr/>
              </p:nvSpPr>
              <p:spPr>
                <a:xfrm>
                  <a:off x="1993764" y="2871169"/>
                  <a:ext cx="69410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dạng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61" name="직사각형 60"/>
                <p:cNvSpPr/>
                <p:nvPr/>
              </p:nvSpPr>
              <p:spPr>
                <a:xfrm>
                  <a:off x="2908302" y="2871169"/>
                  <a:ext cx="201818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unmask [option] [Mask value]</a:t>
                  </a:r>
                </a:p>
              </p:txBody>
            </p:sp>
          </p:grpSp>
          <p:grpSp>
            <p:nvGrpSpPr>
              <p:cNvPr id="54" name="그룹 53"/>
              <p:cNvGrpSpPr/>
              <p:nvPr/>
            </p:nvGrpSpPr>
            <p:grpSpPr>
              <a:xfrm>
                <a:off x="1993764" y="3209672"/>
                <a:ext cx="3177978" cy="184666"/>
                <a:chOff x="1993764" y="3241799"/>
                <a:chExt cx="3177978" cy="184666"/>
              </a:xfrm>
            </p:grpSpPr>
            <p:sp>
              <p:nvSpPr>
                <p:cNvPr id="58" name="직사각형 57"/>
                <p:cNvSpPr/>
                <p:nvPr/>
              </p:nvSpPr>
              <p:spPr>
                <a:xfrm>
                  <a:off x="1993764" y="3241799"/>
                  <a:ext cx="60753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Tùy</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chọn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9" name="직사각형 58"/>
                <p:cNvSpPr/>
                <p:nvPr/>
              </p:nvSpPr>
              <p:spPr>
                <a:xfrm>
                  <a:off x="2908302" y="3241799"/>
                  <a:ext cx="226344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-S : in giá trị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mask</a:t>
                  </a: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dưới dạng ký tự</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55" name="그룹 54"/>
              <p:cNvGrpSpPr/>
              <p:nvPr/>
            </p:nvGrpSpPr>
            <p:grpSpPr>
              <a:xfrm>
                <a:off x="1993764" y="3545090"/>
                <a:ext cx="2559219" cy="184666"/>
                <a:chOff x="1993764" y="3596289"/>
                <a:chExt cx="2559219" cy="184666"/>
              </a:xfrm>
            </p:grpSpPr>
            <p:sp>
              <p:nvSpPr>
                <p:cNvPr id="56" name="직사각형 55"/>
                <p:cNvSpPr/>
                <p:nvPr/>
              </p:nvSpPr>
              <p:spPr>
                <a:xfrm>
                  <a:off x="1993764" y="3596289"/>
                  <a:ext cx="34304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dụ</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7" name="직사각형 56"/>
                <p:cNvSpPr/>
                <p:nvPr/>
              </p:nvSpPr>
              <p:spPr>
                <a:xfrm>
                  <a:off x="2908302" y="3596289"/>
                  <a:ext cx="164468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umask</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022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umask</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grpSp>
    </p:spTree>
    <p:extLst>
      <p:ext uri="{BB962C8B-B14F-4D97-AF65-F5344CB8AC3E}">
        <p14:creationId xmlns:p14="http://schemas.microsoft.com/office/powerpoint/2010/main" val="5817731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Định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nghĩa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mask values</a:t>
            </a:r>
          </a:p>
        </p:txBody>
      </p:sp>
      <p:grpSp>
        <p:nvGrpSpPr>
          <p:cNvPr id="36" name="그룹 35"/>
          <p:cNvGrpSpPr>
            <a:grpSpLocks noChangeAspect="1"/>
          </p:cNvGrpSpPr>
          <p:nvPr/>
        </p:nvGrpSpPr>
        <p:grpSpPr>
          <a:xfrm>
            <a:off x="540000" y="3253221"/>
            <a:ext cx="5040000" cy="2804293"/>
            <a:chOff x="3513708" y="2491321"/>
            <a:chExt cx="5829300" cy="3243466"/>
          </a:xfrm>
        </p:grpSpPr>
        <p:pic>
          <p:nvPicPr>
            <p:cNvPr id="37" name="그림 36" descr="텍스트이(가) 표시된 사진&#10;&#10;자동 생성된 설명">
              <a:extLst>
                <a:ext uri="{FF2B5EF4-FFF2-40B4-BE49-F238E27FC236}">
                  <a16:creationId xmlns:a16="http://schemas.microsoft.com/office/drawing/2014/main" id="{FF1BD6DB-4250-4F71-ACC4-5D13CB5500FE}"/>
                </a:ext>
              </a:extLst>
            </p:cNvPr>
            <p:cNvPicPr>
              <a:picLocks noChangeAspect="1"/>
            </p:cNvPicPr>
            <p:nvPr/>
          </p:nvPicPr>
          <p:blipFill>
            <a:blip r:embed="rId3"/>
            <a:stretch>
              <a:fillRect/>
            </a:stretch>
          </p:blipFill>
          <p:spPr>
            <a:xfrm>
              <a:off x="3513708" y="2491321"/>
              <a:ext cx="5829300" cy="3243466"/>
            </a:xfrm>
            <a:prstGeom prst="rect">
              <a:avLst/>
            </a:prstGeom>
            <a:ln>
              <a:solidFill>
                <a:schemeClr val="bg1">
                  <a:lumMod val="85000"/>
                </a:schemeClr>
              </a:solidFill>
            </a:ln>
          </p:spPr>
        </p:pic>
        <p:sp>
          <p:nvSpPr>
            <p:cNvPr id="38" name="직사각형 37">
              <a:extLst>
                <a:ext uri="{FF2B5EF4-FFF2-40B4-BE49-F238E27FC236}">
                  <a16:creationId xmlns:a16="http://schemas.microsoft.com/office/drawing/2014/main" id="{C0DFEC64-8461-4D75-94D0-745564E78729}"/>
                </a:ext>
              </a:extLst>
            </p:cNvPr>
            <p:cNvSpPr/>
            <p:nvPr/>
          </p:nvSpPr>
          <p:spPr>
            <a:xfrm>
              <a:off x="5567136" y="2948976"/>
              <a:ext cx="325664" cy="1064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직사각형 38">
              <a:extLst>
                <a:ext uri="{FF2B5EF4-FFF2-40B4-BE49-F238E27FC236}">
                  <a16:creationId xmlns:a16="http://schemas.microsoft.com/office/drawing/2014/main" id="{E217C882-E089-4D9A-A1FA-4DBACBA3F5D3}"/>
                </a:ext>
              </a:extLst>
            </p:cNvPr>
            <p:cNvSpPr/>
            <p:nvPr/>
          </p:nvSpPr>
          <p:spPr>
            <a:xfrm>
              <a:off x="5562976" y="3183926"/>
              <a:ext cx="524484" cy="1064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직사각형 39">
              <a:extLst>
                <a:ext uri="{FF2B5EF4-FFF2-40B4-BE49-F238E27FC236}">
                  <a16:creationId xmlns:a16="http://schemas.microsoft.com/office/drawing/2014/main" id="{86C4E1BA-B4CA-4316-9BDF-CDFDAE2897B8}"/>
                </a:ext>
              </a:extLst>
            </p:cNvPr>
            <p:cNvSpPr/>
            <p:nvPr/>
          </p:nvSpPr>
          <p:spPr>
            <a:xfrm>
              <a:off x="5568502" y="3418876"/>
              <a:ext cx="576932" cy="1064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직사각형 40">
              <a:extLst>
                <a:ext uri="{FF2B5EF4-FFF2-40B4-BE49-F238E27FC236}">
                  <a16:creationId xmlns:a16="http://schemas.microsoft.com/office/drawing/2014/main" id="{2BCB4D29-FB77-4C69-978E-2E263496D0B9}"/>
                </a:ext>
              </a:extLst>
            </p:cNvPr>
            <p:cNvSpPr/>
            <p:nvPr/>
          </p:nvSpPr>
          <p:spPr>
            <a:xfrm>
              <a:off x="5569326" y="3545876"/>
              <a:ext cx="524484" cy="1064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77" name="그룹 76"/>
          <p:cNvGrpSpPr/>
          <p:nvPr/>
        </p:nvGrpSpPr>
        <p:grpSpPr>
          <a:xfrm>
            <a:off x="559817" y="1921738"/>
            <a:ext cx="8783192" cy="215394"/>
            <a:chOff x="1027113" y="2045622"/>
            <a:chExt cx="8785225" cy="215444"/>
          </a:xfrm>
        </p:grpSpPr>
        <p:sp>
          <p:nvSpPr>
            <p:cNvPr id="87" name="직사각형 8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8" name="직사각형 87"/>
            <p:cNvSpPr/>
            <p:nvPr/>
          </p:nvSpPr>
          <p:spPr>
            <a:xfrm>
              <a:off x="1179513" y="2045622"/>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Mask values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chỉ định các quyền không được cấp khi tạo tệp hoặc thư mục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78" name="그룹 77"/>
          <p:cNvGrpSpPr/>
          <p:nvPr/>
        </p:nvGrpSpPr>
        <p:grpSpPr>
          <a:xfrm>
            <a:off x="559817" y="2304794"/>
            <a:ext cx="8783192" cy="430887"/>
            <a:chOff x="1027113" y="2045618"/>
            <a:chExt cx="8785225" cy="430987"/>
          </a:xfrm>
        </p:grpSpPr>
        <p:sp>
          <p:nvSpPr>
            <p:cNvPr id="85" name="직사각형 8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6" name="직사각형 85"/>
            <p:cNvSpPr/>
            <p:nvPr/>
          </p:nvSpPr>
          <p:spPr>
            <a:xfrm>
              <a:off x="1179513" y="2045618"/>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Mask values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là 022 có nghĩa là ---- w--w-. Nó chỉ ra rằng nhóm và những người dùng khác không được cấp quyền ghi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79" name="그룹 78"/>
          <p:cNvGrpSpPr/>
          <p:nvPr/>
        </p:nvGrpSpPr>
        <p:grpSpPr>
          <a:xfrm>
            <a:off x="559817" y="2881488"/>
            <a:ext cx="8783192" cy="215394"/>
            <a:chOff x="1027113" y="2045620"/>
            <a:chExt cx="8785225" cy="215444"/>
          </a:xfrm>
        </p:grpSpPr>
        <p:sp>
          <p:nvSpPr>
            <p:cNvPr id="83" name="직사각형 82"/>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4" name="직사각형 83"/>
            <p:cNvSpPr/>
            <p:nvPr/>
          </p:nvSpPr>
          <p:spPr>
            <a:xfrm>
              <a:off x="1179513" y="2045620"/>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umask</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077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umask</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2409606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umask</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thay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đổi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mask values</a:t>
            </a:r>
          </a:p>
        </p:txBody>
      </p:sp>
      <p:grpSp>
        <p:nvGrpSpPr>
          <p:cNvPr id="21" name="그룹 20"/>
          <p:cNvGrpSpPr>
            <a:grpSpLocks noChangeAspect="1"/>
          </p:cNvGrpSpPr>
          <p:nvPr/>
        </p:nvGrpSpPr>
        <p:grpSpPr>
          <a:xfrm>
            <a:off x="539999" y="3035898"/>
            <a:ext cx="5746501" cy="3197395"/>
            <a:chOff x="3374008" y="2673190"/>
            <a:chExt cx="5969000" cy="3321196"/>
          </a:xfrm>
        </p:grpSpPr>
        <p:pic>
          <p:nvPicPr>
            <p:cNvPr id="22" name="그림 21" descr="텍스트이(가) 표시된 사진&#10;&#10;자동 생성된 설명">
              <a:extLst>
                <a:ext uri="{FF2B5EF4-FFF2-40B4-BE49-F238E27FC236}">
                  <a16:creationId xmlns:a16="http://schemas.microsoft.com/office/drawing/2014/main" id="{8D5FB00D-1611-462A-A798-CC1C73147209}"/>
                </a:ext>
              </a:extLst>
            </p:cNvPr>
            <p:cNvPicPr>
              <a:picLocks noChangeAspect="1"/>
            </p:cNvPicPr>
            <p:nvPr/>
          </p:nvPicPr>
          <p:blipFill>
            <a:blip r:embed="rId3"/>
            <a:stretch>
              <a:fillRect/>
            </a:stretch>
          </p:blipFill>
          <p:spPr>
            <a:xfrm>
              <a:off x="3374008" y="2673190"/>
              <a:ext cx="5969000" cy="3321196"/>
            </a:xfrm>
            <a:prstGeom prst="rect">
              <a:avLst/>
            </a:prstGeom>
            <a:ln>
              <a:solidFill>
                <a:schemeClr val="bg1">
                  <a:lumMod val="85000"/>
                </a:schemeClr>
              </a:solidFill>
            </a:ln>
          </p:spPr>
        </p:pic>
        <p:sp>
          <p:nvSpPr>
            <p:cNvPr id="23" name="직사각형 22">
              <a:extLst>
                <a:ext uri="{FF2B5EF4-FFF2-40B4-BE49-F238E27FC236}">
                  <a16:creationId xmlns:a16="http://schemas.microsoft.com/office/drawing/2014/main" id="{3EE025B6-AD6E-421C-98C2-C09845CCDF30}"/>
                </a:ext>
              </a:extLst>
            </p:cNvPr>
            <p:cNvSpPr/>
            <p:nvPr/>
          </p:nvSpPr>
          <p:spPr>
            <a:xfrm>
              <a:off x="5498652" y="3139476"/>
              <a:ext cx="1270448" cy="1117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직사각형 23">
              <a:extLst>
                <a:ext uri="{FF2B5EF4-FFF2-40B4-BE49-F238E27FC236}">
                  <a16:creationId xmlns:a16="http://schemas.microsoft.com/office/drawing/2014/main" id="{90D12728-3279-42AD-9CF9-55E4D47F059F}"/>
                </a:ext>
              </a:extLst>
            </p:cNvPr>
            <p:cNvSpPr/>
            <p:nvPr/>
          </p:nvSpPr>
          <p:spPr>
            <a:xfrm>
              <a:off x="4308469" y="3386742"/>
              <a:ext cx="3295215" cy="2394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0" name="그룹 19"/>
          <p:cNvGrpSpPr/>
          <p:nvPr/>
        </p:nvGrpSpPr>
        <p:grpSpPr>
          <a:xfrm>
            <a:off x="559817" y="1921738"/>
            <a:ext cx="8783192" cy="215444"/>
            <a:chOff x="1027113" y="2045622"/>
            <a:chExt cx="8785225" cy="215494"/>
          </a:xfrm>
        </p:grpSpPr>
        <p:sp>
          <p:nvSpPr>
            <p:cNvPr id="25" name="직사각형 2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p:cNvSpPr/>
            <p:nvPr/>
          </p:nvSpPr>
          <p:spPr>
            <a:xfrm>
              <a:off x="1179513" y="2045622"/>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Thay đổi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mask values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cũng thay đổi quyền truy cập mặc định được áp dụng khi tạo tệp hoặc thư mục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6" name="그룹 35"/>
          <p:cNvGrpSpPr/>
          <p:nvPr/>
        </p:nvGrpSpPr>
        <p:grpSpPr>
          <a:xfrm>
            <a:off x="559817" y="2277053"/>
            <a:ext cx="8783192" cy="215444"/>
            <a:chOff x="1027113" y="2045618"/>
            <a:chExt cx="8785225" cy="215494"/>
          </a:xfrm>
        </p:grpSpPr>
        <p:sp>
          <p:nvSpPr>
            <p:cNvPr id="37" name="직사각형 3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8" name="직사각형 37"/>
            <p:cNvSpPr/>
            <p:nvPr/>
          </p:nvSpPr>
          <p:spPr>
            <a:xfrm>
              <a:off x="1179513" y="2045618"/>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Access.rxt: rw-r--r– được tạo dưới dạng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umask</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022</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9" name="그룹 38"/>
          <p:cNvGrpSpPr/>
          <p:nvPr/>
        </p:nvGrpSpPr>
        <p:grpSpPr>
          <a:xfrm>
            <a:off x="559817" y="2679508"/>
            <a:ext cx="8783192" cy="215444"/>
            <a:chOff x="1027113" y="2045620"/>
            <a:chExt cx="8785225" cy="215494"/>
          </a:xfrm>
        </p:grpSpPr>
        <p:sp>
          <p:nvSpPr>
            <p:cNvPr id="40" name="직사각형 3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직사각형 40"/>
            <p:cNvSpPr/>
            <p:nvPr/>
          </p:nvSpPr>
          <p:spPr>
            <a:xfrm>
              <a:off x="1179513" y="2045620"/>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New_access.txt: rw------- được tạo dưới dạng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umask</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077</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1970957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모서리가 둥근 직사각형 4">
            <a:extLst>
              <a:ext uri="{FF2B5EF4-FFF2-40B4-BE49-F238E27FC236}">
                <a16:creationId xmlns:a16="http://schemas.microsoft.com/office/drawing/2014/main" id="{338AF899-B362-4510-A5E7-C9735274440F}"/>
              </a:ext>
            </a:extLst>
          </p:cNvPr>
          <p:cNvSpPr/>
          <p:nvPr/>
        </p:nvSpPr>
        <p:spPr>
          <a:xfrm>
            <a:off x="482479" y="1909992"/>
            <a:ext cx="8958976" cy="41823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2.6. Các lệnh về Người dùng &amp; Quyền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Quá</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áp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giá</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trị</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mặt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nạ</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 name="그룹 1"/>
          <p:cNvGrpSpPr/>
          <p:nvPr/>
        </p:nvGrpSpPr>
        <p:grpSpPr>
          <a:xfrm>
            <a:off x="642220" y="2057527"/>
            <a:ext cx="8639175" cy="3825008"/>
            <a:chOff x="704850" y="2232892"/>
            <a:chExt cx="8639175" cy="3825008"/>
          </a:xfrm>
        </p:grpSpPr>
        <p:sp>
          <p:nvSpPr>
            <p:cNvPr id="15" name="직사각형 14"/>
            <p:cNvSpPr/>
            <p:nvPr/>
          </p:nvSpPr>
          <p:spPr>
            <a:xfrm>
              <a:off x="1023783" y="3831635"/>
              <a:ext cx="102862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Mask values (022)</a:t>
              </a:r>
            </a:p>
          </p:txBody>
        </p:sp>
        <p:sp>
          <p:nvSpPr>
            <p:cNvPr id="17" name="직사각형 16"/>
            <p:cNvSpPr/>
            <p:nvPr/>
          </p:nvSpPr>
          <p:spPr>
            <a:xfrm>
              <a:off x="1231098" y="4450246"/>
              <a:ext cx="6139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Masking </a:t>
              </a:r>
            </a:p>
          </p:txBody>
        </p:sp>
        <p:sp>
          <p:nvSpPr>
            <p:cNvPr id="18" name="직사각형 17"/>
            <p:cNvSpPr/>
            <p:nvPr/>
          </p:nvSpPr>
          <p:spPr>
            <a:xfrm>
              <a:off x="1100914" y="5479420"/>
              <a:ext cx="87436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cấp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quyền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0" name="직사각형 19"/>
            <p:cNvSpPr/>
            <p:nvPr/>
          </p:nvSpPr>
          <p:spPr>
            <a:xfrm>
              <a:off x="1023783" y="3118024"/>
              <a:ext cx="1028625"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Được thay thế bằng số nhị phân (666, 777)</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1" name="직사각형 20"/>
            <p:cNvSpPr/>
            <p:nvPr/>
          </p:nvSpPr>
          <p:spPr>
            <a:xfrm>
              <a:off x="1023783" y="2667170"/>
              <a:ext cx="1028625"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tối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đa</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2" name="모서리가 둥근 직사각형 21"/>
            <p:cNvSpPr/>
            <p:nvPr/>
          </p:nvSpPr>
          <p:spPr>
            <a:xfrm>
              <a:off x="704850" y="2651503"/>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1</a:t>
              </a:r>
              <a:endParaRPr lang="ko-KR" altLang="en-US" sz="1200" dirty="0">
                <a:latin typeface="SamsungOne-700" panose="020B0803030303020204" pitchFamily="34" charset="0"/>
              </a:endParaRPr>
            </a:p>
          </p:txBody>
        </p:sp>
        <p:sp>
          <p:nvSpPr>
            <p:cNvPr id="23" name="모서리가 둥근 직사각형 22"/>
            <p:cNvSpPr/>
            <p:nvPr/>
          </p:nvSpPr>
          <p:spPr>
            <a:xfrm>
              <a:off x="704850" y="3287023"/>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2</a:t>
              </a:r>
              <a:endParaRPr lang="ko-KR" altLang="en-US" sz="1200" dirty="0">
                <a:latin typeface="SamsungOne-700" panose="020B0803030303020204" pitchFamily="34" charset="0"/>
              </a:endParaRPr>
            </a:p>
          </p:txBody>
        </p:sp>
        <p:sp>
          <p:nvSpPr>
            <p:cNvPr id="24" name="모서리가 둥근 직사각형 23"/>
            <p:cNvSpPr/>
            <p:nvPr/>
          </p:nvSpPr>
          <p:spPr>
            <a:xfrm>
              <a:off x="704850" y="3908301"/>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3</a:t>
              </a:r>
              <a:endParaRPr lang="ko-KR" altLang="en-US" sz="1200" dirty="0">
                <a:latin typeface="SamsungOne-700" panose="020B0803030303020204" pitchFamily="34" charset="0"/>
              </a:endParaRPr>
            </a:p>
          </p:txBody>
        </p:sp>
        <p:sp>
          <p:nvSpPr>
            <p:cNvPr id="25" name="모서리가 둥근 직사각형 24"/>
            <p:cNvSpPr/>
            <p:nvPr/>
          </p:nvSpPr>
          <p:spPr>
            <a:xfrm>
              <a:off x="704850" y="4526912"/>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4</a:t>
              </a:r>
              <a:endParaRPr lang="ko-KR" altLang="en-US" sz="1200" dirty="0">
                <a:latin typeface="SamsungOne-700" panose="020B0803030303020204" pitchFamily="34" charset="0"/>
              </a:endParaRPr>
            </a:p>
          </p:txBody>
        </p:sp>
        <p:sp>
          <p:nvSpPr>
            <p:cNvPr id="26" name="모서리가 둥근 직사각형 25"/>
            <p:cNvSpPr/>
            <p:nvPr/>
          </p:nvSpPr>
          <p:spPr>
            <a:xfrm>
              <a:off x="704850" y="5463753"/>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5</a:t>
              </a:r>
              <a:endParaRPr lang="ko-KR" altLang="en-US" sz="1200" dirty="0">
                <a:latin typeface="SamsungOne-700" panose="020B0803030303020204" pitchFamily="34" charset="0"/>
              </a:endParaRPr>
            </a:p>
          </p:txBody>
        </p:sp>
        <p:sp>
          <p:nvSpPr>
            <p:cNvPr id="36" name="모서리가 둥근 직사각형 35"/>
            <p:cNvSpPr/>
            <p:nvPr/>
          </p:nvSpPr>
          <p:spPr>
            <a:xfrm>
              <a:off x="2286555" y="2588351"/>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rw-rw-rw</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7" name="모서리가 둥근 직사각형 36"/>
            <p:cNvSpPr/>
            <p:nvPr/>
          </p:nvSpPr>
          <p:spPr>
            <a:xfrm>
              <a:off x="2286555" y="3835499"/>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000 010 010</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8" name="모서리가 둥근 직사각형 37"/>
            <p:cNvSpPr/>
            <p:nvPr/>
          </p:nvSpPr>
          <p:spPr>
            <a:xfrm>
              <a:off x="2286555" y="4459073"/>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110 100 100</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9" name="모서리가 둥근 직사각형 38"/>
            <p:cNvSpPr/>
            <p:nvPr/>
          </p:nvSpPr>
          <p:spPr>
            <a:xfrm>
              <a:off x="2286555" y="3211925"/>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110 110 110</a:t>
              </a:r>
            </a:p>
          </p:txBody>
        </p:sp>
        <p:cxnSp>
          <p:nvCxnSpPr>
            <p:cNvPr id="40" name="직선 화살표 연결선 39"/>
            <p:cNvCxnSpPr>
              <a:stCxn id="36" idx="2"/>
              <a:endCxn id="39" idx="0"/>
            </p:cNvCxnSpPr>
            <p:nvPr/>
          </p:nvCxnSpPr>
          <p:spPr>
            <a:xfrm>
              <a:off x="2936133" y="2940029"/>
              <a:ext cx="0" cy="271896"/>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a:stCxn id="38" idx="2"/>
              <a:endCxn id="48" idx="0"/>
            </p:cNvCxnSpPr>
            <p:nvPr/>
          </p:nvCxnSpPr>
          <p:spPr>
            <a:xfrm>
              <a:off x="2936133" y="4810751"/>
              <a:ext cx="0" cy="271896"/>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stCxn id="48" idx="2"/>
              <a:endCxn id="50" idx="0"/>
            </p:cNvCxnSpPr>
            <p:nvPr/>
          </p:nvCxnSpPr>
          <p:spPr>
            <a:xfrm>
              <a:off x="2936133" y="5434325"/>
              <a:ext cx="0" cy="271897"/>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직사각형 52"/>
            <p:cNvSpPr/>
            <p:nvPr/>
          </p:nvSpPr>
          <p:spPr>
            <a:xfrm rot="5400000" flipV="1">
              <a:off x="1859684" y="5477163"/>
              <a:ext cx="638634" cy="189181"/>
            </a:xfrm>
            <a:custGeom>
              <a:avLst/>
              <a:gdLst>
                <a:gd name="connsiteX0" fmla="*/ 0 w 2015511"/>
                <a:gd name="connsiteY0" fmla="*/ 0 h 344170"/>
                <a:gd name="connsiteX1" fmla="*/ 2015511 w 2015511"/>
                <a:gd name="connsiteY1" fmla="*/ 0 h 344170"/>
                <a:gd name="connsiteX2" fmla="*/ 2015511 w 2015511"/>
                <a:gd name="connsiteY2" fmla="*/ 344170 h 344170"/>
                <a:gd name="connsiteX3" fmla="*/ 0 w 2015511"/>
                <a:gd name="connsiteY3" fmla="*/ 344170 h 344170"/>
                <a:gd name="connsiteX4" fmla="*/ 0 w 2015511"/>
                <a:gd name="connsiteY4" fmla="*/ 0 h 344170"/>
                <a:gd name="connsiteX0" fmla="*/ 0 w 2015511"/>
                <a:gd name="connsiteY0" fmla="*/ 0 h 344170"/>
                <a:gd name="connsiteX1" fmla="*/ 2015511 w 2015511"/>
                <a:gd name="connsiteY1" fmla="*/ 0 h 344170"/>
                <a:gd name="connsiteX2" fmla="*/ 2015511 w 2015511"/>
                <a:gd name="connsiteY2" fmla="*/ 344170 h 344170"/>
                <a:gd name="connsiteX3" fmla="*/ 1011240 w 2015511"/>
                <a:gd name="connsiteY3" fmla="*/ 342900 h 344170"/>
                <a:gd name="connsiteX4" fmla="*/ 0 w 2015511"/>
                <a:gd name="connsiteY4" fmla="*/ 344170 h 344170"/>
                <a:gd name="connsiteX5" fmla="*/ 0 w 2015511"/>
                <a:gd name="connsiteY5" fmla="*/ 0 h 344170"/>
                <a:gd name="connsiteX0" fmla="*/ 1011240 w 2015511"/>
                <a:gd name="connsiteY0" fmla="*/ 342900 h 434340"/>
                <a:gd name="connsiteX1" fmla="*/ 0 w 2015511"/>
                <a:gd name="connsiteY1" fmla="*/ 344170 h 434340"/>
                <a:gd name="connsiteX2" fmla="*/ 0 w 2015511"/>
                <a:gd name="connsiteY2" fmla="*/ 0 h 434340"/>
                <a:gd name="connsiteX3" fmla="*/ 2015511 w 2015511"/>
                <a:gd name="connsiteY3" fmla="*/ 0 h 434340"/>
                <a:gd name="connsiteX4" fmla="*/ 2015511 w 2015511"/>
                <a:gd name="connsiteY4" fmla="*/ 344170 h 434340"/>
                <a:gd name="connsiteX5" fmla="*/ 1102680 w 2015511"/>
                <a:gd name="connsiteY5" fmla="*/ 434340 h 434340"/>
                <a:gd name="connsiteX0" fmla="*/ 1011240 w 2015511"/>
                <a:gd name="connsiteY0" fmla="*/ 342900 h 344170"/>
                <a:gd name="connsiteX1" fmla="*/ 0 w 2015511"/>
                <a:gd name="connsiteY1" fmla="*/ 344170 h 344170"/>
                <a:gd name="connsiteX2" fmla="*/ 0 w 2015511"/>
                <a:gd name="connsiteY2" fmla="*/ 0 h 344170"/>
                <a:gd name="connsiteX3" fmla="*/ 2015511 w 2015511"/>
                <a:gd name="connsiteY3" fmla="*/ 0 h 344170"/>
                <a:gd name="connsiteX4" fmla="*/ 2015511 w 2015511"/>
                <a:gd name="connsiteY4" fmla="*/ 344170 h 344170"/>
                <a:gd name="connsiteX0" fmla="*/ 0 w 2015511"/>
                <a:gd name="connsiteY0" fmla="*/ 344170 h 344170"/>
                <a:gd name="connsiteX1" fmla="*/ 0 w 2015511"/>
                <a:gd name="connsiteY1" fmla="*/ 0 h 344170"/>
                <a:gd name="connsiteX2" fmla="*/ 2015511 w 2015511"/>
                <a:gd name="connsiteY2" fmla="*/ 0 h 344170"/>
                <a:gd name="connsiteX3" fmla="*/ 2015511 w 2015511"/>
                <a:gd name="connsiteY3" fmla="*/ 344170 h 344170"/>
              </a:gdLst>
              <a:ahLst/>
              <a:cxnLst>
                <a:cxn ang="0">
                  <a:pos x="connsiteX0" y="connsiteY0"/>
                </a:cxn>
                <a:cxn ang="0">
                  <a:pos x="connsiteX1" y="connsiteY1"/>
                </a:cxn>
                <a:cxn ang="0">
                  <a:pos x="connsiteX2" y="connsiteY2"/>
                </a:cxn>
                <a:cxn ang="0">
                  <a:pos x="connsiteX3" y="connsiteY3"/>
                </a:cxn>
              </a:cxnLst>
              <a:rect l="l" t="t" r="r" b="b"/>
              <a:pathLst>
                <a:path w="2015511" h="344170">
                  <a:moveTo>
                    <a:pt x="0" y="344170"/>
                  </a:moveTo>
                  <a:lnTo>
                    <a:pt x="0" y="0"/>
                  </a:lnTo>
                  <a:lnTo>
                    <a:pt x="2015511" y="0"/>
                  </a:lnTo>
                  <a:lnTo>
                    <a:pt x="2015511" y="344170"/>
                  </a:lnTo>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4" name="모서리가 둥근 직사각형 43"/>
            <p:cNvSpPr/>
            <p:nvPr/>
          </p:nvSpPr>
          <p:spPr>
            <a:xfrm>
              <a:off x="3785967" y="2588351"/>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rwxrwxrwx</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5" name="모서리가 둥근 직사각형 44"/>
            <p:cNvSpPr/>
            <p:nvPr/>
          </p:nvSpPr>
          <p:spPr>
            <a:xfrm>
              <a:off x="3785967" y="3835499"/>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000 010 010</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6" name="모서리가 둥근 직사각형 45"/>
            <p:cNvSpPr/>
            <p:nvPr/>
          </p:nvSpPr>
          <p:spPr>
            <a:xfrm>
              <a:off x="3785967" y="4459073"/>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111 101 101</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7" name="모서리가 둥근 직사각형 46"/>
            <p:cNvSpPr/>
            <p:nvPr/>
          </p:nvSpPr>
          <p:spPr>
            <a:xfrm>
              <a:off x="3785967" y="3211925"/>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111 111 111</a:t>
              </a:r>
            </a:p>
          </p:txBody>
        </p:sp>
        <p:sp>
          <p:nvSpPr>
            <p:cNvPr id="48" name="모서리가 둥근 직사각형 47"/>
            <p:cNvSpPr/>
            <p:nvPr/>
          </p:nvSpPr>
          <p:spPr>
            <a:xfrm>
              <a:off x="2286555" y="5082647"/>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644</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9" name="모서리가 둥근 직사각형 48"/>
            <p:cNvSpPr/>
            <p:nvPr/>
          </p:nvSpPr>
          <p:spPr>
            <a:xfrm>
              <a:off x="3785967" y="5082647"/>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755</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0" name="모서리가 둥근 직사각형 49"/>
            <p:cNvSpPr/>
            <p:nvPr/>
          </p:nvSpPr>
          <p:spPr>
            <a:xfrm>
              <a:off x="2286555" y="5706222"/>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rw</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-r--r--</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1" name="모서리가 둥근 직사각형 50"/>
            <p:cNvSpPr/>
            <p:nvPr/>
          </p:nvSpPr>
          <p:spPr>
            <a:xfrm>
              <a:off x="3785967" y="5706222"/>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rwxr</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xr</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-x</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cxnSp>
          <p:nvCxnSpPr>
            <p:cNvPr id="52" name="직선 화살표 연결선 51"/>
            <p:cNvCxnSpPr>
              <a:stCxn id="44" idx="2"/>
              <a:endCxn id="47" idx="0"/>
            </p:cNvCxnSpPr>
            <p:nvPr/>
          </p:nvCxnSpPr>
          <p:spPr>
            <a:xfrm>
              <a:off x="4435545" y="2940029"/>
              <a:ext cx="0" cy="271896"/>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stCxn id="46" idx="2"/>
              <a:endCxn id="49" idx="0"/>
            </p:cNvCxnSpPr>
            <p:nvPr/>
          </p:nvCxnSpPr>
          <p:spPr>
            <a:xfrm>
              <a:off x="4435545" y="4810751"/>
              <a:ext cx="0" cy="271896"/>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a:stCxn id="49" idx="2"/>
              <a:endCxn id="51" idx="0"/>
            </p:cNvCxnSpPr>
            <p:nvPr/>
          </p:nvCxnSpPr>
          <p:spPr>
            <a:xfrm>
              <a:off x="4435545" y="5434325"/>
              <a:ext cx="0" cy="271897"/>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a:off x="3782792" y="4323125"/>
              <a:ext cx="12991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a:off x="2286556" y="4323125"/>
              <a:ext cx="12991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2421820" y="2232892"/>
              <a:ext cx="102862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tập tin thông thường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8" name="직사각형 57"/>
            <p:cNvSpPr/>
            <p:nvPr/>
          </p:nvSpPr>
          <p:spPr>
            <a:xfrm>
              <a:off x="3918056" y="2325225"/>
              <a:ext cx="1028625"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Danh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mục</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9" name="그룹 58"/>
            <p:cNvGrpSpPr/>
            <p:nvPr/>
          </p:nvGrpSpPr>
          <p:grpSpPr>
            <a:xfrm>
              <a:off x="5574762" y="2588351"/>
              <a:ext cx="3769263" cy="1612616"/>
              <a:chOff x="5574762" y="2588351"/>
              <a:chExt cx="3769263" cy="1612616"/>
            </a:xfrm>
          </p:grpSpPr>
          <p:sp>
            <p:nvSpPr>
              <p:cNvPr id="60" name="직사각형 59"/>
              <p:cNvSpPr/>
              <p:nvPr/>
            </p:nvSpPr>
            <p:spPr>
              <a:xfrm>
                <a:off x="5847277" y="3831635"/>
                <a:ext cx="102862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trừ</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61" name="직사각형 60"/>
              <p:cNvSpPr/>
              <p:nvPr/>
            </p:nvSpPr>
            <p:spPr>
              <a:xfrm>
                <a:off x="5847277" y="3210357"/>
                <a:ext cx="102862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Mask values (022)</a:t>
                </a:r>
              </a:p>
            </p:txBody>
          </p:sp>
          <p:sp>
            <p:nvSpPr>
              <p:cNvPr id="62" name="직사각형 61"/>
              <p:cNvSpPr/>
              <p:nvPr/>
            </p:nvSpPr>
            <p:spPr>
              <a:xfrm>
                <a:off x="5847277" y="2667170"/>
                <a:ext cx="1028625"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tối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đa</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63" name="모서리가 둥근 직사각형 62"/>
              <p:cNvSpPr/>
              <p:nvPr/>
            </p:nvSpPr>
            <p:spPr>
              <a:xfrm>
                <a:off x="5574762" y="2651503"/>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1</a:t>
                </a:r>
                <a:endParaRPr lang="ko-KR" altLang="en-US" sz="1200" dirty="0">
                  <a:latin typeface="SamsungOne-700" panose="020B0803030303020204" pitchFamily="34" charset="0"/>
                </a:endParaRPr>
              </a:p>
            </p:txBody>
          </p:sp>
          <p:sp>
            <p:nvSpPr>
              <p:cNvPr id="64" name="모서리가 둥근 직사각형 63"/>
              <p:cNvSpPr/>
              <p:nvPr/>
            </p:nvSpPr>
            <p:spPr>
              <a:xfrm>
                <a:off x="5574762" y="3287023"/>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2</a:t>
                </a:r>
                <a:endParaRPr lang="ko-KR" altLang="en-US" sz="1200" dirty="0">
                  <a:latin typeface="SamsungOne-700" panose="020B0803030303020204" pitchFamily="34" charset="0"/>
                </a:endParaRPr>
              </a:p>
            </p:txBody>
          </p:sp>
          <p:sp>
            <p:nvSpPr>
              <p:cNvPr id="65" name="모서리가 둥근 직사각형 64"/>
              <p:cNvSpPr/>
              <p:nvPr/>
            </p:nvSpPr>
            <p:spPr>
              <a:xfrm>
                <a:off x="5574762" y="3908301"/>
                <a:ext cx="216000" cy="216000"/>
              </a:xfrm>
              <a:prstGeom prst="roundRect">
                <a:avLst/>
              </a:prstGeom>
              <a:solidFill>
                <a:srgbClr val="434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700" panose="020B0803030303020204" pitchFamily="34" charset="0"/>
                    <a:ea typeface="SamsungOne-700" panose="020B0803030303020204" pitchFamily="34" charset="0"/>
                  </a:rPr>
                  <a:t>3</a:t>
                </a:r>
                <a:endParaRPr lang="ko-KR" altLang="en-US" sz="1200" dirty="0">
                  <a:latin typeface="SamsungOne-700" panose="020B0803030303020204" pitchFamily="34" charset="0"/>
                </a:endParaRPr>
              </a:p>
            </p:txBody>
          </p:sp>
          <p:sp>
            <p:nvSpPr>
              <p:cNvPr id="66" name="모서리가 둥근 직사각형 65"/>
              <p:cNvSpPr/>
              <p:nvPr/>
            </p:nvSpPr>
            <p:spPr>
              <a:xfrm>
                <a:off x="7110049" y="2588351"/>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rw</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rw</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rw</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7" name="모서리가 둥근 직사각형 66"/>
              <p:cNvSpPr/>
              <p:nvPr/>
            </p:nvSpPr>
            <p:spPr>
              <a:xfrm>
                <a:off x="7110049" y="3835499"/>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rw</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r-- r--</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8" name="모서리가 둥근 직사각형 67"/>
              <p:cNvSpPr/>
              <p:nvPr/>
            </p:nvSpPr>
            <p:spPr>
              <a:xfrm>
                <a:off x="7110049" y="3211925"/>
                <a:ext cx="1299156"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 -w-</a:t>
                </a:r>
              </a:p>
            </p:txBody>
          </p:sp>
          <p:cxnSp>
            <p:nvCxnSpPr>
              <p:cNvPr id="69" name="직선 화살표 연결선 68"/>
              <p:cNvCxnSpPr>
                <a:stCxn id="66" idx="3"/>
                <a:endCxn id="70" idx="1"/>
              </p:cNvCxnSpPr>
              <p:nvPr/>
            </p:nvCxnSpPr>
            <p:spPr>
              <a:xfrm>
                <a:off x="8409205" y="2764190"/>
                <a:ext cx="200256" cy="0"/>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모서리가 둥근 직사각형 69"/>
              <p:cNvSpPr/>
              <p:nvPr/>
            </p:nvSpPr>
            <p:spPr>
              <a:xfrm>
                <a:off x="8609461" y="2588351"/>
                <a:ext cx="734564"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666</a:t>
                </a:r>
              </a:p>
            </p:txBody>
          </p:sp>
          <p:sp>
            <p:nvSpPr>
              <p:cNvPr id="71" name="모서리가 둥근 직사각형 70"/>
              <p:cNvSpPr/>
              <p:nvPr/>
            </p:nvSpPr>
            <p:spPr>
              <a:xfrm>
                <a:off x="8609461" y="3835499"/>
                <a:ext cx="734564"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644</a:t>
                </a:r>
                <a:endPar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72" name="모서리가 둥근 직사각형 71"/>
              <p:cNvSpPr/>
              <p:nvPr/>
            </p:nvSpPr>
            <p:spPr>
              <a:xfrm>
                <a:off x="8609461" y="3211925"/>
                <a:ext cx="734564" cy="351678"/>
              </a:xfrm>
              <a:prstGeom prst="round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022</a:t>
                </a:r>
              </a:p>
            </p:txBody>
          </p:sp>
          <p:cxnSp>
            <p:nvCxnSpPr>
              <p:cNvPr id="73" name="직선 화살표 연결선 72"/>
              <p:cNvCxnSpPr>
                <a:stCxn id="68" idx="3"/>
                <a:endCxn id="72" idx="1"/>
              </p:cNvCxnSpPr>
              <p:nvPr/>
            </p:nvCxnSpPr>
            <p:spPr>
              <a:xfrm>
                <a:off x="8409205" y="3387764"/>
                <a:ext cx="200256" cy="0"/>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a:off x="8606286" y="3699551"/>
                <a:ext cx="73672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p:cNvCxnSpPr/>
              <p:nvPr/>
            </p:nvCxnSpPr>
            <p:spPr>
              <a:xfrm>
                <a:off x="7110050" y="3699551"/>
                <a:ext cx="12991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직선 화살표 연결선 75"/>
              <p:cNvCxnSpPr>
                <a:stCxn id="67" idx="3"/>
                <a:endCxn id="71" idx="1"/>
              </p:cNvCxnSpPr>
              <p:nvPr/>
            </p:nvCxnSpPr>
            <p:spPr>
              <a:xfrm>
                <a:off x="8409205" y="4011338"/>
                <a:ext cx="200256" cy="0"/>
              </a:xfrm>
              <a:prstGeom prst="straightConnector1">
                <a:avLst/>
              </a:prstGeom>
              <a:ln>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439361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Hướng dẫn lệnh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hệ</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điều</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hành</a:t>
            </a: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 Raspberry</a:t>
            </a:r>
            <a:endParaRPr lang="pt-BR"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 </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8CEA84EE-1CFD-4B57-A1C8-06A1AB4ACA44}"/>
              </a:ext>
            </a:extLst>
          </p:cNvPr>
          <p:cNvSpPr/>
          <p:nvPr/>
        </p:nvSpPr>
        <p:spPr>
          <a:xfrm>
            <a:off x="1234524" y="3745809"/>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với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hành</a:t>
            </a:r>
            <a:r>
              <a:rPr lang="en-US" altLang="ko-KR" dirty="0">
                <a:solidFill>
                  <a:schemeClr val="bg1">
                    <a:lumMod val="65000"/>
                  </a:schemeClr>
                </a:solidFill>
                <a:latin typeface="SamsungOne-400" panose="020B0503030303020204" pitchFamily="34" charset="0"/>
                <a:ea typeface="SamsungOne-400" panose="020B0503030303020204" pitchFamily="34" charset="0"/>
              </a:rPr>
              <a:t> Raspberry Pi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từ</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tính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của</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bạn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388313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6" name="직사각형 15">
            <a:extLst>
              <a:ext uri="{FF2B5EF4-FFF2-40B4-BE49-F238E27FC236}">
                <a16:creationId xmlns:a16="http://schemas.microsoft.com/office/drawing/2014/main" id="{475B5DE5-347D-4119-80E7-2377740127D9}"/>
              </a:ext>
            </a:extLst>
          </p:cNvPr>
          <p:cNvSpPr/>
          <p:nvPr/>
        </p:nvSpPr>
        <p:spPr>
          <a:xfrm>
            <a:off x="1234524" y="431414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2.2. Lệnh cơ bản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31296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18" name="Group 2">
            <a:extLst>
              <a:ext uri="{FF2B5EF4-FFF2-40B4-BE49-F238E27FC236}">
                <a16:creationId xmlns:a16="http://schemas.microsoft.com/office/drawing/2014/main" id="{5DD676FB-B4EE-42C9-A471-E6CF497FCB25}"/>
              </a:ext>
            </a:extLst>
          </p:cNvPr>
          <p:cNvGrpSpPr/>
          <p:nvPr/>
        </p:nvGrpSpPr>
        <p:grpSpPr>
          <a:xfrm>
            <a:off x="1051644" y="4742803"/>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tệp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147638"/>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khiển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
        <p:nvSpPr>
          <p:cNvPr id="32" name="직사각형 31">
            <a:extLst>
              <a:ext uri="{FF2B5EF4-FFF2-40B4-BE49-F238E27FC236}">
                <a16:creationId xmlns:a16="http://schemas.microsoft.com/office/drawing/2014/main" id="{42D16157-71AB-4EEC-81F2-DE5463F000C0}"/>
              </a:ext>
            </a:extLst>
          </p:cNvPr>
          <p:cNvSpPr/>
          <p:nvPr/>
        </p:nvSpPr>
        <p:spPr>
          <a:xfrm>
            <a:off x="5307327" y="434999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35" name="직사각형 44">
            <a:extLst>
              <a:ext uri="{FF2B5EF4-FFF2-40B4-BE49-F238E27FC236}">
                <a16:creationId xmlns:a16="http://schemas.microsoft.com/office/drawing/2014/main" id="{84CE6F1A-F6A5-409C-BD43-5542C2321C7A}"/>
              </a:ext>
            </a:extLst>
          </p:cNvPr>
          <p:cNvSpPr/>
          <p:nvPr/>
        </p:nvSpPr>
        <p:spPr>
          <a:xfrm>
            <a:off x="5307327" y="477983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38" name="직사각형 44">
            <a:extLst>
              <a:ext uri="{FF2B5EF4-FFF2-40B4-BE49-F238E27FC236}">
                <a16:creationId xmlns:a16="http://schemas.microsoft.com/office/drawing/2014/main" id="{84CE6F1A-F6A5-409C-BD43-5542C2321C7A}"/>
              </a:ext>
            </a:extLst>
          </p:cNvPr>
          <p:cNvSpPr/>
          <p:nvPr/>
        </p:nvSpPr>
        <p:spPr>
          <a:xfrm>
            <a:off x="5307327" y="5184666"/>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4" name="그룹 3">
            <a:extLst>
              <a:ext uri="{FF2B5EF4-FFF2-40B4-BE49-F238E27FC236}">
                <a16:creationId xmlns:a16="http://schemas.microsoft.com/office/drawing/2014/main" id="{D6EBACA9-B0AF-4FE1-89DA-200B1C0E46E9}"/>
              </a:ext>
            </a:extLst>
          </p:cNvPr>
          <p:cNvGrpSpPr/>
          <p:nvPr/>
        </p:nvGrpSpPr>
        <p:grpSpPr>
          <a:xfrm>
            <a:off x="5490207" y="4351170"/>
            <a:ext cx="4315340" cy="1111668"/>
            <a:chOff x="5741201" y="4533272"/>
            <a:chExt cx="5519420" cy="1111668"/>
          </a:xfrm>
        </p:grpSpPr>
        <p:sp>
          <p:nvSpPr>
            <p:cNvPr id="31" name="직사각형 30">
              <a:extLst>
                <a:ext uri="{FF2B5EF4-FFF2-40B4-BE49-F238E27FC236}">
                  <a16:creationId xmlns:a16="http://schemas.microsoft.com/office/drawing/2014/main" id="{475B5DE5-347D-4119-80E7-2377740127D9}"/>
                </a:ext>
              </a:extLst>
            </p:cNvPr>
            <p:cNvSpPr/>
            <p:nvPr/>
          </p:nvSpPr>
          <p:spPr>
            <a:xfrm>
              <a:off x="5741201" y="453327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2.5.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Network</a:t>
              </a:r>
            </a:p>
          </p:txBody>
        </p:sp>
        <p:sp>
          <p:nvSpPr>
            <p:cNvPr id="34" name="직사각형 43">
              <a:extLst>
                <a:ext uri="{FF2B5EF4-FFF2-40B4-BE49-F238E27FC236}">
                  <a16:creationId xmlns:a16="http://schemas.microsoft.com/office/drawing/2014/main" id="{7C361C6F-D073-4FC0-8ED0-8901EA9A95A1}"/>
                </a:ext>
              </a:extLst>
            </p:cNvPr>
            <p:cNvSpPr/>
            <p:nvPr/>
          </p:nvSpPr>
          <p:spPr>
            <a:xfrm>
              <a:off x="5741201" y="496310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 400C" panose="020B0506030303020204" pitchFamily="34" charset="0"/>
                  <a:ea typeface="SamsungOne 400C" panose="020B0506030303020204" pitchFamily="34" charset="0"/>
                </a:rPr>
                <a:t>2.6. Các lệnh về Người dùng &amp; Quyền</a:t>
              </a:r>
              <a:endParaRPr lang="en-US" altLang="ko-KR" dirty="0">
                <a:solidFill>
                  <a:schemeClr val="bg1">
                    <a:lumMod val="65000"/>
                  </a:schemeClr>
                </a:solidFill>
                <a:latin typeface="SamsungOne 400C" panose="020B0506030303020204" pitchFamily="34" charset="0"/>
                <a:ea typeface="SamsungOne 400C" panose="020B0506030303020204" pitchFamily="34" charset="0"/>
              </a:endParaRPr>
            </a:p>
          </p:txBody>
        </p:sp>
        <p:sp>
          <p:nvSpPr>
            <p:cNvPr id="37" name="직사각형 43">
              <a:extLst>
                <a:ext uri="{FF2B5EF4-FFF2-40B4-BE49-F238E27FC236}">
                  <a16:creationId xmlns:a16="http://schemas.microsoft.com/office/drawing/2014/main" id="{7C361C6F-D073-4FC0-8ED0-8901EA9A95A1}"/>
                </a:ext>
              </a:extLst>
            </p:cNvPr>
            <p:cNvSpPr/>
            <p:nvPr/>
          </p:nvSpPr>
          <p:spPr>
            <a:xfrm>
              <a:off x="5741201" y="5367941"/>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2.7.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Công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cụ</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lập</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trình</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431667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năng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Linux</a:t>
            </a: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Tính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năng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Hệ</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hành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máy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tính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kiểu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Linux</a:t>
            </a:r>
          </a:p>
        </p:txBody>
      </p:sp>
      <p:grpSp>
        <p:nvGrpSpPr>
          <p:cNvPr id="51" name="그룹 50"/>
          <p:cNvGrpSpPr/>
          <p:nvPr/>
        </p:nvGrpSpPr>
        <p:grpSpPr>
          <a:xfrm>
            <a:off x="559817" y="1936761"/>
            <a:ext cx="8783192" cy="783593"/>
            <a:chOff x="559817" y="1917711"/>
            <a:chExt cx="8783192" cy="783593"/>
          </a:xfrm>
        </p:grpSpPr>
        <p:sp>
          <p:nvSpPr>
            <p:cNvPr id="52" name="직사각형 51">
              <a:extLst>
                <a:ext uri="{FF2B5EF4-FFF2-40B4-BE49-F238E27FC236}">
                  <a16:creationId xmlns:a16="http://schemas.microsoft.com/office/drawing/2014/main" id="{439DCE1C-801F-43E7-9286-D60EB80C9FCA}"/>
                </a:ext>
              </a:extLst>
            </p:cNvPr>
            <p:cNvSpPr/>
            <p:nvPr/>
          </p:nvSpPr>
          <p:spPr>
            <a:xfrm>
              <a:off x="712182" y="2155823"/>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Linux cung cấp nhiều lệnh và màn hình đồ họa để thực hiện các tác vụ như thêm người dùng hoặc quản lý ổ đĩa, giám sát mạng, cài đặt phần mềm, duy trì và quản lý bảo mật máy tính.</a:t>
              </a:r>
            </a:p>
          </p:txBody>
        </p:sp>
        <p:grpSp>
          <p:nvGrpSpPr>
            <p:cNvPr id="53" name="그룹 52">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54" name="직사각형 5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5" name="직사각형 54">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để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grpSp>
        <p:nvGrpSpPr>
          <p:cNvPr id="56" name="그룹 55"/>
          <p:cNvGrpSpPr/>
          <p:nvPr/>
        </p:nvGrpSpPr>
        <p:grpSpPr>
          <a:xfrm>
            <a:off x="559817" y="2880501"/>
            <a:ext cx="8783192" cy="1183703"/>
            <a:chOff x="559817" y="2832111"/>
            <a:chExt cx="8783192" cy="1183703"/>
          </a:xfrm>
        </p:grpSpPr>
        <p:sp>
          <p:nvSpPr>
            <p:cNvPr id="57" name="직사각형 56">
              <a:extLst>
                <a:ext uri="{FF2B5EF4-FFF2-40B4-BE49-F238E27FC236}">
                  <a16:creationId xmlns:a16="http://schemas.microsoft.com/office/drawing/2014/main" id="{439DCE1C-801F-43E7-9286-D60EB80C9FCA}"/>
                </a:ext>
              </a:extLst>
            </p:cNvPr>
            <p:cNvSpPr/>
            <p:nvPr/>
          </p:nvSpPr>
          <p:spPr>
            <a:xfrm>
              <a:off x="712182" y="3070223"/>
              <a:ext cx="8630827" cy="945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tiến trình cung cấp các hệ thống và dịch vụ mạng khác nhau được thực thi trong nền, mỗi quy trình chờ đến lượt của mình. Nhiều loại dịch vụ khác nhau chạy trên Linux sẽ có cách khởi động và dừng khác nhau. Linux gồm một web blinder để hiển thị các trang web, và bản thân Linux có thể là một máy chủ để chuyển dẫn các trang web đến các hệ thống khác.</a:t>
              </a:r>
            </a:p>
          </p:txBody>
        </p:sp>
        <p:grpSp>
          <p:nvGrpSpPr>
            <p:cNvPr id="58" name="그룹 57">
              <a:extLst>
                <a:ext uri="{FF2B5EF4-FFF2-40B4-BE49-F238E27FC236}">
                  <a16:creationId xmlns:a16="http://schemas.microsoft.com/office/drawing/2014/main" id="{07928334-32AF-46A2-97F3-006B536CB7A1}"/>
                </a:ext>
              </a:extLst>
            </p:cNvPr>
            <p:cNvGrpSpPr/>
            <p:nvPr/>
          </p:nvGrpSpPr>
          <p:grpSpPr>
            <a:xfrm>
              <a:off x="559817" y="2832111"/>
              <a:ext cx="8783192" cy="215394"/>
              <a:chOff x="1027113" y="2045625"/>
              <a:chExt cx="8785225" cy="215444"/>
            </a:xfrm>
          </p:grpSpPr>
          <p:sp>
            <p:nvSpPr>
              <p:cNvPr id="59" name="직사각형 5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0" name="직사각형 5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Bắt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vụ</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grpSp>
        <p:nvGrpSpPr>
          <p:cNvPr id="61" name="그룹 60"/>
          <p:cNvGrpSpPr/>
          <p:nvPr/>
        </p:nvGrpSpPr>
        <p:grpSpPr>
          <a:xfrm>
            <a:off x="559817" y="4208027"/>
            <a:ext cx="8783192" cy="583539"/>
            <a:chOff x="559817" y="4184820"/>
            <a:chExt cx="8783192" cy="583539"/>
          </a:xfrm>
        </p:grpSpPr>
        <p:sp>
          <p:nvSpPr>
            <p:cNvPr id="62" name="직사각형 61">
              <a:extLst>
                <a:ext uri="{FF2B5EF4-FFF2-40B4-BE49-F238E27FC236}">
                  <a16:creationId xmlns:a16="http://schemas.microsoft.com/office/drawing/2014/main" id="{439DCE1C-801F-43E7-9286-D60EB80C9FCA}"/>
                </a:ext>
              </a:extLst>
            </p:cNvPr>
            <p:cNvSpPr/>
            <p:nvPr/>
          </p:nvSpPr>
          <p:spPr>
            <a:xfrm>
              <a:off x="712182" y="4422932"/>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Linux cung cấp một loạt các tiện ích lập trình để tạo ứng dụng và thư viện nhằm triển khai các giao diện nâng cao.</a:t>
              </a:r>
            </a:p>
          </p:txBody>
        </p:sp>
        <p:grpSp>
          <p:nvGrpSpPr>
            <p:cNvPr id="63" name="그룹 62">
              <a:extLst>
                <a:ext uri="{FF2B5EF4-FFF2-40B4-BE49-F238E27FC236}">
                  <a16:creationId xmlns:a16="http://schemas.microsoft.com/office/drawing/2014/main" id="{07928334-32AF-46A2-97F3-006B536CB7A1}"/>
                </a:ext>
              </a:extLst>
            </p:cNvPr>
            <p:cNvGrpSpPr/>
            <p:nvPr/>
          </p:nvGrpSpPr>
          <p:grpSpPr>
            <a:xfrm>
              <a:off x="559817" y="4184820"/>
              <a:ext cx="8783192" cy="215394"/>
              <a:chOff x="1027113" y="2045625"/>
              <a:chExt cx="8785225" cy="215444"/>
            </a:xfrm>
          </p:grpSpPr>
          <p:sp>
            <p:nvSpPr>
              <p:cNvPr id="64" name="직사각형 6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5" name="직사각형 64">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19434242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Công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cụ</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lập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cho</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Linux</a:t>
            </a:r>
          </a:p>
        </p:txBody>
      </p:sp>
      <p:grpSp>
        <p:nvGrpSpPr>
          <p:cNvPr id="18" name="그룹 17"/>
          <p:cNvGrpSpPr/>
          <p:nvPr/>
        </p:nvGrpSpPr>
        <p:grpSpPr>
          <a:xfrm>
            <a:off x="559817" y="1935722"/>
            <a:ext cx="8783192" cy="215394"/>
            <a:chOff x="1027113" y="2045625"/>
            <a:chExt cx="8785225" cy="21544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này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2" name="직사각형 19">
            <a:extLst>
              <a:ext uri="{FF2B5EF4-FFF2-40B4-BE49-F238E27FC236}">
                <a16:creationId xmlns:a16="http://schemas.microsoft.com/office/drawing/2014/main" id="{33F1D09A-86BD-CC41-B39E-248137465DF1}"/>
              </a:ext>
            </a:extLst>
          </p:cNvPr>
          <p:cNvSpPr/>
          <p:nvPr/>
        </p:nvSpPr>
        <p:spPr>
          <a:xfrm>
            <a:off x="712182" y="2211037"/>
            <a:ext cx="8755818" cy="1078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cách lập trình trong Linux khác với các môi trường khác như Windows khi nói đến cách biên dịch, gỡ lỗi hoặc chạy mã nguồn của bạn.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cách biên dịch, xây dựng tự động và gỡ lỗi khi lập trình trong Linux, cùng với hiểu biết về gcc, make, makefile và gdb.</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151965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gcc</a:t>
            </a:r>
          </a:p>
        </p:txBody>
      </p:sp>
      <p:grpSp>
        <p:nvGrpSpPr>
          <p:cNvPr id="17" name="그룹 16"/>
          <p:cNvGrpSpPr/>
          <p:nvPr/>
        </p:nvGrpSpPr>
        <p:grpSpPr>
          <a:xfrm>
            <a:off x="559817" y="1935720"/>
            <a:ext cx="8895167" cy="1173317"/>
            <a:chOff x="558800" y="1842598"/>
            <a:chExt cx="8897226" cy="1173589"/>
          </a:xfrm>
        </p:grpSpPr>
        <p:grpSp>
          <p:nvGrpSpPr>
            <p:cNvPr id="18" name="그룹 17"/>
            <p:cNvGrpSpPr/>
            <p:nvPr/>
          </p:nvGrpSpPr>
          <p:grpSpPr>
            <a:xfrm>
              <a:off x="558800" y="1842598"/>
              <a:ext cx="8785225" cy="215444"/>
              <a:chOff x="1027113" y="2045625"/>
              <a:chExt cx="8785225" cy="21544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gcc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20" name="직사각형 19"/>
            <p:cNvSpPr/>
            <p:nvPr/>
          </p:nvSpPr>
          <p:spPr>
            <a:xfrm>
              <a:off x="711200" y="2167863"/>
              <a:ext cx="8744826" cy="848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là một Bộ sưu tập trình biên dịch mã nguồn mở từ Dự án GNU. Nó được tạo ra vào năm 1987 bởi Richard Stallman, và nó thực sự là một trình biên dịch tiêu chuẩn cho các nền tảng dựa trên UNIX/Linux.</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trình biên dịch chính thức của hệ thống GNU, nó đã được sử dụng để tạo ra nhiều trình biên dịch và hệ điều hành.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6655892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gcc</a:t>
            </a:r>
          </a:p>
        </p:txBody>
      </p:sp>
      <p:sp>
        <p:nvSpPr>
          <p:cNvPr id="24" name="직사각형 23"/>
          <p:cNvSpPr/>
          <p:nvPr/>
        </p:nvSpPr>
        <p:spPr>
          <a:xfrm>
            <a:off x="6457950" y="2257226"/>
            <a:ext cx="3076102"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để kiểm tra phiên bản gcc.</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Gcc được cài đặt theo mặc định mà không cần cài đặt riêng.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4" name="그룹 43"/>
          <p:cNvGrpSpPr>
            <a:grpSpLocks noChangeAspect="1"/>
          </p:cNvGrpSpPr>
          <p:nvPr/>
        </p:nvGrpSpPr>
        <p:grpSpPr>
          <a:xfrm>
            <a:off x="574824" y="2250210"/>
            <a:ext cx="5760000" cy="3204907"/>
            <a:chOff x="3863975" y="2613946"/>
            <a:chExt cx="5480050" cy="3049141"/>
          </a:xfrm>
        </p:grpSpPr>
        <p:pic>
          <p:nvPicPr>
            <p:cNvPr id="45" name="그림 44" descr="텍스트이(가) 표시된 사진&#10;&#10;자동 생성된 설명">
              <a:extLst>
                <a:ext uri="{FF2B5EF4-FFF2-40B4-BE49-F238E27FC236}">
                  <a16:creationId xmlns:a16="http://schemas.microsoft.com/office/drawing/2014/main" id="{4ABF656D-D681-473C-9064-B1B826909186}"/>
                </a:ext>
              </a:extLst>
            </p:cNvPr>
            <p:cNvPicPr>
              <a:picLocks noChangeAspect="1"/>
            </p:cNvPicPr>
            <p:nvPr/>
          </p:nvPicPr>
          <p:blipFill>
            <a:blip r:embed="rId3"/>
            <a:stretch>
              <a:fillRect/>
            </a:stretch>
          </p:blipFill>
          <p:spPr>
            <a:xfrm>
              <a:off x="3863975" y="2613946"/>
              <a:ext cx="5480050" cy="3049141"/>
            </a:xfrm>
            <a:prstGeom prst="rect">
              <a:avLst/>
            </a:prstGeom>
            <a:ln>
              <a:solidFill>
                <a:schemeClr val="bg1">
                  <a:lumMod val="85000"/>
                </a:schemeClr>
              </a:solidFill>
            </a:ln>
          </p:spPr>
        </p:pic>
        <p:sp>
          <p:nvSpPr>
            <p:cNvPr id="46" name="직사각형 45">
              <a:extLst>
                <a:ext uri="{FF2B5EF4-FFF2-40B4-BE49-F238E27FC236}">
                  <a16:creationId xmlns:a16="http://schemas.microsoft.com/office/drawing/2014/main" id="{AD35DF9B-6DDF-47DE-B3A4-A85DC102DBDC}"/>
                </a:ext>
              </a:extLst>
            </p:cNvPr>
            <p:cNvSpPr/>
            <p:nvPr/>
          </p:nvSpPr>
          <p:spPr>
            <a:xfrm>
              <a:off x="5399084" y="3071622"/>
              <a:ext cx="458038" cy="1087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
        <p:nvSpPr>
          <p:cNvPr id="47" name="직사각형 46"/>
          <p:cNvSpPr/>
          <p:nvPr/>
        </p:nvSpPr>
        <p:spPr>
          <a:xfrm>
            <a:off x="559817" y="194708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7"/>
          <p:cNvSpPr/>
          <p:nvPr/>
        </p:nvSpPr>
        <p:spPr>
          <a:xfrm>
            <a:off x="712182" y="1935722"/>
            <a:ext cx="8630827" cy="21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gcc -v</a:t>
            </a:r>
          </a:p>
        </p:txBody>
      </p:sp>
    </p:spTree>
    <p:extLst>
      <p:ext uri="{BB962C8B-B14F-4D97-AF65-F5344CB8AC3E}">
        <p14:creationId xmlns:p14="http://schemas.microsoft.com/office/powerpoint/2010/main" val="25945041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gcc</a:t>
            </a:r>
          </a:p>
        </p:txBody>
      </p:sp>
      <p:sp>
        <p:nvSpPr>
          <p:cNvPr id="15" name="직사각형 14"/>
          <p:cNvSpPr/>
          <p:nvPr/>
        </p:nvSpPr>
        <p:spPr>
          <a:xfrm>
            <a:off x="6457951" y="2248931"/>
            <a:ext cx="3010049" cy="2658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Tạo test.c bằng cách sử dụng lệnh nano test.c.</a:t>
            </a:r>
          </a:p>
          <a:p>
            <a:pPr marL="182526" indent="-182526">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Viết mã như nhìn thấy ở bên trái.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khi lưu theo thứ tự Ctrl + x → Chèn y → Enter, thoát khỏi nano.</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Nano là một trình soạn thảo văn bản được hỗ trợ bởi Linux. Nó sẽ được đề cập nhiều hơn trong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Chương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4.</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p:cNvGrpSpPr>
            <a:grpSpLocks noChangeAspect="1"/>
          </p:cNvGrpSpPr>
          <p:nvPr/>
        </p:nvGrpSpPr>
        <p:grpSpPr>
          <a:xfrm>
            <a:off x="569017" y="2250210"/>
            <a:ext cx="5760000" cy="3204907"/>
            <a:chOff x="456874" y="1915901"/>
            <a:chExt cx="5176063" cy="2880000"/>
          </a:xfrm>
        </p:grpSpPr>
        <p:pic>
          <p:nvPicPr>
            <p:cNvPr id="21" name="그림 20" descr="텍스트이(가) 표시된 사진&#10;&#10;자동 생성된 설명">
              <a:extLst>
                <a:ext uri="{FF2B5EF4-FFF2-40B4-BE49-F238E27FC236}">
                  <a16:creationId xmlns:a16="http://schemas.microsoft.com/office/drawing/2014/main" id="{C65EACC6-D7C3-4941-A33C-0448C1D166F0}"/>
                </a:ext>
              </a:extLst>
            </p:cNvPr>
            <p:cNvPicPr>
              <a:picLocks noChangeAspect="1"/>
            </p:cNvPicPr>
            <p:nvPr/>
          </p:nvPicPr>
          <p:blipFill>
            <a:blip r:embed="rId3"/>
            <a:stretch>
              <a:fillRect/>
            </a:stretch>
          </p:blipFill>
          <p:spPr>
            <a:xfrm>
              <a:off x="456874" y="1915901"/>
              <a:ext cx="5176063" cy="2880000"/>
            </a:xfrm>
            <a:prstGeom prst="rect">
              <a:avLst/>
            </a:prstGeom>
            <a:ln>
              <a:solidFill>
                <a:schemeClr val="bg1">
                  <a:lumMod val="85000"/>
                </a:schemeClr>
              </a:solidFill>
            </a:ln>
          </p:spPr>
        </p:pic>
        <p:sp>
          <p:nvSpPr>
            <p:cNvPr id="27" name="직사각형 26">
              <a:extLst>
                <a:ext uri="{FF2B5EF4-FFF2-40B4-BE49-F238E27FC236}">
                  <a16:creationId xmlns:a16="http://schemas.microsoft.com/office/drawing/2014/main" id="{FC4CD380-4E99-457C-AD30-1DF68F009F97}"/>
                </a:ext>
              </a:extLst>
            </p:cNvPr>
            <p:cNvSpPr/>
            <p:nvPr/>
          </p:nvSpPr>
          <p:spPr>
            <a:xfrm>
              <a:off x="1082851" y="2416633"/>
              <a:ext cx="1489396" cy="6697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
        <p:nvSpPr>
          <p:cNvPr id="28" name="직사각형 27"/>
          <p:cNvSpPr/>
          <p:nvPr/>
        </p:nvSpPr>
        <p:spPr>
          <a:xfrm>
            <a:off x="559817" y="194708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712182" y="1935722"/>
            <a:ext cx="8630827" cy="21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test.c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gcc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3" name="그룹 11">
            <a:extLst>
              <a:ext uri="{FF2B5EF4-FFF2-40B4-BE49-F238E27FC236}">
                <a16:creationId xmlns:a16="http://schemas.microsoft.com/office/drawing/2014/main" id="{ECAA2872-77A9-164D-88B2-77FD1DBAAAC2}"/>
              </a:ext>
            </a:extLst>
          </p:cNvPr>
          <p:cNvGrpSpPr/>
          <p:nvPr/>
        </p:nvGrpSpPr>
        <p:grpSpPr>
          <a:xfrm>
            <a:off x="6491287" y="2907405"/>
            <a:ext cx="2823211" cy="277000"/>
            <a:chOff x="3724521" y="2460828"/>
            <a:chExt cx="2448165" cy="277000"/>
          </a:xfrm>
        </p:grpSpPr>
        <p:sp>
          <p:nvSpPr>
            <p:cNvPr id="14" name="TextBox 13">
              <a:extLst>
                <a:ext uri="{FF2B5EF4-FFF2-40B4-BE49-F238E27FC236}">
                  <a16:creationId xmlns:a16="http://schemas.microsoft.com/office/drawing/2014/main" id="{FB28D56A-E53D-1749-AAE6-205CE259ABCB}"/>
                </a:ext>
              </a:extLst>
            </p:cNvPr>
            <p:cNvSpPr txBox="1"/>
            <p:nvPr/>
          </p:nvSpPr>
          <p:spPr>
            <a:xfrm>
              <a:off x="3800650" y="2460828"/>
              <a:ext cx="237203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nano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test.c</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6" name="직사각형 16">
              <a:extLst>
                <a:ext uri="{FF2B5EF4-FFF2-40B4-BE49-F238E27FC236}">
                  <a16:creationId xmlns:a16="http://schemas.microsoft.com/office/drawing/2014/main" id="{7FD28BA2-2FF4-974D-AAEB-605DA2068443}"/>
                </a:ext>
              </a:extLst>
            </p:cNvPr>
            <p:cNvSpPr/>
            <p:nvPr/>
          </p:nvSpPr>
          <p:spPr>
            <a:xfrm>
              <a:off x="3724521" y="2460830"/>
              <a:ext cx="76129" cy="2769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14789842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gcc</a:t>
            </a:r>
          </a:p>
        </p:txBody>
      </p:sp>
      <p:sp>
        <p:nvSpPr>
          <p:cNvPr id="15" name="직사각형 14"/>
          <p:cNvSpPr/>
          <p:nvPr/>
        </p:nvSpPr>
        <p:spPr>
          <a:xfrm>
            <a:off x="6457951" y="2248931"/>
            <a:ext cx="3010050" cy="2356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Tạo tệp đối tượng có tên test bằng cách biên dịch tệp test.c.</a:t>
            </a:r>
          </a:p>
          <a:p>
            <a:pPr marL="182526" indent="-182526">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khi tạo tệp đối tượng, bài kiểm tra là tệp thực thi và có màu xanh lục.</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chạy bằng cách sử dụng lệnh ./test, bạn có thể thấy kết quả của mã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Hello World</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8" name="직사각형 27"/>
          <p:cNvSpPr/>
          <p:nvPr/>
        </p:nvSpPr>
        <p:spPr>
          <a:xfrm>
            <a:off x="559817" y="194708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712182" y="1935722"/>
            <a:ext cx="8630827" cy="21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gcc -o test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test.c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p:cNvGrpSpPr>
            <a:grpSpLocks noChangeAspect="1"/>
          </p:cNvGrpSpPr>
          <p:nvPr/>
        </p:nvGrpSpPr>
        <p:grpSpPr>
          <a:xfrm>
            <a:off x="571926" y="2247880"/>
            <a:ext cx="5760000" cy="3204907"/>
            <a:chOff x="3939540" y="2611635"/>
            <a:chExt cx="5403467" cy="3006529"/>
          </a:xfrm>
        </p:grpSpPr>
        <p:pic>
          <p:nvPicPr>
            <p:cNvPr id="20" name="그림 19" descr="텍스트, 모니터, 스크린샷, 화면이(가) 표시된 사진&#10;&#10;자동 생성된 설명">
              <a:extLst>
                <a:ext uri="{FF2B5EF4-FFF2-40B4-BE49-F238E27FC236}">
                  <a16:creationId xmlns:a16="http://schemas.microsoft.com/office/drawing/2014/main" id="{DD221204-891F-4FB3-81E7-B1E90DB73910}"/>
                </a:ext>
              </a:extLst>
            </p:cNvPr>
            <p:cNvPicPr>
              <a:picLocks noChangeAspect="1"/>
            </p:cNvPicPr>
            <p:nvPr/>
          </p:nvPicPr>
          <p:blipFill>
            <a:blip r:embed="rId3"/>
            <a:stretch>
              <a:fillRect/>
            </a:stretch>
          </p:blipFill>
          <p:spPr>
            <a:xfrm>
              <a:off x="3939540" y="2611635"/>
              <a:ext cx="5403467" cy="3006529"/>
            </a:xfrm>
            <a:prstGeom prst="rect">
              <a:avLst/>
            </a:prstGeom>
            <a:ln>
              <a:solidFill>
                <a:schemeClr val="bg1">
                  <a:lumMod val="85000"/>
                </a:schemeClr>
              </a:solidFill>
            </a:ln>
          </p:spPr>
        </p:pic>
        <p:sp>
          <p:nvSpPr>
            <p:cNvPr id="22" name="직사각형 21">
              <a:extLst>
                <a:ext uri="{FF2B5EF4-FFF2-40B4-BE49-F238E27FC236}">
                  <a16:creationId xmlns:a16="http://schemas.microsoft.com/office/drawing/2014/main" id="{EFEA435F-922A-4BF6-966C-F7FE10DCF6B6}"/>
                </a:ext>
              </a:extLst>
            </p:cNvPr>
            <p:cNvSpPr/>
            <p:nvPr/>
          </p:nvSpPr>
          <p:spPr>
            <a:xfrm>
              <a:off x="5465619" y="3070860"/>
              <a:ext cx="873493" cy="198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23" name="직사각형 22">
              <a:extLst>
                <a:ext uri="{FF2B5EF4-FFF2-40B4-BE49-F238E27FC236}">
                  <a16:creationId xmlns:a16="http://schemas.microsoft.com/office/drawing/2014/main" id="{1A90A2A1-DE53-4C97-A139-D03430B63A31}"/>
                </a:ext>
              </a:extLst>
            </p:cNvPr>
            <p:cNvSpPr/>
            <p:nvPr/>
          </p:nvSpPr>
          <p:spPr>
            <a:xfrm>
              <a:off x="5493660" y="3340227"/>
              <a:ext cx="312780" cy="108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24" name="직사각형 23">
              <a:extLst>
                <a:ext uri="{FF2B5EF4-FFF2-40B4-BE49-F238E27FC236}">
                  <a16:creationId xmlns:a16="http://schemas.microsoft.com/office/drawing/2014/main" id="{5136CBEB-DB7E-4304-B508-6B951E1D9AA4}"/>
                </a:ext>
              </a:extLst>
            </p:cNvPr>
            <p:cNvSpPr/>
            <p:nvPr/>
          </p:nvSpPr>
          <p:spPr>
            <a:xfrm>
              <a:off x="6320874" y="3243643"/>
              <a:ext cx="247566" cy="142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grpSp>
        <p:nvGrpSpPr>
          <p:cNvPr id="13" name="그룹 11">
            <a:extLst>
              <a:ext uri="{FF2B5EF4-FFF2-40B4-BE49-F238E27FC236}">
                <a16:creationId xmlns:a16="http://schemas.microsoft.com/office/drawing/2014/main" id="{65FF1CAD-A957-4CE4-BAF8-676A21F07ABA}"/>
              </a:ext>
            </a:extLst>
          </p:cNvPr>
          <p:cNvGrpSpPr/>
          <p:nvPr/>
        </p:nvGrpSpPr>
        <p:grpSpPr>
          <a:xfrm>
            <a:off x="6491287" y="2907405"/>
            <a:ext cx="2823211" cy="277000"/>
            <a:chOff x="3724521" y="2460828"/>
            <a:chExt cx="2448165" cy="277000"/>
          </a:xfrm>
        </p:grpSpPr>
        <p:sp>
          <p:nvSpPr>
            <p:cNvPr id="14" name="TextBox 13">
              <a:extLst>
                <a:ext uri="{FF2B5EF4-FFF2-40B4-BE49-F238E27FC236}">
                  <a16:creationId xmlns:a16="http://schemas.microsoft.com/office/drawing/2014/main" id="{898D3729-5EC3-4128-A5EE-241EF76B1290}"/>
                </a:ext>
              </a:extLst>
            </p:cNvPr>
            <p:cNvSpPr txBox="1"/>
            <p:nvPr/>
          </p:nvSpPr>
          <p:spPr>
            <a:xfrm>
              <a:off x="3800650" y="2460828"/>
              <a:ext cx="2372036"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gcc</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-o test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test.c</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6" name="직사각형 16">
              <a:extLst>
                <a:ext uri="{FF2B5EF4-FFF2-40B4-BE49-F238E27FC236}">
                  <a16:creationId xmlns:a16="http://schemas.microsoft.com/office/drawing/2014/main" id="{09413066-2F84-41BE-9CEA-6A7D75B1007E}"/>
                </a:ext>
              </a:extLst>
            </p:cNvPr>
            <p:cNvSpPr/>
            <p:nvPr/>
          </p:nvSpPr>
          <p:spPr>
            <a:xfrm>
              <a:off x="3724521" y="2460830"/>
              <a:ext cx="76129" cy="2769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10293332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make</a:t>
            </a:r>
          </a:p>
        </p:txBody>
      </p:sp>
      <p:grpSp>
        <p:nvGrpSpPr>
          <p:cNvPr id="17" name="그룹 16"/>
          <p:cNvGrpSpPr/>
          <p:nvPr/>
        </p:nvGrpSpPr>
        <p:grpSpPr>
          <a:xfrm>
            <a:off x="559817" y="1935722"/>
            <a:ext cx="8801159" cy="2151717"/>
            <a:chOff x="558800" y="1842598"/>
            <a:chExt cx="8803196" cy="2152212"/>
          </a:xfrm>
        </p:grpSpPr>
        <p:grpSp>
          <p:nvGrpSpPr>
            <p:cNvPr id="18" name="그룹 17"/>
            <p:cNvGrpSpPr/>
            <p:nvPr/>
          </p:nvGrpSpPr>
          <p:grpSpPr>
            <a:xfrm>
              <a:off x="558800" y="1842598"/>
              <a:ext cx="8785225" cy="215444"/>
              <a:chOff x="1027113" y="2045625"/>
              <a:chExt cx="8785225" cy="21544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Hình thức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make file</a:t>
                </a:r>
              </a:p>
            </p:txBody>
          </p:sp>
        </p:grpSp>
        <p:sp>
          <p:nvSpPr>
            <p:cNvPr id="20" name="직사각형 19"/>
            <p:cNvSpPr/>
            <p:nvPr/>
          </p:nvSpPr>
          <p:spPr>
            <a:xfrm>
              <a:off x="711200" y="2756546"/>
              <a:ext cx="8650796" cy="1238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Ý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phần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target</a:t>
              </a: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 – Tệp được in tùy thuộc vào điều kiện ở phần sau và công thức</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prerequisites</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Tệp đầu vào được thêm vào để tạo tệp in</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recipe –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Thể</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cách</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biên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và</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liên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kết</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với</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vào</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 name="그룹 3"/>
          <p:cNvGrpSpPr/>
          <p:nvPr/>
        </p:nvGrpSpPr>
        <p:grpSpPr>
          <a:xfrm>
            <a:off x="696294" y="2246121"/>
            <a:ext cx="8725545" cy="468000"/>
            <a:chOff x="743919" y="2293746"/>
            <a:chExt cx="8725545" cy="468000"/>
          </a:xfrm>
        </p:grpSpPr>
        <p:sp>
          <p:nvSpPr>
            <p:cNvPr id="14" name="모서리가 둥근 직사각형 13"/>
            <p:cNvSpPr/>
            <p:nvPr/>
          </p:nvSpPr>
          <p:spPr>
            <a:xfrm>
              <a:off x="743919" y="2293746"/>
              <a:ext cx="8725545" cy="468000"/>
            </a:xfrm>
            <a:prstGeom prst="roundRect">
              <a:avLst>
                <a:gd name="adj" fmla="val 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직사각형 14"/>
            <p:cNvSpPr/>
            <p:nvPr/>
          </p:nvSpPr>
          <p:spPr>
            <a:xfrm>
              <a:off x="957572" y="2429085"/>
              <a:ext cx="8046943" cy="221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target: prerequisites recipe</a:t>
              </a:r>
            </a:p>
          </p:txBody>
        </p:sp>
      </p:grpSp>
    </p:spTree>
    <p:extLst>
      <p:ext uri="{BB962C8B-B14F-4D97-AF65-F5344CB8AC3E}">
        <p14:creationId xmlns:p14="http://schemas.microsoft.com/office/powerpoint/2010/main" val="38820280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make</a:t>
            </a:r>
          </a:p>
        </p:txBody>
      </p:sp>
      <p:grpSp>
        <p:nvGrpSpPr>
          <p:cNvPr id="31" name="그룹 30"/>
          <p:cNvGrpSpPr/>
          <p:nvPr/>
        </p:nvGrpSpPr>
        <p:grpSpPr>
          <a:xfrm>
            <a:off x="559817" y="1929982"/>
            <a:ext cx="8783192" cy="642138"/>
            <a:chOff x="558800" y="1842598"/>
            <a:chExt cx="8785225" cy="642289"/>
          </a:xfrm>
        </p:grpSpPr>
        <p:grpSp>
          <p:nvGrpSpPr>
            <p:cNvPr id="32" name="그룹 31"/>
            <p:cNvGrpSpPr/>
            <p:nvPr/>
          </p:nvGrpSpPr>
          <p:grpSpPr>
            <a:xfrm>
              <a:off x="558800" y="1842598"/>
              <a:ext cx="8785225" cy="215444"/>
              <a:chOff x="1027113" y="2045625"/>
              <a:chExt cx="8785225" cy="215444"/>
            </a:xfrm>
          </p:grpSpPr>
          <p:sp>
            <p:nvSpPr>
              <p:cNvPr id="34" name="직사각형 3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Hiểu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3" name="직사각형 32"/>
            <p:cNvSpPr/>
            <p:nvPr/>
          </p:nvSpPr>
          <p:spPr>
            <a:xfrm>
              <a:off x="711200" y="2139379"/>
              <a:ext cx="8452628" cy="345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có 2 tệp nguồn .c và tệp tiêu đề .h với cấu trúc thư mục như sau.</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6" name="TextBox 35">
            <a:extLst>
              <a:ext uri="{FF2B5EF4-FFF2-40B4-BE49-F238E27FC236}">
                <a16:creationId xmlns:a16="http://schemas.microsoft.com/office/drawing/2014/main" id="{851AC61A-9F8E-4DEF-888B-CECE0143F14B}"/>
              </a:ext>
            </a:extLst>
          </p:cNvPr>
          <p:cNvSpPr txBox="1"/>
          <p:nvPr/>
        </p:nvSpPr>
        <p:spPr>
          <a:xfrm>
            <a:off x="871112" y="2644047"/>
            <a:ext cx="2520000" cy="2377565"/>
          </a:xfrm>
          <a:prstGeom prst="rect">
            <a:avLst/>
          </a:prstGeom>
          <a:solidFill>
            <a:schemeClr val="accent6">
              <a:lumMod val="20000"/>
              <a:lumOff val="80000"/>
              <a:alpha val="40000"/>
            </a:schemeClr>
          </a:solidFill>
          <a:ln>
            <a:solidFill>
              <a:schemeClr val="accent6">
                <a:lumMod val="40000"/>
                <a:lumOff val="6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algn="just"/>
            <a:r>
              <a:rPr lang="fr-FR" altLang="ko-KR" dirty="0">
                <a:solidFill>
                  <a:srgbClr val="262626"/>
                </a:solidFill>
                <a:latin typeface="SamsungOne-400" panose="020B0503030303020204" pitchFamily="34" charset="0"/>
                <a:ea typeface="SamsungOne-400" panose="020B0503030303020204" pitchFamily="34" charset="0"/>
              </a:rPr>
              <a:t>src/</a:t>
            </a:r>
          </a:p>
          <a:p>
            <a:pPr algn="just"/>
            <a:endParaRPr lang="fr-FR" altLang="ko-KR" dirty="0">
              <a:solidFill>
                <a:srgbClr val="262626"/>
              </a:solidFill>
              <a:latin typeface="SamsungOne-400" panose="020B0503030303020204" pitchFamily="34" charset="0"/>
              <a:ea typeface="SamsungOne-400" panose="020B0503030303020204" pitchFamily="34" charset="0"/>
            </a:endParaRPr>
          </a:p>
          <a:p>
            <a:pPr algn="just"/>
            <a:r>
              <a:rPr lang="fr-FR" altLang="ko-KR" dirty="0">
                <a:solidFill>
                  <a:srgbClr val="262626"/>
                </a:solidFill>
                <a:latin typeface="SamsungOne-400" panose="020B0503030303020204" pitchFamily="34" charset="0"/>
                <a:ea typeface="SamsungOne-400" panose="020B0503030303020204" pitchFamily="34" charset="0"/>
              </a:rPr>
              <a:t>   - main.c</a:t>
            </a:r>
          </a:p>
          <a:p>
            <a:pPr algn="just"/>
            <a:endParaRPr lang="fr-FR" altLang="ko-KR" dirty="0">
              <a:solidFill>
                <a:srgbClr val="262626"/>
              </a:solidFill>
              <a:latin typeface="SamsungOne-400" panose="020B0503030303020204" pitchFamily="34" charset="0"/>
              <a:ea typeface="SamsungOne-400" panose="020B0503030303020204" pitchFamily="34" charset="0"/>
            </a:endParaRPr>
          </a:p>
          <a:p>
            <a:pPr algn="just"/>
            <a:r>
              <a:rPr lang="fr-FR" altLang="ko-KR" dirty="0">
                <a:solidFill>
                  <a:srgbClr val="262626"/>
                </a:solidFill>
                <a:latin typeface="SamsungOne-400" panose="020B0503030303020204" pitchFamily="34" charset="0"/>
                <a:ea typeface="SamsungOne-400" panose="020B0503030303020204" pitchFamily="34" charset="0"/>
              </a:rPr>
              <a:t>   - source.c</a:t>
            </a:r>
          </a:p>
          <a:p>
            <a:pPr algn="just"/>
            <a:endParaRPr lang="fr-FR" altLang="ko-KR" dirty="0">
              <a:solidFill>
                <a:srgbClr val="262626"/>
              </a:solidFill>
              <a:latin typeface="SamsungOne-400" panose="020B0503030303020204" pitchFamily="34" charset="0"/>
              <a:ea typeface="SamsungOne-400" panose="020B0503030303020204" pitchFamily="34" charset="0"/>
            </a:endParaRPr>
          </a:p>
          <a:p>
            <a:pPr algn="just"/>
            <a:r>
              <a:rPr lang="fr-FR" altLang="ko-KR" dirty="0">
                <a:solidFill>
                  <a:srgbClr val="262626"/>
                </a:solidFill>
                <a:latin typeface="SamsungOne-400" panose="020B0503030303020204" pitchFamily="34" charset="0"/>
                <a:ea typeface="SamsungOne-400" panose="020B0503030303020204" pitchFamily="34" charset="0"/>
              </a:rPr>
              <a:t>include/</a:t>
            </a:r>
          </a:p>
          <a:p>
            <a:pPr algn="just"/>
            <a:endParaRPr lang="fr-FR" altLang="ko-KR" dirty="0">
              <a:solidFill>
                <a:srgbClr val="262626"/>
              </a:solidFill>
              <a:latin typeface="SamsungOne-400" panose="020B0503030303020204" pitchFamily="34" charset="0"/>
              <a:ea typeface="SamsungOne-400" panose="020B0503030303020204" pitchFamily="34" charset="0"/>
            </a:endParaRPr>
          </a:p>
          <a:p>
            <a:pPr algn="just"/>
            <a:r>
              <a:rPr lang="fr-FR" altLang="ko-KR" dirty="0">
                <a:solidFill>
                  <a:srgbClr val="262626"/>
                </a:solidFill>
                <a:latin typeface="SamsungOne-400" panose="020B0503030303020204" pitchFamily="34" charset="0"/>
                <a:ea typeface="SamsungOne-400" panose="020B0503030303020204" pitchFamily="34" charset="0"/>
              </a:rPr>
              <a:t>   - main.h</a:t>
            </a:r>
          </a:p>
          <a:p>
            <a:pPr algn="just"/>
            <a:endParaRPr lang="fr-FR" altLang="ko-KR" dirty="0">
              <a:solidFill>
                <a:srgbClr val="262626"/>
              </a:solidFill>
              <a:latin typeface="SamsungOne-400" panose="020B0503030303020204" pitchFamily="34" charset="0"/>
              <a:ea typeface="SamsungOne-400" panose="020B0503030303020204" pitchFamily="34" charset="0"/>
            </a:endParaRPr>
          </a:p>
          <a:p>
            <a:pPr algn="just"/>
            <a:r>
              <a:rPr lang="fr-FR" altLang="ko-KR" dirty="0">
                <a:solidFill>
                  <a:srgbClr val="262626"/>
                </a:solidFill>
                <a:latin typeface="SamsungOne-400" panose="020B0503030303020204" pitchFamily="34" charset="0"/>
                <a:ea typeface="SamsungOne-400" panose="020B0503030303020204" pitchFamily="34" charset="0"/>
              </a:rPr>
              <a:t>   - source.h</a:t>
            </a:r>
            <a:endParaRPr lang="fi-FI" altLang="ko-KR" dirty="0">
              <a:solidFill>
                <a:srgbClr val="26262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171187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make</a:t>
            </a:r>
          </a:p>
        </p:txBody>
      </p:sp>
      <p:grpSp>
        <p:nvGrpSpPr>
          <p:cNvPr id="31" name="그룹 30"/>
          <p:cNvGrpSpPr/>
          <p:nvPr/>
        </p:nvGrpSpPr>
        <p:grpSpPr>
          <a:xfrm>
            <a:off x="559817" y="1929987"/>
            <a:ext cx="8783192" cy="689763"/>
            <a:chOff x="558800" y="1842598"/>
            <a:chExt cx="8785225" cy="689924"/>
          </a:xfrm>
        </p:grpSpPr>
        <p:grpSp>
          <p:nvGrpSpPr>
            <p:cNvPr id="32" name="그룹 31"/>
            <p:cNvGrpSpPr/>
            <p:nvPr/>
          </p:nvGrpSpPr>
          <p:grpSpPr>
            <a:xfrm>
              <a:off x="558800" y="1842598"/>
              <a:ext cx="8785225" cy="215444"/>
              <a:chOff x="1027113" y="2045625"/>
              <a:chExt cx="8785225" cy="215444"/>
            </a:xfrm>
          </p:grpSpPr>
          <p:sp>
            <p:nvSpPr>
              <p:cNvPr id="34" name="직사각형 3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main.c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main.h</a:t>
                </a:r>
              </a:p>
            </p:txBody>
          </p:sp>
        </p:grpSp>
        <p:sp>
          <p:nvSpPr>
            <p:cNvPr id="33" name="직사각형 32"/>
            <p:cNvSpPr/>
            <p:nvPr/>
          </p:nvSpPr>
          <p:spPr>
            <a:xfrm>
              <a:off x="711200" y="2187014"/>
              <a:ext cx="2880667" cy="345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main.c</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6" name="TextBox 35">
            <a:extLst>
              <a:ext uri="{FF2B5EF4-FFF2-40B4-BE49-F238E27FC236}">
                <a16:creationId xmlns:a16="http://schemas.microsoft.com/office/drawing/2014/main" id="{851AC61A-9F8E-4DEF-888B-CECE0143F14B}"/>
              </a:ext>
            </a:extLst>
          </p:cNvPr>
          <p:cNvSpPr txBox="1"/>
          <p:nvPr/>
        </p:nvSpPr>
        <p:spPr>
          <a:xfrm>
            <a:off x="892182" y="2617167"/>
            <a:ext cx="2520000" cy="1837708"/>
          </a:xfrm>
          <a:prstGeom prst="rect">
            <a:avLst/>
          </a:prstGeom>
          <a:solidFill>
            <a:schemeClr val="accent6">
              <a:lumMod val="20000"/>
              <a:lumOff val="80000"/>
              <a:alpha val="40000"/>
            </a:schemeClr>
          </a:solidFill>
          <a:ln>
            <a:solidFill>
              <a:schemeClr val="accent6">
                <a:lumMod val="40000"/>
                <a:lumOff val="6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algn="just"/>
            <a:r>
              <a:rPr lang="en-US" altLang="ko-KR" dirty="0">
                <a:solidFill>
                  <a:srgbClr val="262626"/>
                </a:solidFill>
                <a:latin typeface="SamsungOne-400" panose="020B0503030303020204" pitchFamily="34" charset="0"/>
                <a:ea typeface="SamsungOne-400" panose="020B0503030303020204" pitchFamily="34" charset="0"/>
              </a:rPr>
              <a:t>#include "</a:t>
            </a:r>
            <a:r>
              <a:rPr lang="en-US" altLang="ko-KR" dirty="0" err="1">
                <a:solidFill>
                  <a:srgbClr val="262626"/>
                </a:solidFill>
                <a:latin typeface="SamsungOne-400" panose="020B0503030303020204" pitchFamily="34" charset="0"/>
                <a:ea typeface="SamsungOne-400" panose="020B0503030303020204" pitchFamily="34" charset="0"/>
              </a:rPr>
              <a:t>main.h</a:t>
            </a:r>
            <a:r>
              <a:rPr lang="en-US" altLang="ko-KR" dirty="0">
                <a:solidFill>
                  <a:srgbClr val="262626"/>
                </a:solidFill>
                <a:latin typeface="SamsungOne-400" panose="020B0503030303020204" pitchFamily="34" charset="0"/>
                <a:ea typeface="SamsungOne-400" panose="020B0503030303020204" pitchFamily="34" charset="0"/>
              </a:rPr>
              <a:t>"</a:t>
            </a:r>
          </a:p>
          <a:p>
            <a:pPr algn="just"/>
            <a:r>
              <a:rPr lang="en-US" altLang="ko-KR" dirty="0">
                <a:solidFill>
                  <a:srgbClr val="262626"/>
                </a:solidFill>
                <a:latin typeface="SamsungOne-400" panose="020B0503030303020204" pitchFamily="34" charset="0"/>
                <a:ea typeface="SamsungOne-400" panose="020B0503030303020204" pitchFamily="34" charset="0"/>
              </a:rPr>
              <a:t>#include "</a:t>
            </a:r>
            <a:r>
              <a:rPr lang="en-US" altLang="ko-KR" dirty="0" err="1">
                <a:solidFill>
                  <a:srgbClr val="262626"/>
                </a:solidFill>
                <a:latin typeface="SamsungOne-400" panose="020B0503030303020204" pitchFamily="34" charset="0"/>
                <a:ea typeface="SamsungOne-400" panose="020B0503030303020204" pitchFamily="34" charset="0"/>
              </a:rPr>
              <a:t>source.h</a:t>
            </a:r>
            <a:r>
              <a:rPr lang="en-US" altLang="ko-KR" dirty="0">
                <a:solidFill>
                  <a:srgbClr val="262626"/>
                </a:solidFill>
                <a:latin typeface="SamsungOne-400" panose="020B0503030303020204" pitchFamily="34" charset="0"/>
                <a:ea typeface="SamsungOne-400" panose="020B0503030303020204" pitchFamily="34" charset="0"/>
              </a:rPr>
              <a:t>"</a:t>
            </a:r>
          </a:p>
          <a:p>
            <a:pPr algn="just"/>
            <a:endParaRPr lang="en-US" altLang="ko-KR" dirty="0">
              <a:solidFill>
                <a:srgbClr val="262626"/>
              </a:solidFill>
              <a:latin typeface="SamsungOne-400" panose="020B0503030303020204" pitchFamily="34" charset="0"/>
              <a:ea typeface="SamsungOne-400" panose="020B0503030303020204" pitchFamily="34" charset="0"/>
            </a:endParaRPr>
          </a:p>
          <a:p>
            <a:pPr algn="just"/>
            <a:r>
              <a:rPr lang="en-US" altLang="ko-KR" dirty="0" err="1">
                <a:solidFill>
                  <a:srgbClr val="262626"/>
                </a:solidFill>
                <a:latin typeface="SamsungOne-400" panose="020B0503030303020204" pitchFamily="34" charset="0"/>
                <a:ea typeface="SamsungOne-400" panose="020B0503030303020204" pitchFamily="34" charset="0"/>
              </a:rPr>
              <a:t>int</a:t>
            </a:r>
            <a:r>
              <a:rPr lang="en-US" altLang="ko-KR" dirty="0">
                <a:solidFill>
                  <a:srgbClr val="262626"/>
                </a:solidFill>
                <a:latin typeface="SamsungOne-400" panose="020B0503030303020204" pitchFamily="34" charset="0"/>
                <a:ea typeface="SamsungOne-400" panose="020B0503030303020204" pitchFamily="34" charset="0"/>
              </a:rPr>
              <a:t> main(</a:t>
            </a:r>
            <a:r>
              <a:rPr lang="en-US" altLang="ko-KR" dirty="0" err="1">
                <a:solidFill>
                  <a:srgbClr val="262626"/>
                </a:solidFill>
                <a:latin typeface="SamsungOne-400" panose="020B0503030303020204" pitchFamily="34" charset="0"/>
                <a:ea typeface="SamsungOne-400" panose="020B0503030303020204" pitchFamily="34" charset="0"/>
              </a:rPr>
              <a:t>int</a:t>
            </a:r>
            <a:r>
              <a:rPr lang="en-US" altLang="ko-KR" dirty="0">
                <a:solidFill>
                  <a:srgbClr val="262626"/>
                </a:solidFill>
                <a:latin typeface="SamsungOne-400" panose="020B0503030303020204" pitchFamily="34" charset="0"/>
                <a:ea typeface="SamsungOne-400" panose="020B0503030303020204" pitchFamily="34" charset="0"/>
              </a:rPr>
              <a:t> </a:t>
            </a:r>
            <a:r>
              <a:rPr lang="en-US" altLang="ko-KR" dirty="0" err="1">
                <a:solidFill>
                  <a:srgbClr val="262626"/>
                </a:solidFill>
                <a:latin typeface="SamsungOne-400" panose="020B0503030303020204" pitchFamily="34" charset="0"/>
                <a:ea typeface="SamsungOne-400" panose="020B0503030303020204" pitchFamily="34" charset="0"/>
              </a:rPr>
              <a:t>argc</a:t>
            </a:r>
            <a:r>
              <a:rPr lang="en-US" altLang="ko-KR" dirty="0">
                <a:solidFill>
                  <a:srgbClr val="262626"/>
                </a:solidFill>
                <a:latin typeface="SamsungOne-400" panose="020B0503030303020204" pitchFamily="34" charset="0"/>
                <a:ea typeface="SamsungOne-400" panose="020B0503030303020204" pitchFamily="34" charset="0"/>
              </a:rPr>
              <a:t>, char* </a:t>
            </a:r>
            <a:r>
              <a:rPr lang="en-US" altLang="ko-KR" dirty="0" err="1">
                <a:solidFill>
                  <a:srgbClr val="262626"/>
                </a:solidFill>
                <a:latin typeface="SamsungOne-400" panose="020B0503030303020204" pitchFamily="34" charset="0"/>
                <a:ea typeface="SamsungOne-400" panose="020B0503030303020204" pitchFamily="34" charset="0"/>
              </a:rPr>
              <a:t>argv</a:t>
            </a:r>
            <a:r>
              <a:rPr lang="en-US" altLang="ko-KR" dirty="0">
                <a:solidFill>
                  <a:srgbClr val="262626"/>
                </a:solidFill>
                <a:latin typeface="SamsungOne-400" panose="020B0503030303020204" pitchFamily="34" charset="0"/>
                <a:ea typeface="SamsungOne-400" panose="020B0503030303020204" pitchFamily="34" charset="0"/>
              </a:rPr>
              <a:t>[]) {</a:t>
            </a:r>
          </a:p>
          <a:p>
            <a:pPr algn="just"/>
            <a:r>
              <a:rPr lang="en-US" altLang="ko-KR" dirty="0">
                <a:solidFill>
                  <a:srgbClr val="262626"/>
                </a:solidFill>
                <a:latin typeface="SamsungOne-400" panose="020B0503030303020204" pitchFamily="34" charset="0"/>
                <a:ea typeface="SamsungOne-400" panose="020B0503030303020204" pitchFamily="34" charset="0"/>
              </a:rPr>
              <a:t>    </a:t>
            </a:r>
            <a:r>
              <a:rPr lang="en-US" altLang="ko-KR" dirty="0" err="1">
                <a:solidFill>
                  <a:srgbClr val="262626"/>
                </a:solidFill>
                <a:latin typeface="SamsungOne-400" panose="020B0503030303020204" pitchFamily="34" charset="0"/>
                <a:ea typeface="SamsungOne-400" panose="020B0503030303020204" pitchFamily="34" charset="0"/>
              </a:rPr>
              <a:t>sayHello</a:t>
            </a:r>
            <a:r>
              <a:rPr lang="en-US" altLang="ko-KR" dirty="0">
                <a:solidFill>
                  <a:srgbClr val="262626"/>
                </a:solidFill>
                <a:latin typeface="SamsungOne-400" panose="020B0503030303020204" pitchFamily="34" charset="0"/>
                <a:ea typeface="SamsungOne-400" panose="020B0503030303020204" pitchFamily="34" charset="0"/>
              </a:rPr>
              <a:t>("Hello, World");</a:t>
            </a:r>
          </a:p>
          <a:p>
            <a:pPr algn="just"/>
            <a:r>
              <a:rPr lang="en-US" altLang="ko-KR" dirty="0">
                <a:solidFill>
                  <a:srgbClr val="262626"/>
                </a:solidFill>
                <a:latin typeface="SamsungOne-400" panose="020B0503030303020204" pitchFamily="34" charset="0"/>
                <a:ea typeface="SamsungOne-400" panose="020B0503030303020204" pitchFamily="34" charset="0"/>
              </a:rPr>
              <a:t>    return 0;</a:t>
            </a:r>
          </a:p>
          <a:p>
            <a:pPr algn="just"/>
            <a:r>
              <a:rPr lang="en-US" altLang="ko-KR" dirty="0">
                <a:solidFill>
                  <a:srgbClr val="262626"/>
                </a:solidFill>
                <a:latin typeface="SamsungOne-400" panose="020B0503030303020204" pitchFamily="34" charset="0"/>
                <a:ea typeface="SamsungOne-400" panose="020B0503030303020204" pitchFamily="34" charset="0"/>
              </a:rPr>
              <a:t>}</a:t>
            </a:r>
          </a:p>
        </p:txBody>
      </p:sp>
      <p:sp>
        <p:nvSpPr>
          <p:cNvPr id="12" name="직사각형 11"/>
          <p:cNvSpPr/>
          <p:nvPr/>
        </p:nvSpPr>
        <p:spPr>
          <a:xfrm>
            <a:off x="5638060" y="2271740"/>
            <a:ext cx="28800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main.h</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3" name="TextBox 12">
            <a:extLst>
              <a:ext uri="{FF2B5EF4-FFF2-40B4-BE49-F238E27FC236}">
                <a16:creationId xmlns:a16="http://schemas.microsoft.com/office/drawing/2014/main" id="{851AC61A-9F8E-4DEF-888B-CECE0143F14B}"/>
              </a:ext>
            </a:extLst>
          </p:cNvPr>
          <p:cNvSpPr txBox="1"/>
          <p:nvPr/>
        </p:nvSpPr>
        <p:spPr>
          <a:xfrm>
            <a:off x="5818060" y="2617167"/>
            <a:ext cx="2520000" cy="1837708"/>
          </a:xfrm>
          <a:prstGeom prst="rect">
            <a:avLst/>
          </a:prstGeom>
          <a:solidFill>
            <a:schemeClr val="accent6">
              <a:lumMod val="20000"/>
              <a:lumOff val="80000"/>
              <a:alpha val="40000"/>
            </a:schemeClr>
          </a:solidFill>
          <a:ln>
            <a:solidFill>
              <a:schemeClr val="accent6">
                <a:lumMod val="40000"/>
                <a:lumOff val="6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algn="just"/>
            <a:r>
              <a:rPr lang="en-US" altLang="ko-KR" dirty="0">
                <a:solidFill>
                  <a:srgbClr val="262626"/>
                </a:solidFill>
                <a:latin typeface="SamsungOne-400" panose="020B0503030303020204" pitchFamily="34" charset="0"/>
                <a:ea typeface="SamsungOne-400" panose="020B0503030303020204" pitchFamily="34" charset="0"/>
              </a:rPr>
              <a:t>#</a:t>
            </a:r>
            <a:r>
              <a:rPr lang="en-US" altLang="ko-KR" dirty="0" err="1">
                <a:solidFill>
                  <a:srgbClr val="262626"/>
                </a:solidFill>
                <a:latin typeface="SamsungOne-400" panose="020B0503030303020204" pitchFamily="34" charset="0"/>
                <a:ea typeface="SamsungOne-400" panose="020B0503030303020204" pitchFamily="34" charset="0"/>
              </a:rPr>
              <a:t>ifndef</a:t>
            </a:r>
            <a:r>
              <a:rPr lang="en-US" altLang="ko-KR" dirty="0">
                <a:solidFill>
                  <a:srgbClr val="262626"/>
                </a:solidFill>
                <a:latin typeface="SamsungOne-400" panose="020B0503030303020204" pitchFamily="34" charset="0"/>
                <a:ea typeface="SamsungOne-400" panose="020B0503030303020204" pitchFamily="34" charset="0"/>
              </a:rPr>
              <a:t> _MAIN_H</a:t>
            </a:r>
          </a:p>
          <a:p>
            <a:pPr algn="just"/>
            <a:r>
              <a:rPr lang="en-US" altLang="ko-KR" dirty="0">
                <a:solidFill>
                  <a:srgbClr val="262626"/>
                </a:solidFill>
                <a:latin typeface="SamsungOne-400" panose="020B0503030303020204" pitchFamily="34" charset="0"/>
                <a:ea typeface="SamsungOne-400" panose="020B0503030303020204" pitchFamily="34" charset="0"/>
              </a:rPr>
              <a:t>#define _MAIN_H</a:t>
            </a:r>
          </a:p>
          <a:p>
            <a:pPr algn="just"/>
            <a:r>
              <a:rPr lang="en-US" altLang="ko-KR" dirty="0">
                <a:solidFill>
                  <a:srgbClr val="262626"/>
                </a:solidFill>
                <a:latin typeface="SamsungOne-400" panose="020B0503030303020204" pitchFamily="34" charset="0"/>
                <a:ea typeface="SamsungOne-400" panose="020B0503030303020204" pitchFamily="34" charset="0"/>
              </a:rPr>
              <a:t>#include &lt;</a:t>
            </a:r>
            <a:r>
              <a:rPr lang="en-US" altLang="ko-KR" dirty="0" err="1">
                <a:solidFill>
                  <a:srgbClr val="262626"/>
                </a:solidFill>
                <a:latin typeface="SamsungOne-400" panose="020B0503030303020204" pitchFamily="34" charset="0"/>
                <a:ea typeface="SamsungOne-400" panose="020B0503030303020204" pitchFamily="34" charset="0"/>
              </a:rPr>
              <a:t>stdio.h</a:t>
            </a:r>
            <a:r>
              <a:rPr lang="en-US" altLang="ko-KR" dirty="0">
                <a:solidFill>
                  <a:srgbClr val="262626"/>
                </a:solidFill>
                <a:latin typeface="SamsungOne-400" panose="020B0503030303020204" pitchFamily="34" charset="0"/>
                <a:ea typeface="SamsungOne-400" panose="020B0503030303020204" pitchFamily="34" charset="0"/>
              </a:rPr>
              <a:t>&gt;</a:t>
            </a:r>
          </a:p>
          <a:p>
            <a:pPr algn="just"/>
            <a:r>
              <a:rPr lang="en-US" altLang="ko-KR" dirty="0">
                <a:solidFill>
                  <a:srgbClr val="262626"/>
                </a:solidFill>
                <a:latin typeface="SamsungOne-400" panose="020B0503030303020204" pitchFamily="34" charset="0"/>
                <a:ea typeface="SamsungOne-400" panose="020B0503030303020204" pitchFamily="34" charset="0"/>
              </a:rPr>
              <a:t>#</a:t>
            </a:r>
            <a:r>
              <a:rPr lang="en-US" altLang="ko-KR" dirty="0" err="1">
                <a:solidFill>
                  <a:srgbClr val="262626"/>
                </a:solidFill>
                <a:latin typeface="SamsungOne-400" panose="020B0503030303020204" pitchFamily="34" charset="0"/>
                <a:ea typeface="SamsungOne-400" panose="020B0503030303020204" pitchFamily="34" charset="0"/>
              </a:rPr>
              <a:t>endif</a:t>
            </a:r>
            <a:endParaRPr lang="en-US" altLang="ko-KR" dirty="0">
              <a:solidFill>
                <a:srgbClr val="26262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2868381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make</a:t>
            </a:r>
          </a:p>
        </p:txBody>
      </p:sp>
      <p:grpSp>
        <p:nvGrpSpPr>
          <p:cNvPr id="31" name="그룹 30"/>
          <p:cNvGrpSpPr/>
          <p:nvPr/>
        </p:nvGrpSpPr>
        <p:grpSpPr>
          <a:xfrm>
            <a:off x="559817" y="1929987"/>
            <a:ext cx="8783192" cy="689763"/>
            <a:chOff x="558800" y="1842598"/>
            <a:chExt cx="8785225" cy="689924"/>
          </a:xfrm>
        </p:grpSpPr>
        <p:grpSp>
          <p:nvGrpSpPr>
            <p:cNvPr id="32" name="그룹 31"/>
            <p:cNvGrpSpPr/>
            <p:nvPr/>
          </p:nvGrpSpPr>
          <p:grpSpPr>
            <a:xfrm>
              <a:off x="558800" y="1842598"/>
              <a:ext cx="8785225" cy="215444"/>
              <a:chOff x="1027113" y="2045625"/>
              <a:chExt cx="8785225" cy="215444"/>
            </a:xfrm>
          </p:grpSpPr>
          <p:sp>
            <p:nvSpPr>
              <p:cNvPr id="34" name="직사각형 3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source.c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source.h</a:t>
                </a:r>
              </a:p>
            </p:txBody>
          </p:sp>
        </p:grpSp>
        <p:sp>
          <p:nvSpPr>
            <p:cNvPr id="33" name="직사각형 32"/>
            <p:cNvSpPr/>
            <p:nvPr/>
          </p:nvSpPr>
          <p:spPr>
            <a:xfrm>
              <a:off x="711200" y="2187014"/>
              <a:ext cx="2880667" cy="345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source.c</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6" name="TextBox 35">
            <a:extLst>
              <a:ext uri="{FF2B5EF4-FFF2-40B4-BE49-F238E27FC236}">
                <a16:creationId xmlns:a16="http://schemas.microsoft.com/office/drawing/2014/main" id="{851AC61A-9F8E-4DEF-888B-CECE0143F14B}"/>
              </a:ext>
            </a:extLst>
          </p:cNvPr>
          <p:cNvSpPr txBox="1"/>
          <p:nvPr/>
        </p:nvSpPr>
        <p:spPr>
          <a:xfrm>
            <a:off x="892182" y="2617167"/>
            <a:ext cx="2520000" cy="1837708"/>
          </a:xfrm>
          <a:prstGeom prst="rect">
            <a:avLst/>
          </a:prstGeom>
          <a:solidFill>
            <a:schemeClr val="accent6">
              <a:lumMod val="20000"/>
              <a:lumOff val="80000"/>
              <a:alpha val="40000"/>
            </a:schemeClr>
          </a:solidFill>
          <a:ln>
            <a:solidFill>
              <a:schemeClr val="accent6">
                <a:lumMod val="40000"/>
                <a:lumOff val="6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algn="just"/>
            <a:r>
              <a:rPr lang="en-US" altLang="ko-KR" dirty="0">
                <a:solidFill>
                  <a:srgbClr val="262626"/>
                </a:solidFill>
                <a:latin typeface="SamsungOne-400" panose="020B0503030303020204" pitchFamily="34" charset="0"/>
                <a:ea typeface="SamsungOne-400" panose="020B0503030303020204" pitchFamily="34" charset="0"/>
              </a:rPr>
              <a:t>#include "</a:t>
            </a:r>
            <a:r>
              <a:rPr lang="en-US" altLang="ko-KR" dirty="0" err="1">
                <a:solidFill>
                  <a:srgbClr val="262626"/>
                </a:solidFill>
                <a:latin typeface="SamsungOne-400" panose="020B0503030303020204" pitchFamily="34" charset="0"/>
                <a:ea typeface="SamsungOne-400" panose="020B0503030303020204" pitchFamily="34" charset="0"/>
              </a:rPr>
              <a:t>source.h</a:t>
            </a:r>
            <a:r>
              <a:rPr lang="en-US" altLang="ko-KR" dirty="0">
                <a:solidFill>
                  <a:srgbClr val="262626"/>
                </a:solidFill>
                <a:latin typeface="SamsungOne-400" panose="020B0503030303020204" pitchFamily="34" charset="0"/>
                <a:ea typeface="SamsungOne-400" panose="020B0503030303020204" pitchFamily="34" charset="0"/>
              </a:rPr>
              <a:t>"</a:t>
            </a:r>
          </a:p>
          <a:p>
            <a:pPr algn="just"/>
            <a:endParaRPr lang="en-US" altLang="ko-KR" dirty="0">
              <a:solidFill>
                <a:srgbClr val="262626"/>
              </a:solidFill>
              <a:latin typeface="SamsungOne-400" panose="020B0503030303020204" pitchFamily="34" charset="0"/>
              <a:ea typeface="SamsungOne-400" panose="020B0503030303020204" pitchFamily="34" charset="0"/>
            </a:endParaRPr>
          </a:p>
          <a:p>
            <a:pPr algn="just"/>
            <a:r>
              <a:rPr lang="en-US" altLang="ko-KR" dirty="0">
                <a:solidFill>
                  <a:srgbClr val="262626"/>
                </a:solidFill>
                <a:latin typeface="SamsungOne-400" panose="020B0503030303020204" pitchFamily="34" charset="0"/>
                <a:ea typeface="SamsungOne-400" panose="020B0503030303020204" pitchFamily="34" charset="0"/>
              </a:rPr>
              <a:t>void </a:t>
            </a:r>
            <a:r>
              <a:rPr lang="en-US" altLang="ko-KR" dirty="0" err="1">
                <a:solidFill>
                  <a:srgbClr val="262626"/>
                </a:solidFill>
                <a:latin typeface="SamsungOne-400" panose="020B0503030303020204" pitchFamily="34" charset="0"/>
                <a:ea typeface="SamsungOne-400" panose="020B0503030303020204" pitchFamily="34" charset="0"/>
              </a:rPr>
              <a:t>sayHello</a:t>
            </a:r>
            <a:r>
              <a:rPr lang="en-US" altLang="ko-KR" dirty="0">
                <a:solidFill>
                  <a:srgbClr val="262626"/>
                </a:solidFill>
                <a:latin typeface="SamsungOne-400" panose="020B0503030303020204" pitchFamily="34" charset="0"/>
                <a:ea typeface="SamsungOne-400" panose="020B0503030303020204" pitchFamily="34" charset="0"/>
              </a:rPr>
              <a:t>(</a:t>
            </a:r>
            <a:r>
              <a:rPr lang="en-US" altLang="ko-KR" dirty="0" err="1">
                <a:solidFill>
                  <a:srgbClr val="262626"/>
                </a:solidFill>
                <a:latin typeface="SamsungOne-400" panose="020B0503030303020204" pitchFamily="34" charset="0"/>
                <a:ea typeface="SamsungOne-400" panose="020B0503030303020204" pitchFamily="34" charset="0"/>
              </a:rPr>
              <a:t>const</a:t>
            </a:r>
            <a:r>
              <a:rPr lang="en-US" altLang="ko-KR" dirty="0">
                <a:solidFill>
                  <a:srgbClr val="262626"/>
                </a:solidFill>
                <a:latin typeface="SamsungOne-400" panose="020B0503030303020204" pitchFamily="34" charset="0"/>
                <a:ea typeface="SamsungOne-400" panose="020B0503030303020204" pitchFamily="34" charset="0"/>
              </a:rPr>
              <a:t> char* </a:t>
            </a:r>
            <a:r>
              <a:rPr lang="en-US" altLang="ko-KR" dirty="0" err="1">
                <a:solidFill>
                  <a:srgbClr val="262626"/>
                </a:solidFill>
                <a:latin typeface="SamsungOne-400" panose="020B0503030303020204" pitchFamily="34" charset="0"/>
                <a:ea typeface="SamsungOne-400" panose="020B0503030303020204" pitchFamily="34" charset="0"/>
              </a:rPr>
              <a:t>str</a:t>
            </a:r>
            <a:r>
              <a:rPr lang="en-US" altLang="ko-KR" dirty="0">
                <a:solidFill>
                  <a:srgbClr val="262626"/>
                </a:solidFill>
                <a:latin typeface="SamsungOne-400" panose="020B0503030303020204" pitchFamily="34" charset="0"/>
                <a:ea typeface="SamsungOne-400" panose="020B0503030303020204" pitchFamily="34" charset="0"/>
              </a:rPr>
              <a:t>) {</a:t>
            </a:r>
          </a:p>
          <a:p>
            <a:pPr algn="just"/>
            <a:r>
              <a:rPr lang="en-US" altLang="ko-KR" dirty="0">
                <a:solidFill>
                  <a:srgbClr val="262626"/>
                </a:solidFill>
                <a:latin typeface="SamsungOne-400" panose="020B0503030303020204" pitchFamily="34" charset="0"/>
                <a:ea typeface="SamsungOne-400" panose="020B0503030303020204" pitchFamily="34" charset="0"/>
              </a:rPr>
              <a:t>    </a:t>
            </a:r>
            <a:r>
              <a:rPr lang="en-US" altLang="ko-KR" dirty="0" err="1">
                <a:solidFill>
                  <a:srgbClr val="262626"/>
                </a:solidFill>
                <a:latin typeface="SamsungOne-400" panose="020B0503030303020204" pitchFamily="34" charset="0"/>
                <a:ea typeface="SamsungOne-400" panose="020B0503030303020204" pitchFamily="34" charset="0"/>
              </a:rPr>
              <a:t>printf</a:t>
            </a:r>
            <a:r>
              <a:rPr lang="en-US" altLang="ko-KR" dirty="0">
                <a:solidFill>
                  <a:srgbClr val="262626"/>
                </a:solidFill>
                <a:latin typeface="SamsungOne-400" panose="020B0503030303020204" pitchFamily="34" charset="0"/>
                <a:ea typeface="SamsungOne-400" panose="020B0503030303020204" pitchFamily="34" charset="0"/>
              </a:rPr>
              <a:t>("</a:t>
            </a:r>
            <a:r>
              <a:rPr lang="en-US" altLang="ko-KR" dirty="0" err="1">
                <a:solidFill>
                  <a:srgbClr val="262626"/>
                </a:solidFill>
                <a:latin typeface="SamsungOne-400" panose="020B0503030303020204" pitchFamily="34" charset="0"/>
                <a:ea typeface="SamsungOne-400" panose="020B0503030303020204" pitchFamily="34" charset="0"/>
              </a:rPr>
              <a:t>sayHello</a:t>
            </a:r>
            <a:r>
              <a:rPr lang="en-US" altLang="ko-KR" dirty="0">
                <a:solidFill>
                  <a:srgbClr val="262626"/>
                </a:solidFill>
                <a:latin typeface="SamsungOne-400" panose="020B0503030303020204" pitchFamily="34" charset="0"/>
                <a:ea typeface="SamsungOne-400" panose="020B0503030303020204" pitchFamily="34" charset="0"/>
              </a:rPr>
              <a:t> Function: %s\n", </a:t>
            </a:r>
            <a:r>
              <a:rPr lang="en-US" altLang="ko-KR" dirty="0" err="1">
                <a:solidFill>
                  <a:srgbClr val="262626"/>
                </a:solidFill>
                <a:latin typeface="SamsungOne-400" panose="020B0503030303020204" pitchFamily="34" charset="0"/>
                <a:ea typeface="SamsungOne-400" panose="020B0503030303020204" pitchFamily="34" charset="0"/>
              </a:rPr>
              <a:t>str</a:t>
            </a:r>
            <a:r>
              <a:rPr lang="en-US" altLang="ko-KR" dirty="0">
                <a:solidFill>
                  <a:srgbClr val="262626"/>
                </a:solidFill>
                <a:latin typeface="SamsungOne-400" panose="020B0503030303020204" pitchFamily="34" charset="0"/>
                <a:ea typeface="SamsungOne-400" panose="020B0503030303020204" pitchFamily="34" charset="0"/>
              </a:rPr>
              <a:t>);</a:t>
            </a:r>
          </a:p>
          <a:p>
            <a:pPr algn="just"/>
            <a:r>
              <a:rPr lang="en-US" altLang="ko-KR" dirty="0">
                <a:solidFill>
                  <a:srgbClr val="262626"/>
                </a:solidFill>
                <a:latin typeface="SamsungOne-400" panose="020B0503030303020204" pitchFamily="34" charset="0"/>
                <a:ea typeface="SamsungOne-400" panose="020B0503030303020204" pitchFamily="34" charset="0"/>
              </a:rPr>
              <a:t>}</a:t>
            </a:r>
          </a:p>
        </p:txBody>
      </p:sp>
      <p:sp>
        <p:nvSpPr>
          <p:cNvPr id="12" name="직사각형 11"/>
          <p:cNvSpPr/>
          <p:nvPr/>
        </p:nvSpPr>
        <p:spPr>
          <a:xfrm>
            <a:off x="5638060" y="2271740"/>
            <a:ext cx="28800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source.h</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3" name="TextBox 12">
            <a:extLst>
              <a:ext uri="{FF2B5EF4-FFF2-40B4-BE49-F238E27FC236}">
                <a16:creationId xmlns:a16="http://schemas.microsoft.com/office/drawing/2014/main" id="{851AC61A-9F8E-4DEF-888B-CECE0143F14B}"/>
              </a:ext>
            </a:extLst>
          </p:cNvPr>
          <p:cNvSpPr txBox="1"/>
          <p:nvPr/>
        </p:nvSpPr>
        <p:spPr>
          <a:xfrm>
            <a:off x="5801672" y="2622011"/>
            <a:ext cx="2520000" cy="1837708"/>
          </a:xfrm>
          <a:prstGeom prst="rect">
            <a:avLst/>
          </a:prstGeom>
          <a:solidFill>
            <a:schemeClr val="accent6">
              <a:lumMod val="20000"/>
              <a:lumOff val="80000"/>
              <a:alpha val="40000"/>
            </a:schemeClr>
          </a:solidFill>
          <a:ln>
            <a:solidFill>
              <a:schemeClr val="accent6">
                <a:lumMod val="40000"/>
                <a:lumOff val="6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algn="just"/>
            <a:r>
              <a:rPr lang="en-US" altLang="ko-KR" dirty="0">
                <a:solidFill>
                  <a:srgbClr val="262626"/>
                </a:solidFill>
                <a:latin typeface="SamsungOne-400" panose="020B0503030303020204" pitchFamily="34" charset="0"/>
                <a:ea typeface="SamsungOne-400" panose="020B0503030303020204" pitchFamily="34" charset="0"/>
              </a:rPr>
              <a:t>#</a:t>
            </a:r>
            <a:r>
              <a:rPr lang="en-US" altLang="ko-KR" dirty="0" err="1">
                <a:solidFill>
                  <a:srgbClr val="262626"/>
                </a:solidFill>
                <a:latin typeface="SamsungOne-400" panose="020B0503030303020204" pitchFamily="34" charset="0"/>
                <a:ea typeface="SamsungOne-400" panose="020B0503030303020204" pitchFamily="34" charset="0"/>
              </a:rPr>
              <a:t>ifndef</a:t>
            </a:r>
            <a:r>
              <a:rPr lang="en-US" altLang="ko-KR" dirty="0">
                <a:solidFill>
                  <a:srgbClr val="262626"/>
                </a:solidFill>
                <a:latin typeface="SamsungOne-400" panose="020B0503030303020204" pitchFamily="34" charset="0"/>
                <a:ea typeface="SamsungOne-400" panose="020B0503030303020204" pitchFamily="34" charset="0"/>
              </a:rPr>
              <a:t> _SOURCE_H</a:t>
            </a:r>
          </a:p>
          <a:p>
            <a:pPr algn="just"/>
            <a:r>
              <a:rPr lang="en-US" altLang="ko-KR" dirty="0">
                <a:solidFill>
                  <a:srgbClr val="262626"/>
                </a:solidFill>
                <a:latin typeface="SamsungOne-400" panose="020B0503030303020204" pitchFamily="34" charset="0"/>
                <a:ea typeface="SamsungOne-400" panose="020B0503030303020204" pitchFamily="34" charset="0"/>
              </a:rPr>
              <a:t>#define _SOURCE_H</a:t>
            </a:r>
          </a:p>
          <a:p>
            <a:pPr algn="just"/>
            <a:r>
              <a:rPr lang="en-US" altLang="ko-KR" dirty="0">
                <a:solidFill>
                  <a:srgbClr val="262626"/>
                </a:solidFill>
                <a:latin typeface="SamsungOne-400" panose="020B0503030303020204" pitchFamily="34" charset="0"/>
                <a:ea typeface="SamsungOne-400" panose="020B0503030303020204" pitchFamily="34" charset="0"/>
              </a:rPr>
              <a:t>#include "</a:t>
            </a:r>
            <a:r>
              <a:rPr lang="en-US" altLang="ko-KR" dirty="0" err="1">
                <a:solidFill>
                  <a:srgbClr val="262626"/>
                </a:solidFill>
                <a:latin typeface="SamsungOne-400" panose="020B0503030303020204" pitchFamily="34" charset="0"/>
                <a:ea typeface="SamsungOne-400" panose="020B0503030303020204" pitchFamily="34" charset="0"/>
              </a:rPr>
              <a:t>main.h</a:t>
            </a:r>
            <a:r>
              <a:rPr lang="en-US" altLang="ko-KR" dirty="0">
                <a:solidFill>
                  <a:srgbClr val="262626"/>
                </a:solidFill>
                <a:latin typeface="SamsungOne-400" panose="020B0503030303020204" pitchFamily="34" charset="0"/>
                <a:ea typeface="SamsungOne-400" panose="020B0503030303020204" pitchFamily="34" charset="0"/>
              </a:rPr>
              <a:t>"</a:t>
            </a:r>
          </a:p>
          <a:p>
            <a:pPr algn="just"/>
            <a:r>
              <a:rPr lang="en-US" altLang="ko-KR" dirty="0">
                <a:solidFill>
                  <a:srgbClr val="262626"/>
                </a:solidFill>
                <a:latin typeface="SamsungOne-400" panose="020B0503030303020204" pitchFamily="34" charset="0"/>
                <a:ea typeface="SamsungOne-400" panose="020B0503030303020204" pitchFamily="34" charset="0"/>
              </a:rPr>
              <a:t>#</a:t>
            </a:r>
            <a:r>
              <a:rPr lang="en-US" altLang="ko-KR" dirty="0" err="1">
                <a:solidFill>
                  <a:srgbClr val="262626"/>
                </a:solidFill>
                <a:latin typeface="SamsungOne-400" panose="020B0503030303020204" pitchFamily="34" charset="0"/>
                <a:ea typeface="SamsungOne-400" panose="020B0503030303020204" pitchFamily="34" charset="0"/>
              </a:rPr>
              <a:t>endif</a:t>
            </a:r>
            <a:endParaRPr lang="en-US" altLang="ko-KR" dirty="0">
              <a:solidFill>
                <a:srgbClr val="26262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8408227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make</a:t>
            </a:r>
          </a:p>
        </p:txBody>
      </p:sp>
      <p:grpSp>
        <p:nvGrpSpPr>
          <p:cNvPr id="17" name="그룹 16"/>
          <p:cNvGrpSpPr/>
          <p:nvPr/>
        </p:nvGrpSpPr>
        <p:grpSpPr>
          <a:xfrm>
            <a:off x="559817" y="1935723"/>
            <a:ext cx="8801159" cy="1876075"/>
            <a:chOff x="558800" y="1842598"/>
            <a:chExt cx="8803196" cy="1876508"/>
          </a:xfrm>
        </p:grpSpPr>
        <p:grpSp>
          <p:nvGrpSpPr>
            <p:cNvPr id="18" name="그룹 17"/>
            <p:cNvGrpSpPr/>
            <p:nvPr/>
          </p:nvGrpSpPr>
          <p:grpSpPr>
            <a:xfrm>
              <a:off x="558800" y="1842598"/>
              <a:ext cx="8785225" cy="215444"/>
              <a:chOff x="1027113" y="2045625"/>
              <a:chExt cx="8785225" cy="21544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4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20" name="직사각형 19"/>
            <p:cNvSpPr/>
            <p:nvPr/>
          </p:nvSpPr>
          <p:spPr>
            <a:xfrm>
              <a:off x="711200" y="2167863"/>
              <a:ext cx="8650796" cy="15512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gcc src/*.c -o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program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include</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một số vấn đề nếu bạn xây dựng chương trình của mình bằng phương pháp hàng trên. Các lệnh biên dịch phức tạp phải được nhập không có lỗi chính tả như trên. Khi triển khai một dự án, bên thứ ba có thể khó xác định cách xây dựng dự án.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lý do này, bạn nên tự động hóa quá trình xây dựng. Bạn chỉ cần viết tập lệnh một lần và có thể sử dụng make để xây dựng tập lệnh đó.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68809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năng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Linux</a:t>
            </a: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360139" y="1315937"/>
            <a:ext cx="9334911"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Định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nghĩa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Mã</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nguồn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mở</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Tổ</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chức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Sáng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kiến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Nguồn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mở</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(OSI)</a:t>
            </a:r>
          </a:p>
        </p:txBody>
      </p:sp>
      <p:sp>
        <p:nvSpPr>
          <p:cNvPr id="38" name="직사각형 37">
            <a:extLst>
              <a:ext uri="{FF2B5EF4-FFF2-40B4-BE49-F238E27FC236}">
                <a16:creationId xmlns:a16="http://schemas.microsoft.com/office/drawing/2014/main" id="{439DCE1C-801F-43E7-9286-D60EB80C9FCA}"/>
              </a:ext>
            </a:extLst>
          </p:cNvPr>
          <p:cNvSpPr/>
          <p:nvPr/>
        </p:nvSpPr>
        <p:spPr>
          <a:xfrm>
            <a:off x="712182" y="2914432"/>
            <a:ext cx="8630827" cy="3069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42900" indent="-342900">
              <a:spcAft>
                <a:spcPts val="800"/>
              </a:spcAft>
              <a:buFont typeface="+mj-lt"/>
              <a:buAutoNum type="arabicParenR"/>
            </a:pPr>
            <a:r>
              <a:rPr lang="en-US" altLang="ko-KR" sz="1300" dirty="0" err="1">
                <a:solidFill>
                  <a:schemeClr val="tx1"/>
                </a:solidFill>
                <a:latin typeface="SamsungOne-400" panose="020B0503030303020204" pitchFamily="34" charset="0"/>
                <a:ea typeface="SamsungOne-400" panose="020B0503030303020204" pitchFamily="34" charset="0"/>
              </a:rPr>
              <a:t>Tái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phân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phối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miễn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phí</a:t>
            </a:r>
            <a:endParaRPr lang="en-US" altLang="ko-KR" sz="1300" dirty="0">
              <a:solidFill>
                <a:schemeClr val="tx1"/>
              </a:solidFill>
              <a:latin typeface="SamsungOne-400" panose="020B0503030303020204" pitchFamily="34" charset="0"/>
              <a:ea typeface="SamsungOne-400" panose="020B0503030303020204" pitchFamily="34" charset="0"/>
            </a:endParaRPr>
          </a:p>
          <a:p>
            <a:pPr marL="342900" indent="-342900">
              <a:spcAft>
                <a:spcPts val="800"/>
              </a:spcAft>
              <a:buFont typeface="+mj-lt"/>
              <a:buAutoNum type="arabicParenR"/>
            </a:pPr>
            <a:r>
              <a:rPr lang="en-US" altLang="ko-KR" sz="1300" dirty="0" err="1">
                <a:solidFill>
                  <a:schemeClr val="tx1"/>
                </a:solidFill>
                <a:latin typeface="SamsungOne-400" panose="020B0503030303020204" pitchFamily="34" charset="0"/>
                <a:ea typeface="SamsungOne-400" panose="020B0503030303020204" pitchFamily="34" charset="0"/>
              </a:rPr>
              <a:t>Mã</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nguồn</a:t>
            </a:r>
            <a:endParaRPr lang="en-US" altLang="ko-KR" sz="1300" dirty="0">
              <a:solidFill>
                <a:schemeClr val="tx1"/>
              </a:solidFill>
              <a:latin typeface="SamsungOne-400" panose="020B0503030303020204" pitchFamily="34" charset="0"/>
              <a:ea typeface="SamsungOne-400" panose="020B0503030303020204" pitchFamily="34" charset="0"/>
            </a:endParaRPr>
          </a:p>
          <a:p>
            <a:pPr marL="342900" indent="-342900">
              <a:spcAft>
                <a:spcPts val="800"/>
              </a:spcAft>
              <a:buFont typeface="+mj-lt"/>
              <a:buAutoNum type="arabicParenR"/>
            </a:pPr>
            <a:r>
              <a:rPr lang="en-US" altLang="ko-KR" sz="1300" dirty="0" err="1">
                <a:solidFill>
                  <a:schemeClr val="tx1"/>
                </a:solidFill>
                <a:latin typeface="SamsungOne-400" panose="020B0503030303020204" pitchFamily="34" charset="0"/>
                <a:ea typeface="SamsungOne-400" panose="020B0503030303020204" pitchFamily="34" charset="0"/>
              </a:rPr>
              <a:t>Công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việc</a:t>
            </a:r>
            <a:r>
              <a:rPr lang="en-US" altLang="ko-KR" sz="1300" dirty="0">
                <a:solidFill>
                  <a:schemeClr val="tx1"/>
                </a:solidFill>
                <a:latin typeface="SamsungOne-400" panose="020B0503030303020204" pitchFamily="34" charset="0"/>
                <a:ea typeface="SamsungOne-400" panose="020B0503030303020204" pitchFamily="34" charset="0"/>
              </a:rPr>
              <a:t> có </a:t>
            </a:r>
            <a:r>
              <a:rPr lang="en-US" altLang="ko-KR" sz="1300" dirty="0" err="1">
                <a:solidFill>
                  <a:schemeClr val="tx1"/>
                </a:solidFill>
                <a:latin typeface="SamsungOne-400" panose="020B0503030303020204" pitchFamily="34" charset="0"/>
                <a:ea typeface="SamsungOne-400" panose="020B0503030303020204" pitchFamily="34" charset="0"/>
              </a:rPr>
              <a:t>nguồn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gốc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rõ</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ràng</a:t>
            </a:r>
            <a:endParaRPr lang="en-US" altLang="ko-KR" sz="1300" dirty="0">
              <a:solidFill>
                <a:schemeClr val="tx1"/>
              </a:solidFill>
              <a:latin typeface="SamsungOne-400" panose="020B0503030303020204" pitchFamily="34" charset="0"/>
              <a:ea typeface="SamsungOne-400" panose="020B0503030303020204" pitchFamily="34" charset="0"/>
            </a:endParaRPr>
          </a:p>
          <a:p>
            <a:pPr marL="342900" indent="-342900">
              <a:spcAft>
                <a:spcPts val="800"/>
              </a:spcAft>
              <a:buFont typeface="+mj-lt"/>
              <a:buAutoNum type="arabicParenR"/>
            </a:pPr>
            <a:r>
              <a:rPr lang="en-US" altLang="ko-KR" sz="1300" dirty="0" err="1">
                <a:solidFill>
                  <a:schemeClr val="tx1"/>
                </a:solidFill>
                <a:latin typeface="SamsungOne-400" panose="020B0503030303020204" pitchFamily="34" charset="0"/>
                <a:ea typeface="SamsungOne-400" panose="020B0503030303020204" pitchFamily="34" charset="0"/>
              </a:rPr>
              <a:t>Mã</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nguồn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của</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tác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giả</a:t>
            </a:r>
            <a:r>
              <a:rPr lang="en-US" altLang="ko-KR" sz="1300" dirty="0">
                <a:solidFill>
                  <a:schemeClr val="tx1"/>
                </a:solidFill>
                <a:latin typeface="SamsungOne-400" panose="020B0503030303020204" pitchFamily="34" charset="0"/>
                <a:ea typeface="SamsungOne-400" panose="020B0503030303020204" pitchFamily="34" charset="0"/>
              </a:rPr>
              <a:t> có </a:t>
            </a:r>
            <a:r>
              <a:rPr lang="en-US" altLang="ko-KR" sz="1300" dirty="0" err="1">
                <a:solidFill>
                  <a:schemeClr val="tx1"/>
                </a:solidFill>
                <a:latin typeface="SamsungOne-400" panose="020B0503030303020204" pitchFamily="34" charset="0"/>
                <a:ea typeface="SamsungOne-400" panose="020B0503030303020204" pitchFamily="34" charset="0"/>
              </a:rPr>
              <a:t>tính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toàn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vẹn</a:t>
            </a:r>
            <a:endParaRPr lang="en-US" altLang="ko-KR" sz="1300" dirty="0">
              <a:solidFill>
                <a:schemeClr val="tx1"/>
              </a:solidFill>
              <a:latin typeface="SamsungOne-400" panose="020B0503030303020204" pitchFamily="34" charset="0"/>
              <a:ea typeface="SamsungOne-400" panose="020B0503030303020204" pitchFamily="34" charset="0"/>
            </a:endParaRPr>
          </a:p>
          <a:p>
            <a:pPr marL="342900" indent="-342900">
              <a:spcAft>
                <a:spcPts val="800"/>
              </a:spcAft>
              <a:buFont typeface="+mj-lt"/>
              <a:buAutoNum type="arabicParenR"/>
            </a:pPr>
            <a:r>
              <a:rPr lang="vi-VN" altLang="ko-KR" sz="1300" dirty="0">
                <a:solidFill>
                  <a:schemeClr val="tx1"/>
                </a:solidFill>
                <a:latin typeface="SamsungOne-400" panose="020B0503030303020204" pitchFamily="34" charset="0"/>
                <a:ea typeface="SamsungOne-400" panose="020B0503030303020204" pitchFamily="34" charset="0"/>
              </a:rPr>
              <a:t>Không phân biệt các cá nhân hoặc nhóm người</a:t>
            </a:r>
          </a:p>
          <a:p>
            <a:pPr marL="342900" indent="-342900">
              <a:spcAft>
                <a:spcPts val="800"/>
              </a:spcAft>
              <a:buFont typeface="+mj-lt"/>
              <a:buAutoNum type="arabicParenR"/>
            </a:pPr>
            <a:r>
              <a:rPr lang="en-US" altLang="ko-KR" sz="1300" dirty="0" err="1">
                <a:solidFill>
                  <a:schemeClr val="tx1"/>
                </a:solidFill>
                <a:latin typeface="SamsungOne-400" panose="020B0503030303020204" pitchFamily="34" charset="0"/>
                <a:ea typeface="SamsungOne-400" panose="020B0503030303020204" pitchFamily="34" charset="0"/>
              </a:rPr>
              <a:t>Không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phân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biệt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các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nỗ</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lực</a:t>
            </a:r>
            <a:endParaRPr lang="en-US" altLang="ko-KR" sz="1300" dirty="0">
              <a:solidFill>
                <a:schemeClr val="tx1"/>
              </a:solidFill>
              <a:latin typeface="SamsungOne-400" panose="020B0503030303020204" pitchFamily="34" charset="0"/>
              <a:ea typeface="SamsungOne-400" panose="020B0503030303020204" pitchFamily="34" charset="0"/>
            </a:endParaRPr>
          </a:p>
          <a:p>
            <a:pPr marL="342900" indent="-342900">
              <a:spcAft>
                <a:spcPts val="800"/>
              </a:spcAft>
              <a:buFont typeface="+mj-lt"/>
              <a:buAutoNum type="arabicParenR"/>
            </a:pPr>
            <a:r>
              <a:rPr lang="en-US" altLang="ko-KR" sz="1300" dirty="0" err="1">
                <a:solidFill>
                  <a:schemeClr val="tx1"/>
                </a:solidFill>
                <a:latin typeface="SamsungOne-400" panose="020B0503030303020204" pitchFamily="34" charset="0"/>
                <a:ea typeface="SamsungOne-400" panose="020B0503030303020204" pitchFamily="34" charset="0"/>
              </a:rPr>
              <a:t>Cấp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phát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giấy</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phép</a:t>
            </a:r>
            <a:endParaRPr lang="en-US" altLang="ko-KR" sz="1300" dirty="0">
              <a:solidFill>
                <a:schemeClr val="tx1"/>
              </a:solidFill>
              <a:latin typeface="SamsungOne-400" panose="020B0503030303020204" pitchFamily="34" charset="0"/>
              <a:ea typeface="SamsungOne-400" panose="020B0503030303020204" pitchFamily="34" charset="0"/>
            </a:endParaRPr>
          </a:p>
          <a:p>
            <a:pPr marL="342900" indent="-342900">
              <a:spcAft>
                <a:spcPts val="800"/>
              </a:spcAft>
              <a:buFont typeface="+mj-lt"/>
              <a:buAutoNum type="arabicParenR"/>
            </a:pPr>
            <a:r>
              <a:rPr lang="vi-VN" altLang="ko-KR" sz="1300" dirty="0">
                <a:solidFill>
                  <a:schemeClr val="tx1"/>
                </a:solidFill>
                <a:latin typeface="SamsungOne-400" panose="020B0503030303020204" pitchFamily="34" charset="0"/>
                <a:ea typeface="SamsungOne-400" panose="020B0503030303020204" pitchFamily="34" charset="0"/>
              </a:rPr>
              <a:t>Giấy phép không được quy định cho một sản phẩm</a:t>
            </a:r>
          </a:p>
          <a:p>
            <a:pPr marL="342900" indent="-342900">
              <a:spcAft>
                <a:spcPts val="800"/>
              </a:spcAft>
              <a:buFont typeface="+mj-lt"/>
              <a:buAutoNum type="arabicParenR"/>
            </a:pPr>
            <a:r>
              <a:rPr lang="en-US" altLang="ko-KR" sz="1300" dirty="0" err="1">
                <a:solidFill>
                  <a:schemeClr val="tx1"/>
                </a:solidFill>
                <a:latin typeface="SamsungOne-400" panose="020B0503030303020204" pitchFamily="34" charset="0"/>
                <a:ea typeface="SamsungOne-400" panose="020B0503030303020204" pitchFamily="34" charset="0"/>
              </a:rPr>
              <a:t>Giấy</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phép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không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hạn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chế</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phần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mềm</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khác</a:t>
            </a:r>
            <a:endParaRPr lang="en-US" altLang="ko-KR" sz="1300" dirty="0">
              <a:solidFill>
                <a:schemeClr val="tx1"/>
              </a:solidFill>
              <a:latin typeface="SamsungOne-400" panose="020B0503030303020204" pitchFamily="34" charset="0"/>
              <a:ea typeface="SamsungOne-400" panose="020B0503030303020204" pitchFamily="34" charset="0"/>
            </a:endParaRPr>
          </a:p>
          <a:p>
            <a:pPr marL="342900" indent="-342900">
              <a:spcAft>
                <a:spcPts val="800"/>
              </a:spcAft>
              <a:buFont typeface="+mj-lt"/>
              <a:buAutoNum type="arabicParenR"/>
            </a:pPr>
            <a:r>
              <a:rPr lang="en-US" altLang="ko-KR" sz="1300" dirty="0" err="1">
                <a:solidFill>
                  <a:schemeClr val="tx1"/>
                </a:solidFill>
                <a:latin typeface="SamsungOne-400" panose="020B0503030303020204" pitchFamily="34" charset="0"/>
                <a:ea typeface="SamsungOne-400" panose="020B0503030303020204" pitchFamily="34" charset="0"/>
              </a:rPr>
              <a:t>Giấy</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phép</a:t>
            </a:r>
            <a:r>
              <a:rPr lang="en-US" altLang="ko-KR" sz="1300" dirty="0">
                <a:solidFill>
                  <a:schemeClr val="tx1"/>
                </a:solidFill>
                <a:latin typeface="SamsungOne-400" panose="020B0503030303020204" pitchFamily="34" charset="0"/>
                <a:ea typeface="SamsungOne-400" panose="020B0503030303020204" pitchFamily="34" charset="0"/>
              </a:rPr>
              <a:t> phải </a:t>
            </a:r>
            <a:r>
              <a:rPr lang="en-US" altLang="ko-KR" sz="1300" dirty="0" err="1">
                <a:solidFill>
                  <a:schemeClr val="tx1"/>
                </a:solidFill>
                <a:latin typeface="SamsungOne-400" panose="020B0503030303020204" pitchFamily="34" charset="0"/>
                <a:ea typeface="SamsungOne-400" panose="020B0503030303020204" pitchFamily="34" charset="0"/>
              </a:rPr>
              <a:t>trung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lập</a:t>
            </a:r>
            <a:r>
              <a:rPr lang="en-US" altLang="ko-KR" sz="1300" dirty="0">
                <a:solidFill>
                  <a:schemeClr val="tx1"/>
                </a:solidFill>
                <a:latin typeface="SamsungOne-400" panose="020B0503030303020204" pitchFamily="34" charset="0"/>
                <a:ea typeface="SamsungOne-400" panose="020B0503030303020204" pitchFamily="34" charset="0"/>
              </a:rPr>
              <a:t> về </a:t>
            </a:r>
            <a:r>
              <a:rPr lang="en-US" altLang="ko-KR" sz="1300" dirty="0" err="1">
                <a:solidFill>
                  <a:schemeClr val="tx1"/>
                </a:solidFill>
                <a:latin typeface="SamsungOne-400" panose="020B0503030303020204" pitchFamily="34" charset="0"/>
                <a:ea typeface="SamsungOne-400" panose="020B0503030303020204" pitchFamily="34" charset="0"/>
              </a:rPr>
              <a:t>công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nghệ</a:t>
            </a:r>
            <a:endParaRPr lang="en-US" altLang="ko-KR" sz="1300" dirty="0">
              <a:solidFill>
                <a:schemeClr val="tx1"/>
              </a:solidFill>
              <a:latin typeface="SamsungOne-400" panose="020B0503030303020204" pitchFamily="34" charset="0"/>
              <a:ea typeface="SamsungOne-400" panose="020B0503030303020204" pitchFamily="34" charset="0"/>
            </a:endParaRPr>
          </a:p>
        </p:txBody>
      </p:sp>
      <p:sp>
        <p:nvSpPr>
          <p:cNvPr id="39" name="직사각형 38"/>
          <p:cNvSpPr/>
          <p:nvPr/>
        </p:nvSpPr>
        <p:spPr>
          <a:xfrm>
            <a:off x="447841" y="2059735"/>
            <a:ext cx="8893011" cy="854697"/>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Mục đích chính của mã nguồn mở là cùng sử dụng mã nguồn, nhưng OSI cũng xác định các mục tiêu khác trong định nghĩa về mã nguồn mở. Các quy tắc được liệt kê dưới đây nhằm bảo vệ sự tự do và toàn vẹn của mã nguồn mở và tuân thủ các giấy phép mã nguồn mở.</a:t>
            </a:r>
          </a:p>
        </p:txBody>
      </p:sp>
    </p:spTree>
    <p:extLst>
      <p:ext uri="{BB962C8B-B14F-4D97-AF65-F5344CB8AC3E}">
        <p14:creationId xmlns:p14="http://schemas.microsoft.com/office/powerpoint/2010/main" val="353898496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makefile</a:t>
            </a:r>
          </a:p>
        </p:txBody>
      </p:sp>
      <p:grpSp>
        <p:nvGrpSpPr>
          <p:cNvPr id="18" name="그룹 17"/>
          <p:cNvGrpSpPr/>
          <p:nvPr/>
        </p:nvGrpSpPr>
        <p:grpSpPr>
          <a:xfrm>
            <a:off x="559817" y="1935721"/>
            <a:ext cx="8783192" cy="215394"/>
            <a:chOff x="1027113" y="2045625"/>
            <a:chExt cx="8785225" cy="21544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makefile</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4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TextBox 12">
            <a:extLst>
              <a:ext uri="{FF2B5EF4-FFF2-40B4-BE49-F238E27FC236}">
                <a16:creationId xmlns:a16="http://schemas.microsoft.com/office/drawing/2014/main" id="{851AC61A-9F8E-4DEF-888B-CECE0143F14B}"/>
              </a:ext>
            </a:extLst>
          </p:cNvPr>
          <p:cNvSpPr txBox="1"/>
          <p:nvPr/>
        </p:nvSpPr>
        <p:spPr>
          <a:xfrm>
            <a:off x="689813" y="2248194"/>
            <a:ext cx="8733156" cy="3989389"/>
          </a:xfrm>
          <a:prstGeom prst="rect">
            <a:avLst/>
          </a:prstGeom>
          <a:solidFill>
            <a:schemeClr val="accent6">
              <a:lumMod val="20000"/>
              <a:lumOff val="80000"/>
              <a:alpha val="40000"/>
            </a:schemeClr>
          </a:solidFill>
          <a:ln>
            <a:solidFill>
              <a:schemeClr val="accent6">
                <a:lumMod val="40000"/>
                <a:lumOff val="6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algn="just"/>
            <a:r>
              <a:rPr lang="en-US" altLang="ko-KR" sz="1100" dirty="0">
                <a:solidFill>
                  <a:srgbClr val="262626"/>
                </a:solidFill>
                <a:latin typeface="SamsungOne-400" panose="020B0503030303020204" pitchFamily="34" charset="0"/>
                <a:ea typeface="SamsungOne-400" panose="020B0503030303020204" pitchFamily="34" charset="0"/>
              </a:rPr>
              <a:t>CC = gcc</a:t>
            </a:r>
          </a:p>
          <a:p>
            <a:pPr algn="just"/>
            <a:r>
              <a:rPr lang="en-US" altLang="ko-KR" sz="1100" dirty="0">
                <a:solidFill>
                  <a:srgbClr val="262626"/>
                </a:solidFill>
                <a:latin typeface="SamsungOne-400" panose="020B0503030303020204" pitchFamily="34" charset="0"/>
                <a:ea typeface="SamsungOne-400" panose="020B0503030303020204" pitchFamily="34" charset="0"/>
              </a:rPr>
              <a:t>TARGET = program</a:t>
            </a:r>
          </a:p>
          <a:p>
            <a:pPr algn="just"/>
            <a:endParaRPr lang="en-US" altLang="ko-KR" sz="1100" dirty="0">
              <a:solidFill>
                <a:srgbClr val="262626"/>
              </a:solidFill>
              <a:latin typeface="SamsungOne-400" panose="020B0503030303020204" pitchFamily="34" charset="0"/>
              <a:ea typeface="SamsungOne-400" panose="020B0503030303020204" pitchFamily="34" charset="0"/>
            </a:endParaRPr>
          </a:p>
          <a:p>
            <a:pPr algn="just"/>
            <a:r>
              <a:rPr lang="en-US" altLang="ko-KR" sz="1100" dirty="0">
                <a:solidFill>
                  <a:srgbClr val="262626"/>
                </a:solidFill>
                <a:latin typeface="SamsungOne-400" panose="020B0503030303020204" pitchFamily="34" charset="0"/>
                <a:ea typeface="SamsungOne-400" panose="020B0503030303020204" pitchFamily="34" charset="0"/>
              </a:rPr>
              <a:t>SRC_DIR = </a:t>
            </a:r>
            <a:r>
              <a:rPr lang="en-US" altLang="ko-KR" sz="1100" dirty="0" err="1">
                <a:solidFill>
                  <a:srgbClr val="262626"/>
                </a:solidFill>
                <a:latin typeface="SamsungOne-400" panose="020B0503030303020204" pitchFamily="34" charset="0"/>
                <a:ea typeface="SamsungOne-400" panose="020B0503030303020204" pitchFamily="34" charset="0"/>
              </a:rPr>
              <a:t>src</a:t>
            </a:r>
            <a:endParaRPr lang="en-US" altLang="ko-KR" sz="1100" dirty="0">
              <a:solidFill>
                <a:srgbClr val="262626"/>
              </a:solidFill>
              <a:latin typeface="SamsungOne-400" panose="020B0503030303020204" pitchFamily="34" charset="0"/>
              <a:ea typeface="SamsungOne-400" panose="020B0503030303020204" pitchFamily="34" charset="0"/>
            </a:endParaRPr>
          </a:p>
          <a:p>
            <a:pPr algn="just"/>
            <a:r>
              <a:rPr lang="en-US" altLang="ko-KR" sz="1100" dirty="0">
                <a:solidFill>
                  <a:srgbClr val="262626"/>
                </a:solidFill>
                <a:latin typeface="SamsungOne-400" panose="020B0503030303020204" pitchFamily="34" charset="0"/>
                <a:ea typeface="SamsungOne-400" panose="020B0503030303020204" pitchFamily="34" charset="0"/>
              </a:rPr>
              <a:t>INCLUDE_DIR = include</a:t>
            </a:r>
          </a:p>
          <a:p>
            <a:pPr algn="just"/>
            <a:r>
              <a:rPr lang="en-US" altLang="ko-KR" sz="1100" dirty="0">
                <a:solidFill>
                  <a:srgbClr val="262626"/>
                </a:solidFill>
                <a:latin typeface="SamsungOne-400" panose="020B0503030303020204" pitchFamily="34" charset="0"/>
                <a:ea typeface="SamsungOne-400" panose="020B0503030303020204" pitchFamily="34" charset="0"/>
              </a:rPr>
              <a:t>BINARY_DIR = bin</a:t>
            </a:r>
          </a:p>
          <a:p>
            <a:pPr algn="just"/>
            <a:endParaRPr lang="en-US" altLang="ko-KR" sz="1100" dirty="0">
              <a:solidFill>
                <a:srgbClr val="262626"/>
              </a:solidFill>
              <a:latin typeface="SamsungOne-400" panose="020B0503030303020204" pitchFamily="34" charset="0"/>
              <a:ea typeface="SamsungOne-400" panose="020B0503030303020204" pitchFamily="34" charset="0"/>
            </a:endParaRPr>
          </a:p>
          <a:p>
            <a:pPr algn="just"/>
            <a:r>
              <a:rPr lang="en-US" altLang="ko-KR" sz="1100" dirty="0">
                <a:solidFill>
                  <a:srgbClr val="262626"/>
                </a:solidFill>
                <a:latin typeface="SamsungOne-400" panose="020B0503030303020204" pitchFamily="34" charset="0"/>
                <a:ea typeface="SamsungOne-400" panose="020B0503030303020204" pitchFamily="34" charset="0"/>
              </a:rPr>
              <a:t>OBJECTS = $(</a:t>
            </a:r>
            <a:r>
              <a:rPr lang="en-US" altLang="ko-KR" sz="1100" dirty="0" err="1">
                <a:solidFill>
                  <a:srgbClr val="262626"/>
                </a:solidFill>
                <a:latin typeface="SamsungOne-400" panose="020B0503030303020204" pitchFamily="34" charset="0"/>
                <a:ea typeface="SamsungOne-400" panose="020B0503030303020204" pitchFamily="34" charset="0"/>
              </a:rPr>
              <a:t>patsubst</a:t>
            </a:r>
            <a:r>
              <a:rPr lang="en-US" altLang="ko-KR" sz="1100" dirty="0">
                <a:solidFill>
                  <a:srgbClr val="262626"/>
                </a:solidFill>
                <a:latin typeface="SamsungOne-400" panose="020B0503030303020204" pitchFamily="34" charset="0"/>
                <a:ea typeface="SamsungOne-400" panose="020B0503030303020204" pitchFamily="34" charset="0"/>
              </a:rPr>
              <a:t> %.c, %.o, $(wildcard $(SRC_DIR)/*.c))</a:t>
            </a:r>
          </a:p>
          <a:p>
            <a:pPr algn="just"/>
            <a:r>
              <a:rPr lang="en-US" altLang="ko-KR" sz="1100" dirty="0">
                <a:solidFill>
                  <a:srgbClr val="262626"/>
                </a:solidFill>
                <a:latin typeface="SamsungOne-400" panose="020B0503030303020204" pitchFamily="34" charset="0"/>
                <a:ea typeface="SamsungOne-400" panose="020B0503030303020204" pitchFamily="34" charset="0"/>
              </a:rPr>
              <a:t>HEADERS = $(wildcard $(INCLUDE_DIR)/*.h)</a:t>
            </a:r>
          </a:p>
          <a:p>
            <a:pPr algn="just"/>
            <a:endParaRPr lang="en-US" altLang="ko-KR" sz="1100" dirty="0">
              <a:solidFill>
                <a:srgbClr val="262626"/>
              </a:solidFill>
              <a:latin typeface="SamsungOne-400" panose="020B0503030303020204" pitchFamily="34" charset="0"/>
              <a:ea typeface="SamsungOne-400" panose="020B0503030303020204" pitchFamily="34" charset="0"/>
            </a:endParaRPr>
          </a:p>
          <a:p>
            <a:pPr algn="just"/>
            <a:r>
              <a:rPr lang="en-US" altLang="ko-KR" sz="1100" dirty="0">
                <a:solidFill>
                  <a:srgbClr val="262626"/>
                </a:solidFill>
                <a:latin typeface="SamsungOne-400" panose="020B0503030303020204" pitchFamily="34" charset="0"/>
                <a:ea typeface="SamsungOne-400" panose="020B0503030303020204" pitchFamily="34" charset="0"/>
              </a:rPr>
              <a:t>$(TARGET): $(OBJECTS)</a:t>
            </a:r>
          </a:p>
          <a:p>
            <a:pPr algn="just"/>
            <a:r>
              <a:rPr lang="en-US" altLang="ko-KR" sz="1100" dirty="0">
                <a:solidFill>
                  <a:srgbClr val="262626"/>
                </a:solidFill>
                <a:latin typeface="SamsungOne-400" panose="020B0503030303020204" pitchFamily="34" charset="0"/>
                <a:ea typeface="SamsungOne-400" panose="020B0503030303020204" pitchFamily="34" charset="0"/>
              </a:rPr>
              <a:t>    @echo "[+] Make Binary File"</a:t>
            </a:r>
          </a:p>
          <a:p>
            <a:pPr algn="just"/>
            <a:r>
              <a:rPr lang="en-US" altLang="ko-KR" sz="1100" dirty="0">
                <a:solidFill>
                  <a:srgbClr val="262626"/>
                </a:solidFill>
                <a:latin typeface="SamsungOne-400" panose="020B0503030303020204" pitchFamily="34" charset="0"/>
                <a:ea typeface="SamsungOne-400" panose="020B0503030303020204" pitchFamily="34" charset="0"/>
              </a:rPr>
              <a:t>    $(CC) -o $(BINARY_DIR)/$@ $(OBJECTS);</a:t>
            </a:r>
          </a:p>
          <a:p>
            <a:pPr algn="just"/>
            <a:endParaRPr lang="en-US" altLang="ko-KR" sz="1100" dirty="0">
              <a:solidFill>
                <a:srgbClr val="262626"/>
              </a:solidFill>
              <a:latin typeface="SamsungOne-400" panose="020B0503030303020204" pitchFamily="34" charset="0"/>
              <a:ea typeface="SamsungOne-400" panose="020B0503030303020204" pitchFamily="34" charset="0"/>
            </a:endParaRPr>
          </a:p>
          <a:p>
            <a:pPr algn="just"/>
            <a:r>
              <a:rPr lang="en-US" altLang="ko-KR" sz="1100" dirty="0">
                <a:solidFill>
                  <a:srgbClr val="262626"/>
                </a:solidFill>
                <a:latin typeface="SamsungOne-400" panose="020B0503030303020204" pitchFamily="34" charset="0"/>
                <a:ea typeface="SamsungOne-400" panose="020B0503030303020204" pitchFamily="34" charset="0"/>
              </a:rPr>
              <a:t>%.o: %.c $(HEADERS)</a:t>
            </a:r>
          </a:p>
          <a:p>
            <a:pPr algn="just"/>
            <a:r>
              <a:rPr lang="en-US" altLang="ko-KR" sz="1100" dirty="0">
                <a:solidFill>
                  <a:srgbClr val="262626"/>
                </a:solidFill>
                <a:latin typeface="SamsungOne-400" panose="020B0503030303020204" pitchFamily="34" charset="0"/>
                <a:ea typeface="SamsungOne-400" panose="020B0503030303020204" pitchFamily="34" charset="0"/>
              </a:rPr>
              <a:t>    @echo "[+] Compile $@ File" </a:t>
            </a:r>
          </a:p>
          <a:p>
            <a:pPr algn="just"/>
            <a:r>
              <a:rPr lang="en-US" altLang="ko-KR" sz="1100" dirty="0">
                <a:solidFill>
                  <a:srgbClr val="262626"/>
                </a:solidFill>
                <a:latin typeface="SamsungOne-400" panose="020B0503030303020204" pitchFamily="34" charset="0"/>
                <a:ea typeface="SamsungOne-400" panose="020B0503030303020204" pitchFamily="34" charset="0"/>
              </a:rPr>
              <a:t>    $(CC) -g -c -o $@ $&lt; -I$(INCLUDE_DIR)</a:t>
            </a:r>
          </a:p>
          <a:p>
            <a:pPr algn="just"/>
            <a:r>
              <a:rPr lang="en-US" altLang="ko-KR" sz="1100" dirty="0">
                <a:solidFill>
                  <a:srgbClr val="262626"/>
                </a:solidFill>
                <a:latin typeface="SamsungOne-400" panose="020B0503030303020204" pitchFamily="34" charset="0"/>
                <a:ea typeface="SamsungOne-400" panose="020B0503030303020204" pitchFamily="34" charset="0"/>
              </a:rPr>
              <a:t>    </a:t>
            </a:r>
          </a:p>
          <a:p>
            <a:pPr algn="just"/>
            <a:r>
              <a:rPr lang="en-US" altLang="ko-KR" sz="1100" dirty="0">
                <a:solidFill>
                  <a:srgbClr val="262626"/>
                </a:solidFill>
                <a:latin typeface="SamsungOne-400" panose="020B0503030303020204" pitchFamily="34" charset="0"/>
                <a:ea typeface="SamsungOne-400" panose="020B0503030303020204" pitchFamily="34" charset="0"/>
              </a:rPr>
              <a:t>clean:</a:t>
            </a:r>
          </a:p>
          <a:p>
            <a:pPr algn="just"/>
            <a:r>
              <a:rPr lang="en-US" altLang="ko-KR" sz="1100" dirty="0">
                <a:solidFill>
                  <a:srgbClr val="262626"/>
                </a:solidFill>
                <a:latin typeface="SamsungOne-400" panose="020B0503030303020204" pitchFamily="34" charset="0"/>
                <a:ea typeface="SamsungOne-400" panose="020B0503030303020204" pitchFamily="34" charset="0"/>
              </a:rPr>
              <a:t>    @</a:t>
            </a:r>
            <a:r>
              <a:rPr lang="en-US" altLang="ko-KR" sz="1100" dirty="0" err="1">
                <a:solidFill>
                  <a:srgbClr val="262626"/>
                </a:solidFill>
                <a:latin typeface="SamsungOne-400" panose="020B0503030303020204" pitchFamily="34" charset="0"/>
                <a:ea typeface="SamsungOne-400" panose="020B0503030303020204" pitchFamily="34" charset="0"/>
              </a:rPr>
              <a:t>rm</a:t>
            </a:r>
            <a:r>
              <a:rPr lang="en-US" altLang="ko-KR" sz="1100" dirty="0">
                <a:solidFill>
                  <a:srgbClr val="262626"/>
                </a:solidFill>
                <a:latin typeface="SamsungOne-400" panose="020B0503030303020204" pitchFamily="34" charset="0"/>
                <a:ea typeface="SamsungOne-400" panose="020B0503030303020204" pitchFamily="34" charset="0"/>
              </a:rPr>
              <a:t> -f $(SRC_DIR)/*.o</a:t>
            </a:r>
          </a:p>
          <a:p>
            <a:pPr algn="just"/>
            <a:r>
              <a:rPr lang="en-US" altLang="ko-KR" sz="1100" dirty="0">
                <a:solidFill>
                  <a:srgbClr val="262626"/>
                </a:solidFill>
                <a:latin typeface="SamsungOne-400" panose="020B0503030303020204" pitchFamily="34" charset="0"/>
                <a:ea typeface="SamsungOne-400" panose="020B0503030303020204" pitchFamily="34" charset="0"/>
              </a:rPr>
              <a:t>    @</a:t>
            </a:r>
            <a:r>
              <a:rPr lang="en-US" altLang="ko-KR" sz="1100" dirty="0" err="1">
                <a:solidFill>
                  <a:srgbClr val="262626"/>
                </a:solidFill>
                <a:latin typeface="SamsungOne-400" panose="020B0503030303020204" pitchFamily="34" charset="0"/>
                <a:ea typeface="SamsungOne-400" panose="020B0503030303020204" pitchFamily="34" charset="0"/>
              </a:rPr>
              <a:t>rm</a:t>
            </a:r>
            <a:r>
              <a:rPr lang="en-US" altLang="ko-KR" sz="1100" dirty="0">
                <a:solidFill>
                  <a:srgbClr val="262626"/>
                </a:solidFill>
                <a:latin typeface="SamsungOne-400" panose="020B0503030303020204" pitchFamily="34" charset="0"/>
                <a:ea typeface="SamsungOne-400" panose="020B0503030303020204" pitchFamily="34" charset="0"/>
              </a:rPr>
              <a:t> -f $(BINARY_DIR)/$(TARGET)</a:t>
            </a:r>
          </a:p>
          <a:p>
            <a:pPr algn="just"/>
            <a:r>
              <a:rPr lang="en-US" altLang="ko-KR" sz="1100" dirty="0">
                <a:solidFill>
                  <a:srgbClr val="262626"/>
                </a:solidFill>
                <a:latin typeface="SamsungOne-400" panose="020B0503030303020204" pitchFamily="34" charset="0"/>
                <a:ea typeface="SamsungOne-400" panose="020B0503030303020204" pitchFamily="34" charset="0"/>
              </a:rPr>
              <a:t>    @</a:t>
            </a:r>
            <a:r>
              <a:rPr lang="en-US" altLang="ko-KR" sz="1100" dirty="0" err="1">
                <a:solidFill>
                  <a:srgbClr val="262626"/>
                </a:solidFill>
                <a:latin typeface="SamsungOne-400" panose="020B0503030303020204" pitchFamily="34" charset="0"/>
                <a:ea typeface="SamsungOne-400" panose="020B0503030303020204" pitchFamily="34" charset="0"/>
              </a:rPr>
              <a:t>rmdir</a:t>
            </a:r>
            <a:r>
              <a:rPr lang="en-US" altLang="ko-KR" sz="1100" dirty="0">
                <a:solidFill>
                  <a:srgbClr val="262626"/>
                </a:solidFill>
                <a:latin typeface="SamsungOne-400" panose="020B0503030303020204" pitchFamily="34" charset="0"/>
                <a:ea typeface="SamsungOne-400" panose="020B0503030303020204" pitchFamily="34" charset="0"/>
              </a:rPr>
              <a:t> $(BINARY_DIR)</a:t>
            </a:r>
          </a:p>
        </p:txBody>
      </p:sp>
    </p:spTree>
    <p:extLst>
      <p:ext uri="{BB962C8B-B14F-4D97-AF65-F5344CB8AC3E}">
        <p14:creationId xmlns:p14="http://schemas.microsoft.com/office/powerpoint/2010/main" val="29489238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makefile</a:t>
            </a:r>
          </a:p>
        </p:txBody>
      </p:sp>
      <p:grpSp>
        <p:nvGrpSpPr>
          <p:cNvPr id="18" name="그룹 17"/>
          <p:cNvGrpSpPr/>
          <p:nvPr/>
        </p:nvGrpSpPr>
        <p:grpSpPr>
          <a:xfrm>
            <a:off x="559817" y="1935721"/>
            <a:ext cx="8783192" cy="215394"/>
            <a:chOff x="1027113" y="2045625"/>
            <a:chExt cx="8785225" cy="21544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bổ</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sung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makefile</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 name="그룹 1">
            <a:extLst>
              <a:ext uri="{FF2B5EF4-FFF2-40B4-BE49-F238E27FC236}">
                <a16:creationId xmlns:a16="http://schemas.microsoft.com/office/drawing/2014/main" id="{F6707062-25C2-4636-A9B7-870F0724FD59}"/>
              </a:ext>
            </a:extLst>
          </p:cNvPr>
          <p:cNvGrpSpPr/>
          <p:nvPr/>
        </p:nvGrpSpPr>
        <p:grpSpPr>
          <a:xfrm>
            <a:off x="712182" y="2260915"/>
            <a:ext cx="8648794" cy="1583406"/>
            <a:chOff x="712182" y="2260915"/>
            <a:chExt cx="8648794" cy="1583406"/>
          </a:xfrm>
        </p:grpSpPr>
        <p:sp>
          <p:nvSpPr>
            <p:cNvPr id="16" name="직사각형 15"/>
            <p:cNvSpPr/>
            <p:nvPr/>
          </p:nvSpPr>
          <p:spPr>
            <a:xfrm>
              <a:off x="712182" y="2260915"/>
              <a:ext cx="8648794" cy="935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sử dụng biến, hãy truy cập như $(variable).</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như</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 %.c,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trọng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Ví</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dụ</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nếu</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a.o</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b.o</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là</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cần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tất</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cả</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gì</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bạn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cần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làm</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là</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viết</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%.o.</a:t>
              </a:r>
            </a:p>
          </p:txBody>
        </p:sp>
        <p:sp>
          <p:nvSpPr>
            <p:cNvPr id="23" name="직사각형 22"/>
            <p:cNvSpPr/>
            <p:nvPr/>
          </p:nvSpPr>
          <p:spPr>
            <a:xfrm>
              <a:off x="712182" y="3196247"/>
              <a:ext cx="8648794"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macro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$&lt;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mô</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2498149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makefile</a:t>
            </a:r>
          </a:p>
        </p:txBody>
      </p:sp>
      <p:grpSp>
        <p:nvGrpSpPr>
          <p:cNvPr id="18" name="그룹 17"/>
          <p:cNvGrpSpPr/>
          <p:nvPr/>
        </p:nvGrpSpPr>
        <p:grpSpPr>
          <a:xfrm>
            <a:off x="559817" y="1935721"/>
            <a:ext cx="8783192" cy="215394"/>
            <a:chOff x="1027113" y="2045625"/>
            <a:chExt cx="8785225" cy="21544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makefile</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6" name="직사각형 15"/>
          <p:cNvSpPr/>
          <p:nvPr/>
        </p:nvSpPr>
        <p:spPr>
          <a:xfrm>
            <a:off x="712182" y="2260915"/>
            <a:ext cx="8648794" cy="240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subst</a:t>
            </a: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sử</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ở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subst</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from, to, text).  </a:t>
            </a: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các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thuộc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về</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‘from’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‘to’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trong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số</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các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gọi</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là</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text.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wildcard</a:t>
            </a: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sử</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ở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mẫu</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wildcard). </a:t>
            </a:r>
            <a:r>
              <a:rPr kumimoji="1" lang="ko-KR" altLang="en-US" sz="1200" dirty="0">
                <a:solidFill>
                  <a:prstClr val="black">
                    <a:lumMod val="85000"/>
                    <a:lumOff val="15000"/>
                  </a:prstClr>
                </a:solidFill>
                <a:latin typeface="SamsungOne-400" panose="020B0503030303020204" pitchFamily="34" charset="0"/>
              </a:rPr>
              <a:t> </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sử</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để</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lấy</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đường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dẫn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của</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các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khớp</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với</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mẫu</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Chẳng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hạn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nếu</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nó</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viết</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là</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$(wildcard ../target/*.c),  </a:t>
            </a:r>
          </a:p>
          <a:p>
            <a:pPr marL="361950" lvl="2">
              <a:spcAft>
                <a:spcPts val="800"/>
              </a:spcAft>
              <a:buClr>
                <a:srgbClr val="193EB0"/>
              </a:buClr>
            </a:pP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Nó</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đề</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cập</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tất</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cả</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các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khớp</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với</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các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mẫu</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như</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../target/</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main.c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và</a:t>
            </a:r>
            <a:r>
              <a:rPr kumimoji="1" lang="ko-KR" altLang="en-US" sz="1200" dirty="0">
                <a:solidFill>
                  <a:prstClr val="black">
                    <a:lumMod val="85000"/>
                    <a:lumOff val="15000"/>
                  </a:prstClr>
                </a:solidFill>
                <a:latin typeface="SamsungOne-400" panose="020B0503030303020204" pitchFamily="34" charset="0"/>
              </a:rPr>
              <a:t> </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../target/</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source.c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8223315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makefile</a:t>
            </a:r>
          </a:p>
        </p:txBody>
      </p:sp>
      <p:grpSp>
        <p:nvGrpSpPr>
          <p:cNvPr id="18" name="그룹 17"/>
          <p:cNvGrpSpPr/>
          <p:nvPr/>
        </p:nvGrpSpPr>
        <p:grpSpPr>
          <a:xfrm>
            <a:off x="559817" y="1935721"/>
            <a:ext cx="8783192" cy="215394"/>
            <a:chOff x="1027113" y="2045625"/>
            <a:chExt cx="8785225" cy="21544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makefile</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6" name="직사각형 15"/>
          <p:cNvSpPr/>
          <p:nvPr/>
        </p:nvSpPr>
        <p:spPr>
          <a:xfrm>
            <a:off x="712182" y="2260915"/>
            <a:ext cx="8648794" cy="23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patsubst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sử</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ở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như</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mẫu</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patsubst</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replacement, text).  </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Thay thế các chuỗi mẫu phù hợp với mẫu bằng chuỗi mẫu thay thế giữa các chuỗi được gọi là </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text</a:t>
            </a: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Chẳng hạn, nếu nó được viết là</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as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patsubst</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%.c, %.o,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foo.c.c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bar.c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p>
          <a:p>
            <a:pPr marL="361950" lvl="1" fontAlgn="base" latinLnBrk="1">
              <a:spcBef>
                <a:spcPct val="0"/>
              </a:spcBef>
              <a:spcAft>
                <a:spcPts val="800"/>
              </a:spcAft>
              <a:buClr>
                <a:srgbClr val="193EB0"/>
              </a:buClr>
            </a:pP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foo.c.c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bar.c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thay</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foo.c.o</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bar.o</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notdir</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sử</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ở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như</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tên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notdir</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Chỉ in 'tên tệp' bằng cách xóa 'đường dẫn tệp' trong số các chuỗi được liệt kê.</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1794906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gdb</a:t>
            </a:r>
          </a:p>
        </p:txBody>
      </p:sp>
      <p:grpSp>
        <p:nvGrpSpPr>
          <p:cNvPr id="18" name="그룹 17"/>
          <p:cNvGrpSpPr/>
          <p:nvPr/>
        </p:nvGrpSpPr>
        <p:grpSpPr>
          <a:xfrm>
            <a:off x="559817" y="1935721"/>
            <a:ext cx="8783192" cy="215394"/>
            <a:chOff x="1027113" y="2045625"/>
            <a:chExt cx="8785225" cy="21544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gdb</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6" name="직사각형 15"/>
          <p:cNvSpPr/>
          <p:nvPr/>
        </p:nvSpPr>
        <p:spPr>
          <a:xfrm>
            <a:off x="712182" y="2260915"/>
            <a:ext cx="8648794"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Trình gỡ lỗi cơ bản cho hệ thống phần mềm GNU</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Mục đích của trình sửa lỗi như GDB là để cho bạn thấy điều gì đang xảy ra trong chương trình của bạn khi các chương trình khác đang chạy hoặc khi chương trình của bạn được thực thi không chính xác.</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GDB có thể ra mắt chương trình được tạo bằng C, C++, Modula-2.</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600852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gdb</a:t>
            </a:r>
          </a:p>
        </p:txBody>
      </p:sp>
      <p:grpSp>
        <p:nvGrpSpPr>
          <p:cNvPr id="18" name="그룹 17"/>
          <p:cNvGrpSpPr/>
          <p:nvPr/>
        </p:nvGrpSpPr>
        <p:grpSpPr>
          <a:xfrm>
            <a:off x="559817" y="1935721"/>
            <a:ext cx="8783192" cy="215394"/>
            <a:chOff x="1027113" y="2045625"/>
            <a:chExt cx="8785225" cy="21544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Khởi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gdb </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 </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6" name="직사각형 15"/>
          <p:cNvSpPr/>
          <p:nvPr/>
        </p:nvSpPr>
        <p:spPr>
          <a:xfrm>
            <a:off x="712181" y="2260915"/>
            <a:ext cx="8803777" cy="2058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gdb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Nhập chương trình với lệnh gọi là tệp sau khi thực hiện gdb trước.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gdb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program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Phương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gdb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program core: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Đưa ra đối số đồng thời khi sử dụng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lõi</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gdb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program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abc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gỡ lỗi một chương trình đang chạy, bạn có thể chỉ định ID tiến trình làm đối số thứ hai. Lệnh này kết nối gdb (nếu không có tệp có tên 'abc') để xử lý abc. (gdb tìm tệp lõi trước.)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gcc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test.c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 test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gdb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test</a:t>
            </a:r>
          </a:p>
        </p:txBody>
      </p:sp>
    </p:spTree>
    <p:extLst>
      <p:ext uri="{BB962C8B-B14F-4D97-AF65-F5344CB8AC3E}">
        <p14:creationId xmlns:p14="http://schemas.microsoft.com/office/powerpoint/2010/main" val="243400631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gdb</a:t>
            </a:r>
          </a:p>
        </p:txBody>
      </p:sp>
      <p:sp>
        <p:nvSpPr>
          <p:cNvPr id="15" name="직사각형 14"/>
          <p:cNvSpPr/>
          <p:nvPr/>
        </p:nvSpPr>
        <p:spPr>
          <a:xfrm>
            <a:off x="6457950" y="2247498"/>
            <a:ext cx="3010050"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Thực hiện lệnh nano test2.c để tạo tệp có tên test2.c và viết mã nguồn.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Lưu theo thứ tự Ctrl + x → Chèn y → Nhập và thoát khỏi nano.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8" name="직사각형 27"/>
          <p:cNvSpPr/>
          <p:nvPr/>
        </p:nvSpPr>
        <p:spPr>
          <a:xfrm>
            <a:off x="559817" y="194708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712182" y="1935722"/>
            <a:ext cx="8630827" cy="21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Hiểu và thực hành gdb với một ví dụ đơn giản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6" name="그룹 15"/>
          <p:cNvGrpSpPr>
            <a:grpSpLocks noChangeAspect="1"/>
          </p:cNvGrpSpPr>
          <p:nvPr/>
        </p:nvGrpSpPr>
        <p:grpSpPr>
          <a:xfrm>
            <a:off x="557511" y="2237973"/>
            <a:ext cx="5760000" cy="3204906"/>
            <a:chOff x="557511" y="5189946"/>
            <a:chExt cx="5995801" cy="3336108"/>
          </a:xfrm>
        </p:grpSpPr>
        <p:pic>
          <p:nvPicPr>
            <p:cNvPr id="17" name="그림 16" descr="텍스트, 모니터, 스크린샷, 화면이(가) 표시된 사진&#10;&#10;자동 생성된 설명">
              <a:extLst>
                <a:ext uri="{FF2B5EF4-FFF2-40B4-BE49-F238E27FC236}">
                  <a16:creationId xmlns:a16="http://schemas.microsoft.com/office/drawing/2014/main" id="{205A0792-30D1-421E-9C08-988ED7038E1B}"/>
                </a:ext>
              </a:extLst>
            </p:cNvPr>
            <p:cNvPicPr>
              <a:picLocks noChangeAspect="1"/>
            </p:cNvPicPr>
            <p:nvPr/>
          </p:nvPicPr>
          <p:blipFill>
            <a:blip r:embed="rId3"/>
            <a:stretch>
              <a:fillRect/>
            </a:stretch>
          </p:blipFill>
          <p:spPr>
            <a:xfrm>
              <a:off x="557511" y="5189946"/>
              <a:ext cx="5995801" cy="3336108"/>
            </a:xfrm>
            <a:prstGeom prst="rect">
              <a:avLst/>
            </a:prstGeom>
            <a:ln>
              <a:solidFill>
                <a:schemeClr val="bg1">
                  <a:lumMod val="85000"/>
                </a:schemeClr>
              </a:solidFill>
            </a:ln>
          </p:spPr>
        </p:pic>
        <p:sp>
          <p:nvSpPr>
            <p:cNvPr id="21" name="직사각형 20">
              <a:extLst>
                <a:ext uri="{FF2B5EF4-FFF2-40B4-BE49-F238E27FC236}">
                  <a16:creationId xmlns:a16="http://schemas.microsoft.com/office/drawing/2014/main" id="{E7467876-4441-4C19-AAD9-081D65E08B5B}"/>
                </a:ext>
              </a:extLst>
            </p:cNvPr>
            <p:cNvSpPr/>
            <p:nvPr/>
          </p:nvSpPr>
          <p:spPr>
            <a:xfrm>
              <a:off x="1283018" y="5772812"/>
              <a:ext cx="2310073" cy="1049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27871476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gdb</a:t>
            </a:r>
          </a:p>
        </p:txBody>
      </p:sp>
      <p:sp>
        <p:nvSpPr>
          <p:cNvPr id="15" name="직사각형 14"/>
          <p:cNvSpPr/>
          <p:nvPr/>
        </p:nvSpPr>
        <p:spPr>
          <a:xfrm>
            <a:off x="6457951" y="2248931"/>
            <a:ext cx="3010049" cy="1950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Thực thi lệnh gcc -g -o test2 test2.c nhưng để chèn thông tin gỡ lỗi, hãy thêm tùy chọn -g và biên dịch bằng lệnh này.</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Thực hiện lệnh gdb test_2 để gỡ lỗi test_2.</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gdb bắt đầu gỡ lỗi. Tại thời điểm này, thực hiện lệnh chạy.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8" name="직사각형 27"/>
          <p:cNvSpPr/>
          <p:nvPr/>
        </p:nvSpPr>
        <p:spPr>
          <a:xfrm>
            <a:off x="559817" y="194708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712182" y="1935722"/>
            <a:ext cx="8630827" cy="21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Hiểu và thực hành gdb với một ví dụ đơn giản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p:cNvGrpSpPr>
            <a:grpSpLocks noChangeAspect="1"/>
          </p:cNvGrpSpPr>
          <p:nvPr/>
        </p:nvGrpSpPr>
        <p:grpSpPr>
          <a:xfrm>
            <a:off x="553170" y="2236199"/>
            <a:ext cx="5760000" cy="3204907"/>
            <a:chOff x="894132" y="5854599"/>
            <a:chExt cx="5736672" cy="3191927"/>
          </a:xfrm>
        </p:grpSpPr>
        <p:pic>
          <p:nvPicPr>
            <p:cNvPr id="20" name="그림 19" descr="텍스트, 스크린샷, 전자기기, 컴퓨터이(가) 표시된 사진&#10;&#10;자동 생성된 설명">
              <a:extLst>
                <a:ext uri="{FF2B5EF4-FFF2-40B4-BE49-F238E27FC236}">
                  <a16:creationId xmlns:a16="http://schemas.microsoft.com/office/drawing/2014/main" id="{8372D87A-45AE-42F8-9D1C-31B11686591B}"/>
                </a:ext>
              </a:extLst>
            </p:cNvPr>
            <p:cNvPicPr>
              <a:picLocks noChangeAspect="1"/>
            </p:cNvPicPr>
            <p:nvPr/>
          </p:nvPicPr>
          <p:blipFill>
            <a:blip r:embed="rId3"/>
            <a:stretch>
              <a:fillRect/>
            </a:stretch>
          </p:blipFill>
          <p:spPr>
            <a:xfrm>
              <a:off x="894132" y="5854599"/>
              <a:ext cx="5736672" cy="3191927"/>
            </a:xfrm>
            <a:prstGeom prst="rect">
              <a:avLst/>
            </a:prstGeom>
            <a:ln>
              <a:solidFill>
                <a:schemeClr val="bg1">
                  <a:lumMod val="85000"/>
                </a:schemeClr>
              </a:solidFill>
            </a:ln>
          </p:spPr>
        </p:pic>
        <p:sp>
          <p:nvSpPr>
            <p:cNvPr id="22" name="직사각형 21">
              <a:extLst>
                <a:ext uri="{FF2B5EF4-FFF2-40B4-BE49-F238E27FC236}">
                  <a16:creationId xmlns:a16="http://schemas.microsoft.com/office/drawing/2014/main" id="{5B7A6ED1-F375-4FB9-9A2F-538DABCCC49F}"/>
                </a:ext>
              </a:extLst>
            </p:cNvPr>
            <p:cNvSpPr/>
            <p:nvPr/>
          </p:nvSpPr>
          <p:spPr>
            <a:xfrm>
              <a:off x="2342021" y="6342334"/>
              <a:ext cx="1027793" cy="2440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23" name="직사각형 22">
              <a:extLst>
                <a:ext uri="{FF2B5EF4-FFF2-40B4-BE49-F238E27FC236}">
                  <a16:creationId xmlns:a16="http://schemas.microsoft.com/office/drawing/2014/main" id="{54A57E2E-73E1-44D3-8EC2-5021525CE8B4}"/>
                </a:ext>
              </a:extLst>
            </p:cNvPr>
            <p:cNvSpPr/>
            <p:nvPr/>
          </p:nvSpPr>
          <p:spPr>
            <a:xfrm>
              <a:off x="1787401" y="7827924"/>
              <a:ext cx="217353" cy="95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160641615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gdb</a:t>
            </a:r>
          </a:p>
        </p:txBody>
      </p:sp>
      <p:sp>
        <p:nvSpPr>
          <p:cNvPr id="15" name="직사각형 14"/>
          <p:cNvSpPr/>
          <p:nvPr/>
        </p:nvSpPr>
        <p:spPr>
          <a:xfrm>
            <a:off x="6457950" y="2248930"/>
            <a:ext cx="3010050" cy="3156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hiển thị thoát bình thường không có lỗi.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thêm một điểm ngắt, sử dụng cùng loại lệnh như ngắt n, trong đó n là số dòng.</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tạo một điểm ngắt và chạy lại, nó sẽ dừng ở điểm dừng đầu tiên mà bạn gặp.</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Tại thời điểm này, có thể theo dõi biến để gỡ lỗi, chẳng hạn như xuất giá trị của biến.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muốn chạy lại sau breakpoint thì nhập cont.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8" name="직사각형 27"/>
          <p:cNvSpPr/>
          <p:nvPr/>
        </p:nvSpPr>
        <p:spPr>
          <a:xfrm>
            <a:off x="559817" y="194708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712182" y="1935722"/>
            <a:ext cx="8630827" cy="21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Hiểu và thực hành gdb với một ví dụ đơn giản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3" name="그룹 22"/>
          <p:cNvGrpSpPr>
            <a:grpSpLocks noChangeAspect="1"/>
          </p:cNvGrpSpPr>
          <p:nvPr/>
        </p:nvGrpSpPr>
        <p:grpSpPr>
          <a:xfrm>
            <a:off x="557228" y="2234517"/>
            <a:ext cx="5760000" cy="3204907"/>
            <a:chOff x="1549122" y="5062505"/>
            <a:chExt cx="5856597" cy="3258654"/>
          </a:xfrm>
        </p:grpSpPr>
        <p:pic>
          <p:nvPicPr>
            <p:cNvPr id="24" name="그림 23" descr="텍스트이(가) 표시된 사진&#10;&#10;자동 생성된 설명">
              <a:extLst>
                <a:ext uri="{FF2B5EF4-FFF2-40B4-BE49-F238E27FC236}">
                  <a16:creationId xmlns:a16="http://schemas.microsoft.com/office/drawing/2014/main" id="{F975016B-A5CC-40AE-959E-567122FA6AB9}"/>
                </a:ext>
              </a:extLst>
            </p:cNvPr>
            <p:cNvPicPr>
              <a:picLocks noChangeAspect="1"/>
            </p:cNvPicPr>
            <p:nvPr/>
          </p:nvPicPr>
          <p:blipFill>
            <a:blip r:embed="rId3"/>
            <a:stretch>
              <a:fillRect/>
            </a:stretch>
          </p:blipFill>
          <p:spPr>
            <a:xfrm>
              <a:off x="1549122" y="5062505"/>
              <a:ext cx="5856597" cy="3258654"/>
            </a:xfrm>
            <a:prstGeom prst="rect">
              <a:avLst/>
            </a:prstGeom>
            <a:ln>
              <a:solidFill>
                <a:schemeClr val="bg1">
                  <a:lumMod val="85000"/>
                </a:schemeClr>
              </a:solidFill>
            </a:ln>
          </p:spPr>
        </p:pic>
        <p:sp>
          <p:nvSpPr>
            <p:cNvPr id="25" name="직사각형 24">
              <a:extLst>
                <a:ext uri="{FF2B5EF4-FFF2-40B4-BE49-F238E27FC236}">
                  <a16:creationId xmlns:a16="http://schemas.microsoft.com/office/drawing/2014/main" id="{C1AE636A-FE7E-4B1E-AC94-2DAC66A6863B}"/>
                </a:ext>
              </a:extLst>
            </p:cNvPr>
            <p:cNvSpPr/>
            <p:nvPr/>
          </p:nvSpPr>
          <p:spPr>
            <a:xfrm>
              <a:off x="3309884" y="5623040"/>
              <a:ext cx="784514" cy="100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26" name="직사각형 25">
              <a:extLst>
                <a:ext uri="{FF2B5EF4-FFF2-40B4-BE49-F238E27FC236}">
                  <a16:creationId xmlns:a16="http://schemas.microsoft.com/office/drawing/2014/main" id="{C8B72860-BCC5-402C-B176-2C3A96A91448}"/>
                </a:ext>
              </a:extLst>
            </p:cNvPr>
            <p:cNvSpPr/>
            <p:nvPr/>
          </p:nvSpPr>
          <p:spPr>
            <a:xfrm>
              <a:off x="2458224" y="5708328"/>
              <a:ext cx="442838" cy="100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27" name="직사각형 26">
              <a:extLst>
                <a:ext uri="{FF2B5EF4-FFF2-40B4-BE49-F238E27FC236}">
                  <a16:creationId xmlns:a16="http://schemas.microsoft.com/office/drawing/2014/main" id="{352B873A-64E9-4E25-9EE1-3C716E116F9F}"/>
                </a:ext>
              </a:extLst>
            </p:cNvPr>
            <p:cNvSpPr/>
            <p:nvPr/>
          </p:nvSpPr>
          <p:spPr>
            <a:xfrm>
              <a:off x="2463777" y="5877506"/>
              <a:ext cx="249971" cy="100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0" name="직사각형 29">
              <a:extLst>
                <a:ext uri="{FF2B5EF4-FFF2-40B4-BE49-F238E27FC236}">
                  <a16:creationId xmlns:a16="http://schemas.microsoft.com/office/drawing/2014/main" id="{5A94772E-AAA1-49F0-B807-366A48BF6B0F}"/>
                </a:ext>
              </a:extLst>
            </p:cNvPr>
            <p:cNvSpPr/>
            <p:nvPr/>
          </p:nvSpPr>
          <p:spPr>
            <a:xfrm>
              <a:off x="2474281" y="6273187"/>
              <a:ext cx="365983" cy="100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1" name="직사각형 30">
              <a:extLst>
                <a:ext uri="{FF2B5EF4-FFF2-40B4-BE49-F238E27FC236}">
                  <a16:creationId xmlns:a16="http://schemas.microsoft.com/office/drawing/2014/main" id="{BB5BDA40-FA2A-47D6-A56C-4168F2B5F827}"/>
                </a:ext>
              </a:extLst>
            </p:cNvPr>
            <p:cNvSpPr/>
            <p:nvPr/>
          </p:nvSpPr>
          <p:spPr>
            <a:xfrm>
              <a:off x="2458184" y="6425587"/>
              <a:ext cx="249971" cy="100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40081442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gdb</a:t>
            </a:r>
          </a:p>
        </p:txBody>
      </p:sp>
      <p:sp>
        <p:nvSpPr>
          <p:cNvPr id="15" name="직사각형 14"/>
          <p:cNvSpPr/>
          <p:nvPr/>
        </p:nvSpPr>
        <p:spPr>
          <a:xfrm>
            <a:off x="6457950" y="2248931"/>
            <a:ext cx="3095625" cy="2951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bạn gặp điểm ngắt một lần nữa và lần này j được xuất ra, bạn có thể thấy rằng giá trị biến được phản ánh tốt theo số vòng lặp.</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vô hiệu hóa các điểm dừng bằng lệnh vô hiệu hóa n, trong đó n là số điểm dừng, không phải số dòng. Số điểm dừng là số ngay sau đầu ra điểm dừng dưới dạng từ đầu tiên khi sử dụng lệnh break 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muốn kết thúc gỡ lỗi khi nó đã thoát bình thường, hãy thoát bằng thoát.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8" name="직사각형 27"/>
          <p:cNvSpPr/>
          <p:nvPr/>
        </p:nvSpPr>
        <p:spPr>
          <a:xfrm>
            <a:off x="559817" y="194708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712182" y="1935722"/>
            <a:ext cx="8630827" cy="21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Hiểu và thực hành gdb với một ví dụ đơn giản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2" name="그룹 31"/>
          <p:cNvGrpSpPr>
            <a:grpSpLocks noChangeAspect="1"/>
          </p:cNvGrpSpPr>
          <p:nvPr/>
        </p:nvGrpSpPr>
        <p:grpSpPr>
          <a:xfrm>
            <a:off x="550935" y="2243229"/>
            <a:ext cx="5760000" cy="3204907"/>
            <a:chOff x="1465335" y="6481561"/>
            <a:chExt cx="5769903" cy="3210417"/>
          </a:xfrm>
        </p:grpSpPr>
        <p:pic>
          <p:nvPicPr>
            <p:cNvPr id="33" name="그림 32" descr="텍스트, 스크린샷, 모니터이(가) 표시된 사진&#10;&#10;자동 생성된 설명">
              <a:extLst>
                <a:ext uri="{FF2B5EF4-FFF2-40B4-BE49-F238E27FC236}">
                  <a16:creationId xmlns:a16="http://schemas.microsoft.com/office/drawing/2014/main" id="{1DEC55C6-0571-42EE-AA8E-313F2A58DE41}"/>
                </a:ext>
              </a:extLst>
            </p:cNvPr>
            <p:cNvPicPr>
              <a:picLocks noChangeAspect="1"/>
            </p:cNvPicPr>
            <p:nvPr/>
          </p:nvPicPr>
          <p:blipFill>
            <a:blip r:embed="rId3"/>
            <a:stretch>
              <a:fillRect/>
            </a:stretch>
          </p:blipFill>
          <p:spPr>
            <a:xfrm>
              <a:off x="1465335" y="6481561"/>
              <a:ext cx="5769903" cy="3210417"/>
            </a:xfrm>
            <a:prstGeom prst="rect">
              <a:avLst/>
            </a:prstGeom>
            <a:ln>
              <a:solidFill>
                <a:schemeClr val="bg1">
                  <a:lumMod val="85000"/>
                </a:schemeClr>
              </a:solidFill>
            </a:ln>
          </p:spPr>
        </p:pic>
        <p:sp>
          <p:nvSpPr>
            <p:cNvPr id="34" name="직사각형 33">
              <a:extLst>
                <a:ext uri="{FF2B5EF4-FFF2-40B4-BE49-F238E27FC236}">
                  <a16:creationId xmlns:a16="http://schemas.microsoft.com/office/drawing/2014/main" id="{53031219-72C4-4889-9231-9AB5C3E71283}"/>
                </a:ext>
              </a:extLst>
            </p:cNvPr>
            <p:cNvSpPr/>
            <p:nvPr/>
          </p:nvSpPr>
          <p:spPr>
            <a:xfrm>
              <a:off x="2372309" y="7829213"/>
              <a:ext cx="365983" cy="100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5" name="직사각형 34">
              <a:extLst>
                <a:ext uri="{FF2B5EF4-FFF2-40B4-BE49-F238E27FC236}">
                  <a16:creationId xmlns:a16="http://schemas.microsoft.com/office/drawing/2014/main" id="{D1EC8C47-714D-409D-BE0E-F2934C67E64C}"/>
                </a:ext>
              </a:extLst>
            </p:cNvPr>
            <p:cNvSpPr/>
            <p:nvPr/>
          </p:nvSpPr>
          <p:spPr>
            <a:xfrm>
              <a:off x="2368835" y="7981613"/>
              <a:ext cx="442839" cy="100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6" name="직사각형 35">
              <a:extLst>
                <a:ext uri="{FF2B5EF4-FFF2-40B4-BE49-F238E27FC236}">
                  <a16:creationId xmlns:a16="http://schemas.microsoft.com/office/drawing/2014/main" id="{E224B26D-3E78-4395-ABC4-0C6A1DAE0781}"/>
                </a:ext>
              </a:extLst>
            </p:cNvPr>
            <p:cNvSpPr/>
            <p:nvPr/>
          </p:nvSpPr>
          <p:spPr>
            <a:xfrm>
              <a:off x="2394139" y="8075290"/>
              <a:ext cx="227246" cy="100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7" name="직사각형 36">
              <a:extLst>
                <a:ext uri="{FF2B5EF4-FFF2-40B4-BE49-F238E27FC236}">
                  <a16:creationId xmlns:a16="http://schemas.microsoft.com/office/drawing/2014/main" id="{1EA3A271-7913-4601-9D62-1BDD024A8B06}"/>
                </a:ext>
              </a:extLst>
            </p:cNvPr>
            <p:cNvSpPr/>
            <p:nvPr/>
          </p:nvSpPr>
          <p:spPr>
            <a:xfrm>
              <a:off x="3199083" y="9326649"/>
              <a:ext cx="784517" cy="100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8" name="직사각형 37">
              <a:extLst>
                <a:ext uri="{FF2B5EF4-FFF2-40B4-BE49-F238E27FC236}">
                  <a16:creationId xmlns:a16="http://schemas.microsoft.com/office/drawing/2014/main" id="{9E56E8DE-789C-4EE5-8BA1-7139FF352EAD}"/>
                </a:ext>
              </a:extLst>
            </p:cNvPr>
            <p:cNvSpPr/>
            <p:nvPr/>
          </p:nvSpPr>
          <p:spPr>
            <a:xfrm>
              <a:off x="2347907" y="9411937"/>
              <a:ext cx="274968" cy="100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34330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năng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Linux</a:t>
            </a:r>
          </a:p>
        </p:txBody>
      </p:sp>
      <p:sp>
        <p:nvSpPr>
          <p:cNvPr id="49" name="직사각형 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46" name="직사각형 4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Cấu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trúc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hệ</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thống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Linux</a:t>
            </a:r>
          </a:p>
        </p:txBody>
      </p:sp>
      <p:grpSp>
        <p:nvGrpSpPr>
          <p:cNvPr id="7" name="그룹 6">
            <a:extLst>
              <a:ext uri="{FF2B5EF4-FFF2-40B4-BE49-F238E27FC236}">
                <a16:creationId xmlns:a16="http://schemas.microsoft.com/office/drawing/2014/main" id="{4EDD58C4-FB60-4501-AA07-126233B3C86D}"/>
              </a:ext>
            </a:extLst>
          </p:cNvPr>
          <p:cNvGrpSpPr/>
          <p:nvPr/>
        </p:nvGrpSpPr>
        <p:grpSpPr>
          <a:xfrm>
            <a:off x="1720831" y="2082681"/>
            <a:ext cx="7153487" cy="3870247"/>
            <a:chOff x="1838527" y="2082681"/>
            <a:chExt cx="7153487" cy="3870247"/>
          </a:xfrm>
        </p:grpSpPr>
        <p:grpSp>
          <p:nvGrpSpPr>
            <p:cNvPr id="2" name="그룹 1">
              <a:extLst>
                <a:ext uri="{FF2B5EF4-FFF2-40B4-BE49-F238E27FC236}">
                  <a16:creationId xmlns:a16="http://schemas.microsoft.com/office/drawing/2014/main" id="{CE4F2342-B81B-4BFF-AA5E-ECD6FCEEF3C5}"/>
                </a:ext>
              </a:extLst>
            </p:cNvPr>
            <p:cNvGrpSpPr/>
            <p:nvPr/>
          </p:nvGrpSpPr>
          <p:grpSpPr>
            <a:xfrm>
              <a:off x="1838527" y="2082681"/>
              <a:ext cx="6254588" cy="3870247"/>
              <a:chOff x="1838527" y="2297285"/>
              <a:chExt cx="6254588" cy="3375510"/>
            </a:xfrm>
          </p:grpSpPr>
          <p:sp>
            <p:nvSpPr>
              <p:cNvPr id="3" name="직사각형 2"/>
              <p:cNvSpPr/>
              <p:nvPr/>
            </p:nvSpPr>
            <p:spPr>
              <a:xfrm>
                <a:off x="1838527" y="5046070"/>
                <a:ext cx="2052436" cy="626725"/>
              </a:xfrm>
              <a:prstGeom prst="rect">
                <a:avLst/>
              </a:prstGeom>
              <a:solidFill>
                <a:srgbClr val="E3E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cuối</a:t>
                </a:r>
                <a:endParaRPr lang="en-US" altLang="ko-KR" sz="1400" dirty="0">
                  <a:solidFill>
                    <a:schemeClr val="tx1"/>
                  </a:solidFill>
                  <a:latin typeface="SamsungOne-400" panose="020B0503030303020204" pitchFamily="34" charset="0"/>
                  <a:ea typeface="SamsungOne-400" panose="020B0503030303020204" pitchFamily="34" charset="0"/>
                </a:endParaRPr>
              </a:p>
              <a:p>
                <a:pPr algn="ctr">
                  <a:lnSpc>
                    <a:spcPct val="150000"/>
                  </a:lnSpc>
                </a:pPr>
                <a:r>
                  <a:rPr lang="en-US" altLang="ko-KR" sz="1400" dirty="0" err="1">
                    <a:solidFill>
                      <a:schemeClr val="tx1"/>
                    </a:solidFill>
                    <a:latin typeface="SamsungOne-400" panose="020B0503030303020204" pitchFamily="34" charset="0"/>
                    <a:ea typeface="SamsungOne-400" panose="020B0503030303020204" pitchFamily="34" charset="0"/>
                  </a:rPr>
                  <a:t>Đầu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cuối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1" name="직사각형 50"/>
              <p:cNvSpPr/>
              <p:nvPr/>
            </p:nvSpPr>
            <p:spPr>
              <a:xfrm>
                <a:off x="1838527" y="4654865"/>
                <a:ext cx="6254588" cy="343799"/>
              </a:xfrm>
              <a:prstGeom prst="rect">
                <a:avLst/>
              </a:prstGeom>
              <a:solidFill>
                <a:srgbClr val="D5E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SamsungOne-400" panose="020B0503030303020204" pitchFamily="34" charset="0"/>
                    <a:ea typeface="SamsungOne-400" panose="020B0503030303020204" pitchFamily="34" charset="0"/>
                  </a:rPr>
                  <a:t>Giao </a:t>
                </a:r>
                <a:r>
                  <a:rPr lang="en-US" altLang="ko-KR" sz="1400" dirty="0" err="1">
                    <a:solidFill>
                      <a:schemeClr val="tx1"/>
                    </a:solidFill>
                    <a:latin typeface="SamsungOne-400" panose="020B0503030303020204" pitchFamily="34" charset="0"/>
                    <a:ea typeface="SamsungOne-400" panose="020B0503030303020204" pitchFamily="34" charset="0"/>
                  </a:rPr>
                  <a:t>diện</a:t>
                </a:r>
                <a:r>
                  <a:rPr lang="en-US" altLang="ko-KR" sz="1400" dirty="0">
                    <a:solidFill>
                      <a:schemeClr val="tx1"/>
                    </a:solidFill>
                    <a:latin typeface="SamsungOne-400" panose="020B0503030303020204" pitchFamily="34" charset="0"/>
                    <a:ea typeface="SamsungOne-400" panose="020B0503030303020204" pitchFamily="34" charset="0"/>
                  </a:rPr>
                  <a:t> Kernel </a:t>
                </a:r>
                <a:r>
                  <a:rPr lang="en-US" altLang="ko-KR" sz="1400" dirty="0" err="1">
                    <a:solidFill>
                      <a:schemeClr val="tx1"/>
                    </a:solidFill>
                    <a:latin typeface="SamsungOne-400" panose="020B0503030303020204" pitchFamily="34" charset="0"/>
                    <a:ea typeface="SamsungOne-400" panose="020B0503030303020204" pitchFamily="34" charset="0"/>
                  </a:rPr>
                  <a:t>tới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cứng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3" name="직사각형 52"/>
              <p:cNvSpPr/>
              <p:nvPr/>
            </p:nvSpPr>
            <p:spPr>
              <a:xfrm>
                <a:off x="1838527" y="3864826"/>
                <a:ext cx="6254588" cy="742633"/>
              </a:xfrm>
              <a:prstGeom prst="rect">
                <a:avLst/>
              </a:prstGeom>
              <a:solidFill>
                <a:srgbClr val="F1F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solidFill>
                  <a:latin typeface="SamsungOne-400" panose="020B0503030303020204" pitchFamily="34" charset="0"/>
                </a:endParaRPr>
              </a:p>
            </p:txBody>
          </p:sp>
          <p:sp>
            <p:nvSpPr>
              <p:cNvPr id="54" name="직사각형 53"/>
              <p:cNvSpPr/>
              <p:nvPr/>
            </p:nvSpPr>
            <p:spPr>
              <a:xfrm>
                <a:off x="1838527" y="3473621"/>
                <a:ext cx="6254588" cy="343799"/>
              </a:xfrm>
              <a:prstGeom prst="rect">
                <a:avLst/>
              </a:prstGeom>
              <a:solidFill>
                <a:srgbClr val="D5E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SamsungOne-400" panose="020B0503030303020204" pitchFamily="34" charset="0"/>
                    <a:ea typeface="SamsungOne-400" panose="020B0503030303020204" pitchFamily="34" charset="0"/>
                  </a:rPr>
                  <a:t>Giao </a:t>
                </a:r>
                <a:r>
                  <a:rPr lang="en-US" altLang="ko-KR" sz="1400" dirty="0" err="1">
                    <a:solidFill>
                      <a:schemeClr val="tx1"/>
                    </a:solidFill>
                    <a:latin typeface="SamsungOne-400" panose="020B0503030303020204" pitchFamily="34" charset="0"/>
                    <a:ea typeface="SamsungOne-400" panose="020B0503030303020204" pitchFamily="34" charset="0"/>
                  </a:rPr>
                  <a:t>diện</a:t>
                </a:r>
                <a:r>
                  <a:rPr lang="en-US" altLang="ko-KR" sz="1400" dirty="0">
                    <a:solidFill>
                      <a:schemeClr val="tx1"/>
                    </a:solidFill>
                    <a:latin typeface="SamsungOne-400" panose="020B0503030303020204" pitchFamily="34" charset="0"/>
                    <a:ea typeface="SamsungOne-400" panose="020B0503030303020204" pitchFamily="34" charset="0"/>
                  </a:rPr>
                  <a:t> System Call </a:t>
                </a:r>
                <a:r>
                  <a:rPr lang="en-US" altLang="ko-KR" sz="1400" dirty="0" err="1">
                    <a:solidFill>
                      <a:schemeClr val="tx1"/>
                    </a:solidFill>
                    <a:latin typeface="SamsungOne-400" panose="020B0503030303020204" pitchFamily="34" charset="0"/>
                    <a:ea typeface="SamsungOne-400" panose="020B0503030303020204" pitchFamily="34" charset="0"/>
                  </a:rPr>
                  <a:t>tới</a:t>
                </a:r>
                <a:r>
                  <a:rPr lang="en-US" altLang="ko-KR" sz="1400" dirty="0">
                    <a:solidFill>
                      <a:schemeClr val="tx1"/>
                    </a:solidFill>
                    <a:latin typeface="SamsungOne-400" panose="020B0503030303020204" pitchFamily="34" charset="0"/>
                    <a:ea typeface="SamsungOne-400" panose="020B0503030303020204" pitchFamily="34" charset="0"/>
                  </a:rPr>
                  <a:t> Kernel</a:t>
                </a:r>
              </a:p>
            </p:txBody>
          </p:sp>
          <p:sp>
            <p:nvSpPr>
              <p:cNvPr id="56" name="직사각형 55"/>
              <p:cNvSpPr/>
              <p:nvPr/>
            </p:nvSpPr>
            <p:spPr>
              <a:xfrm>
                <a:off x="1838527" y="2684615"/>
                <a:ext cx="6254588" cy="741600"/>
              </a:xfrm>
              <a:prstGeom prst="rect">
                <a:avLst/>
              </a:prstGeom>
              <a:solidFill>
                <a:srgbClr val="F1F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chemeClr val="tx1"/>
                    </a:solidFill>
                    <a:latin typeface="SamsungOne-400" panose="020B0503030303020204" pitchFamily="34" charset="0"/>
                    <a:ea typeface="SamsungOne-400" panose="020B0503030303020204" pitchFamily="34" charset="0"/>
                  </a:rPr>
                  <a:t>Shell &amp; Lệnh</a:t>
                </a:r>
              </a:p>
              <a:p>
                <a:pPr algn="ctr"/>
                <a:r>
                  <a:rPr lang="vi-VN" altLang="ko-KR" sz="1400" dirty="0">
                    <a:solidFill>
                      <a:schemeClr val="tx1"/>
                    </a:solidFill>
                    <a:latin typeface="SamsungOne-400" panose="020B0503030303020204" pitchFamily="34" charset="0"/>
                    <a:ea typeface="SamsungOne-400" panose="020B0503030303020204" pitchFamily="34" charset="0"/>
                  </a:rPr>
                  <a:t>Trình biên dịch &amp; Trình thông dịch</a:t>
                </a:r>
              </a:p>
              <a:p>
                <a:pPr algn="ctr"/>
                <a:r>
                  <a:rPr lang="vi-VN" altLang="ko-KR" sz="1400" dirty="0">
                    <a:solidFill>
                      <a:schemeClr val="tx1"/>
                    </a:solidFill>
                    <a:latin typeface="SamsungOne-400" panose="020B0503030303020204" pitchFamily="34" charset="0"/>
                    <a:ea typeface="SamsungOne-400" panose="020B0503030303020204" pitchFamily="34" charset="0"/>
                  </a:rPr>
                  <a:t>Thư viện hệ thống</a:t>
                </a:r>
              </a:p>
            </p:txBody>
          </p:sp>
          <p:sp>
            <p:nvSpPr>
              <p:cNvPr id="82" name="직사각형 81"/>
              <p:cNvSpPr/>
              <p:nvPr/>
            </p:nvSpPr>
            <p:spPr>
              <a:xfrm>
                <a:off x="1838527" y="2297285"/>
                <a:ext cx="6254588" cy="343799"/>
              </a:xfrm>
              <a:prstGeom prst="rect">
                <a:avLst/>
              </a:prstGeom>
              <a:solidFill>
                <a:srgbClr val="72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Người dùng</a:t>
                </a:r>
              </a:p>
            </p:txBody>
          </p:sp>
          <p:sp>
            <p:nvSpPr>
              <p:cNvPr id="84" name="직사각형 83"/>
              <p:cNvSpPr/>
              <p:nvPr/>
            </p:nvSpPr>
            <p:spPr>
              <a:xfrm>
                <a:off x="3939603" y="5046070"/>
                <a:ext cx="2052436" cy="626725"/>
              </a:xfrm>
              <a:prstGeom prst="rect">
                <a:avLst/>
              </a:prstGeom>
              <a:solidFill>
                <a:srgbClr val="E3E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bị</a:t>
                </a:r>
              </a:p>
              <a:p>
                <a:pPr algn="ctr">
                  <a:lnSpc>
                    <a:spcPct val="150000"/>
                  </a:lnSpc>
                </a:pPr>
                <a:r>
                  <a:rPr lang="en-US" altLang="ko-KR" sz="1400" dirty="0" err="1">
                    <a:solidFill>
                      <a:schemeClr val="tx1"/>
                    </a:solidFill>
                    <a:latin typeface="SamsungOne-400" panose="020B0503030303020204" pitchFamily="34" charset="0"/>
                    <a:ea typeface="SamsungOne-400" panose="020B0503030303020204" pitchFamily="34" charset="0"/>
                  </a:rPr>
                  <a:t>Đĩa</a:t>
                </a:r>
                <a:r>
                  <a:rPr lang="en-US" altLang="ko-KR" sz="1400" dirty="0">
                    <a:solidFill>
                      <a:schemeClr val="tx1"/>
                    </a:solidFill>
                    <a:latin typeface="SamsungOne-400" panose="020B0503030303020204" pitchFamily="34" charset="0"/>
                    <a:ea typeface="SamsungOne-400" panose="020B0503030303020204" pitchFamily="34" charset="0"/>
                  </a:rPr>
                  <a:t> &amp; </a:t>
                </a:r>
                <a:r>
                  <a:rPr lang="en-US" altLang="ko-KR" sz="1400" dirty="0" err="1">
                    <a:solidFill>
                      <a:schemeClr val="tx1"/>
                    </a:solidFill>
                    <a:latin typeface="SamsungOne-400" panose="020B0503030303020204" pitchFamily="34" charset="0"/>
                    <a:ea typeface="SamsungOne-400" panose="020B0503030303020204" pitchFamily="34" charset="0"/>
                  </a:rPr>
                  <a:t>băng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85" name="직사각형 84"/>
              <p:cNvSpPr/>
              <p:nvPr/>
            </p:nvSpPr>
            <p:spPr>
              <a:xfrm>
                <a:off x="6040679" y="5046070"/>
                <a:ext cx="2052436" cy="626725"/>
              </a:xfrm>
              <a:prstGeom prst="rect">
                <a:avLst/>
              </a:prstGeom>
              <a:solidFill>
                <a:srgbClr val="E3E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nhớ</a:t>
                </a:r>
                <a:endParaRPr lang="en-US" altLang="ko-KR" sz="1400" dirty="0">
                  <a:solidFill>
                    <a:schemeClr val="tx1"/>
                  </a:solidFill>
                  <a:latin typeface="SamsungOne-400" panose="020B0503030303020204" pitchFamily="34" charset="0"/>
                  <a:ea typeface="SamsungOne-400" panose="020B0503030303020204" pitchFamily="34" charset="0"/>
                </a:endParaRPr>
              </a:p>
              <a:p>
                <a:pPr algn="ctr">
                  <a:lnSpc>
                    <a:spcPct val="150000"/>
                  </a:lnSpc>
                </a:pP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nhớ</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 name="직사각형 4"/>
              <p:cNvSpPr/>
              <p:nvPr/>
            </p:nvSpPr>
            <p:spPr>
              <a:xfrm>
                <a:off x="1838528" y="3932432"/>
                <a:ext cx="2052436" cy="644240"/>
              </a:xfrm>
              <a:prstGeom prst="rect">
                <a:avLst/>
              </a:prstGeom>
            </p:spPr>
            <p:txBody>
              <a:bodyPr wrap="square">
                <a:spAutoFit/>
              </a:bodyPr>
              <a:lstStyle/>
              <a:p>
                <a:pPr algn="ctr"/>
                <a:r>
                  <a:rPr lang="en-US" altLang="ko-KR" sz="1400" dirty="0" err="1">
                    <a:latin typeface="SamsungOne-400" panose="020B0503030303020204" pitchFamily="34" charset="0"/>
                    <a:ea typeface="SamsungOne-400" panose="020B0503030303020204" pitchFamily="34" charset="0"/>
                  </a:rPr>
                  <a:t>Tín</a:t>
                </a:r>
                <a:r>
                  <a:rPr lang="en-US" altLang="ko-KR" sz="1400" dirty="0">
                    <a:latin typeface="SamsungOne-400" panose="020B0503030303020204" pitchFamily="34" charset="0"/>
                    <a:ea typeface="SamsungOne-400" panose="020B0503030303020204" pitchFamily="34" charset="0"/>
                  </a:rPr>
                  <a:t> hiệu </a:t>
                </a:r>
              </a:p>
              <a:p>
                <a:pPr algn="ctr"/>
                <a:r>
                  <a:rPr lang="en-US" altLang="ko-KR" sz="1400" dirty="0" err="1">
                    <a:latin typeface="SamsungOne-400" panose="020B0503030303020204" pitchFamily="34" charset="0"/>
                    <a:ea typeface="SamsungOne-400" panose="020B0503030303020204" pitchFamily="34" charset="0"/>
                  </a:rPr>
                  <a:t>Xử</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lý</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đầu</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cuối</a:t>
                </a:r>
                <a:endParaRPr lang="en-US" altLang="ko-KR" sz="1400" dirty="0">
                  <a:latin typeface="SamsungOne-400" panose="020B0503030303020204" pitchFamily="34" charset="0"/>
                  <a:ea typeface="SamsungOne-400" panose="020B0503030303020204" pitchFamily="34" charset="0"/>
                </a:endParaRPr>
              </a:p>
              <a:p>
                <a:pPr algn="ctr"/>
                <a:r>
                  <a:rPr lang="en-US" altLang="ko-KR" sz="1400" dirty="0" err="1">
                    <a:latin typeface="SamsungOne-400" panose="020B0503030303020204" pitchFamily="34" charset="0"/>
                    <a:ea typeface="SamsungOne-400" panose="020B0503030303020204" pitchFamily="34" charset="0"/>
                  </a:rPr>
                  <a:t>Ổcứng</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đầu</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cuối</a:t>
                </a:r>
                <a:endParaRPr lang="en-US" altLang="ko-KR" sz="1400" dirty="0">
                  <a:latin typeface="SamsungOne-400" panose="020B0503030303020204" pitchFamily="34" charset="0"/>
                  <a:ea typeface="SamsungOne-400" panose="020B0503030303020204" pitchFamily="34" charset="0"/>
                </a:endParaRPr>
              </a:p>
            </p:txBody>
          </p:sp>
          <p:sp>
            <p:nvSpPr>
              <p:cNvPr id="86" name="직사각형 85"/>
              <p:cNvSpPr/>
              <p:nvPr/>
            </p:nvSpPr>
            <p:spPr>
              <a:xfrm>
                <a:off x="3939603" y="4017070"/>
                <a:ext cx="2052436" cy="456336"/>
              </a:xfrm>
              <a:prstGeom prst="rect">
                <a:avLst/>
              </a:prstGeom>
            </p:spPr>
            <p:txBody>
              <a:bodyPr wrap="square">
                <a:spAutoFit/>
              </a:bodyPr>
              <a:lstStyle/>
              <a:p>
                <a:pPr algn="ctr"/>
                <a:r>
                  <a:rPr lang="en-US" altLang="ko-KR" sz="1400" dirty="0" err="1">
                    <a:latin typeface="SamsungOne-400" panose="020B0503030303020204" pitchFamily="34" charset="0"/>
                    <a:ea typeface="SamsungOne-400" panose="020B0503030303020204" pitchFamily="34" charset="0"/>
                  </a:rPr>
                  <a:t>Hệ</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thống</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tệp</a:t>
                </a:r>
                <a:r>
                  <a:rPr lang="en-US" altLang="ko-KR" sz="1400" dirty="0">
                    <a:latin typeface="SamsungOne-400" panose="020B0503030303020204" pitchFamily="34" charset="0"/>
                    <a:ea typeface="SamsungOne-400" panose="020B0503030303020204" pitchFamily="34" charset="0"/>
                  </a:rPr>
                  <a:t> tin</a:t>
                </a:r>
              </a:p>
              <a:p>
                <a:pPr algn="ctr"/>
                <a:r>
                  <a:rPr lang="en-US" altLang="ko-KR" sz="1400" dirty="0">
                    <a:latin typeface="SamsungOne-400" panose="020B0503030303020204" pitchFamily="34" charset="0"/>
                    <a:ea typeface="SamsungOne-400" panose="020B0503030303020204" pitchFamily="34" charset="0"/>
                  </a:rPr>
                  <a:t>Ổ </a:t>
                </a:r>
                <a:r>
                  <a:rPr lang="en-US" altLang="ko-KR" sz="1400" dirty="0" err="1">
                    <a:latin typeface="SamsungOne-400" panose="020B0503030303020204" pitchFamily="34" charset="0"/>
                    <a:ea typeface="SamsungOne-400" panose="020B0503030303020204" pitchFamily="34" charset="0"/>
                  </a:rPr>
                  <a:t>đĩa</a:t>
                </a:r>
                <a:r>
                  <a:rPr lang="en-US" altLang="ko-KR" sz="1400" dirty="0">
                    <a:latin typeface="SamsungOne-400" panose="020B0503030303020204" pitchFamily="34" charset="0"/>
                    <a:ea typeface="SamsungOne-400" panose="020B0503030303020204" pitchFamily="34" charset="0"/>
                  </a:rPr>
                  <a:t> &amp; </a:t>
                </a:r>
                <a:r>
                  <a:rPr lang="en-US" altLang="ko-KR" sz="1400" dirty="0" err="1">
                    <a:latin typeface="SamsungOne-400" panose="020B0503030303020204" pitchFamily="34" charset="0"/>
                    <a:ea typeface="SamsungOne-400" panose="020B0503030303020204" pitchFamily="34" charset="0"/>
                  </a:rPr>
                  <a:t>băng</a:t>
                </a:r>
                <a:endParaRPr lang="en-US" altLang="ko-KR" sz="1400" dirty="0">
                  <a:latin typeface="SamsungOne-400" panose="020B0503030303020204" pitchFamily="34" charset="0"/>
                  <a:ea typeface="SamsungOne-400" panose="020B0503030303020204" pitchFamily="34" charset="0"/>
                </a:endParaRPr>
              </a:p>
            </p:txBody>
          </p:sp>
          <p:sp>
            <p:nvSpPr>
              <p:cNvPr id="87" name="직사각형 86"/>
              <p:cNvSpPr/>
              <p:nvPr/>
            </p:nvSpPr>
            <p:spPr>
              <a:xfrm>
                <a:off x="6040679" y="4017070"/>
                <a:ext cx="2052436" cy="456336"/>
              </a:xfrm>
              <a:prstGeom prst="rect">
                <a:avLst/>
              </a:prstGeom>
            </p:spPr>
            <p:txBody>
              <a:bodyPr wrap="square">
                <a:spAutoFit/>
              </a:bodyPr>
              <a:lstStyle/>
              <a:p>
                <a:pPr algn="ctr"/>
                <a:r>
                  <a:rPr lang="en-US" altLang="ko-KR" sz="1400" dirty="0" err="1">
                    <a:latin typeface="SamsungOne-400" panose="020B0503030303020204" pitchFamily="34" charset="0"/>
                    <a:ea typeface="SamsungOne-400" panose="020B0503030303020204" pitchFamily="34" charset="0"/>
                  </a:rPr>
                  <a:t>Định</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thời</a:t>
                </a:r>
                <a:r>
                  <a:rPr lang="en-US" altLang="ko-KR" sz="1400" dirty="0">
                    <a:latin typeface="SamsungOne-400" panose="020B0503030303020204" pitchFamily="34" charset="0"/>
                    <a:ea typeface="SamsungOne-400" panose="020B0503030303020204" pitchFamily="34" charset="0"/>
                  </a:rPr>
                  <a:t> CPU</a:t>
                </a:r>
              </a:p>
              <a:p>
                <a:pPr algn="ctr"/>
                <a:r>
                  <a:rPr lang="en-US" altLang="ko-KR" sz="1400" dirty="0" err="1">
                    <a:latin typeface="SamsungOne-400" panose="020B0503030303020204" pitchFamily="34" charset="0"/>
                    <a:ea typeface="SamsungOne-400" panose="020B0503030303020204" pitchFamily="34" charset="0"/>
                  </a:rPr>
                  <a:t>Bộ</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nhớ</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ảo</a:t>
                </a:r>
                <a:endParaRPr lang="en-US" altLang="ko-KR" sz="1400" dirty="0">
                  <a:latin typeface="SamsungOne-400" panose="020B0503030303020204" pitchFamily="34" charset="0"/>
                  <a:ea typeface="SamsungOne-400" panose="020B0503030303020204" pitchFamily="34" charset="0"/>
                </a:endParaRPr>
              </a:p>
            </p:txBody>
          </p:sp>
        </p:grpSp>
        <p:grpSp>
          <p:nvGrpSpPr>
            <p:cNvPr id="6" name="그룹 5">
              <a:extLst>
                <a:ext uri="{FF2B5EF4-FFF2-40B4-BE49-F238E27FC236}">
                  <a16:creationId xmlns:a16="http://schemas.microsoft.com/office/drawing/2014/main" id="{69E8AB8D-7679-4AE3-A5C4-95A2D412C332}"/>
                </a:ext>
              </a:extLst>
            </p:cNvPr>
            <p:cNvGrpSpPr/>
            <p:nvPr/>
          </p:nvGrpSpPr>
          <p:grpSpPr>
            <a:xfrm>
              <a:off x="8199809" y="3883488"/>
              <a:ext cx="792205" cy="828472"/>
              <a:chOff x="8199809" y="3864826"/>
              <a:chExt cx="792205" cy="742633"/>
            </a:xfrm>
          </p:grpSpPr>
          <p:cxnSp>
            <p:nvCxnSpPr>
              <p:cNvPr id="11" name="직선 연결선 10"/>
              <p:cNvCxnSpPr/>
              <p:nvPr/>
            </p:nvCxnSpPr>
            <p:spPr>
              <a:xfrm>
                <a:off x="8229599" y="3864826"/>
                <a:ext cx="370377"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00" name="직선 연결선 99"/>
              <p:cNvCxnSpPr/>
              <p:nvPr/>
            </p:nvCxnSpPr>
            <p:spPr>
              <a:xfrm>
                <a:off x="8229599" y="4607459"/>
                <a:ext cx="370377"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8599976" y="3864826"/>
                <a:ext cx="0" cy="74160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99" name="직사각형 98"/>
              <p:cNvSpPr/>
              <p:nvPr/>
            </p:nvSpPr>
            <p:spPr>
              <a:xfrm>
                <a:off x="8199809" y="4081613"/>
                <a:ext cx="792205" cy="338554"/>
              </a:xfrm>
              <a:prstGeom prst="rect">
                <a:avLst/>
              </a:prstGeom>
              <a:solidFill>
                <a:schemeClr val="bg1"/>
              </a:solidFill>
            </p:spPr>
            <p:txBody>
              <a:bodyPr wrap="none">
                <a:spAutoFit/>
              </a:bodyPr>
              <a:lstStyle/>
              <a:p>
                <a:pPr algn="ctr"/>
                <a:r>
                  <a:rPr lang="en-US" altLang="ko-KR" sz="1600" dirty="0">
                    <a:solidFill>
                      <a:srgbClr val="0033CC"/>
                    </a:solidFill>
                    <a:latin typeface="SamsungOne-700" panose="020B0803030303020204" pitchFamily="34" charset="0"/>
                    <a:ea typeface="SamsungOne-700" panose="020B0803030303020204" pitchFamily="34" charset="0"/>
                  </a:rPr>
                  <a:t>Kernel</a:t>
                </a:r>
              </a:p>
            </p:txBody>
          </p:sp>
        </p:grpSp>
        <p:grpSp>
          <p:nvGrpSpPr>
            <p:cNvPr id="4" name="그룹 3">
              <a:extLst>
                <a:ext uri="{FF2B5EF4-FFF2-40B4-BE49-F238E27FC236}">
                  <a16:creationId xmlns:a16="http://schemas.microsoft.com/office/drawing/2014/main" id="{9F6658CC-2EAE-4760-A748-020E12C1ACCA}"/>
                </a:ext>
              </a:extLst>
            </p:cNvPr>
            <p:cNvGrpSpPr/>
            <p:nvPr/>
          </p:nvGrpSpPr>
          <p:grpSpPr>
            <a:xfrm>
              <a:off x="8229599" y="2528598"/>
              <a:ext cx="692684" cy="848478"/>
              <a:chOff x="8229599" y="2678115"/>
              <a:chExt cx="692684" cy="742633"/>
            </a:xfrm>
          </p:grpSpPr>
          <p:cxnSp>
            <p:nvCxnSpPr>
              <p:cNvPr id="101" name="직선 연결선 100"/>
              <p:cNvCxnSpPr/>
              <p:nvPr/>
            </p:nvCxnSpPr>
            <p:spPr>
              <a:xfrm>
                <a:off x="8229599" y="2678115"/>
                <a:ext cx="370377"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p:nvPr/>
            </p:nvCxnSpPr>
            <p:spPr>
              <a:xfrm>
                <a:off x="8229599" y="3420748"/>
                <a:ext cx="370377"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03" name="직선 연결선 102"/>
              <p:cNvCxnSpPr/>
              <p:nvPr/>
            </p:nvCxnSpPr>
            <p:spPr>
              <a:xfrm>
                <a:off x="8599976" y="2678115"/>
                <a:ext cx="0" cy="74160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104" name="직사각형 103"/>
              <p:cNvSpPr/>
              <p:nvPr/>
            </p:nvSpPr>
            <p:spPr>
              <a:xfrm>
                <a:off x="8269540" y="2894902"/>
                <a:ext cx="652743" cy="338554"/>
              </a:xfrm>
              <a:prstGeom prst="rect">
                <a:avLst/>
              </a:prstGeom>
              <a:solidFill>
                <a:schemeClr val="bg1"/>
              </a:solidFill>
            </p:spPr>
            <p:txBody>
              <a:bodyPr wrap="none">
                <a:spAutoFit/>
              </a:bodyPr>
              <a:lstStyle/>
              <a:p>
                <a:pPr algn="ctr"/>
                <a:r>
                  <a:rPr lang="en-US" altLang="ko-KR" sz="1600" dirty="0">
                    <a:solidFill>
                      <a:srgbClr val="0033CC"/>
                    </a:solidFill>
                    <a:latin typeface="SamsungOne-700" panose="020B0803030303020204" pitchFamily="34" charset="0"/>
                    <a:ea typeface="SamsungOne-700" panose="020B0803030303020204" pitchFamily="34" charset="0"/>
                  </a:rPr>
                  <a:t>Shell</a:t>
                </a:r>
              </a:p>
            </p:txBody>
          </p:sp>
        </p:grpSp>
      </p:grpSp>
    </p:spTree>
    <p:extLst>
      <p:ext uri="{BB962C8B-B14F-4D97-AF65-F5344CB8AC3E}">
        <p14:creationId xmlns:p14="http://schemas.microsoft.com/office/powerpoint/2010/main" val="116963641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Lập</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trình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Shell</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3</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sp>
        <p:nvSpPr>
          <p:cNvPr id="33" name="직사각형 32">
            <a:extLst>
              <a:ext uri="{FF2B5EF4-FFF2-40B4-BE49-F238E27FC236}">
                <a16:creationId xmlns:a16="http://schemas.microsoft.com/office/drawing/2014/main" id="{8CEA84EE-1CFD-4B57-A1C8-06A1AB4ACA44}"/>
              </a:ext>
            </a:extLst>
          </p:cNvPr>
          <p:cNvSpPr/>
          <p:nvPr/>
        </p:nvSpPr>
        <p:spPr>
          <a:xfrm>
            <a:off x="1234524" y="3884308"/>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3.1.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Khái</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quát</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về Shell</a:t>
            </a:r>
          </a:p>
        </p:txBody>
      </p:sp>
      <p:sp>
        <p:nvSpPr>
          <p:cNvPr id="36" name="직사각형 35">
            <a:extLst>
              <a:ext uri="{FF2B5EF4-FFF2-40B4-BE49-F238E27FC236}">
                <a16:creationId xmlns:a16="http://schemas.microsoft.com/office/drawing/2014/main" id="{490AEC04-CD1D-4B88-858B-CBB56559D797}"/>
              </a:ext>
            </a:extLst>
          </p:cNvPr>
          <p:cNvSpPr/>
          <p:nvPr/>
        </p:nvSpPr>
        <p:spPr>
          <a:xfrm>
            <a:off x="1051644" y="3883135"/>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Tree>
    <p:extLst>
      <p:ext uri="{BB962C8B-B14F-4D97-AF65-F5344CB8AC3E}">
        <p14:creationId xmlns:p14="http://schemas.microsoft.com/office/powerpoint/2010/main" val="17934012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181" y="2850257"/>
            <a:ext cx="4966463" cy="3228658"/>
          </a:xfrm>
          <a:prstGeom prst="rect">
            <a:avLst/>
          </a:prstGeom>
        </p:spPr>
      </p:pic>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33" name="직사각형 3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Shell là gì?</a:t>
            </a:r>
          </a:p>
        </p:txBody>
      </p:sp>
      <p:grpSp>
        <p:nvGrpSpPr>
          <p:cNvPr id="36" name="그룹 35"/>
          <p:cNvGrpSpPr/>
          <p:nvPr/>
        </p:nvGrpSpPr>
        <p:grpSpPr>
          <a:xfrm>
            <a:off x="559817" y="1922200"/>
            <a:ext cx="8783192" cy="215394"/>
            <a:chOff x="1027113" y="2045624"/>
            <a:chExt cx="8785225" cy="215444"/>
          </a:xfrm>
        </p:grpSpPr>
        <p:sp>
          <p:nvSpPr>
            <p:cNvPr id="37" name="직사각형 3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8" name="직사각형 37"/>
            <p:cNvSpPr/>
            <p:nvPr/>
          </p:nvSpPr>
          <p:spPr>
            <a:xfrm>
              <a:off x="1179513" y="2045624"/>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Linux’ Shell là một giao diện được dùng để thực thi lệnh và cho phép hệ điều hành thực hiện</a:t>
              </a:r>
            </a:p>
          </p:txBody>
        </p:sp>
      </p:grpSp>
      <p:grpSp>
        <p:nvGrpSpPr>
          <p:cNvPr id="39" name="그룹 38"/>
          <p:cNvGrpSpPr/>
          <p:nvPr/>
        </p:nvGrpSpPr>
        <p:grpSpPr>
          <a:xfrm>
            <a:off x="559817" y="2305255"/>
            <a:ext cx="8783192" cy="430887"/>
            <a:chOff x="1027113" y="2045620"/>
            <a:chExt cx="8785225" cy="430987"/>
          </a:xfrm>
        </p:grpSpPr>
        <p:sp>
          <p:nvSpPr>
            <p:cNvPr id="40" name="직사각형 3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직사각형 40"/>
            <p:cNvSpPr/>
            <p:nvPr/>
          </p:nvSpPr>
          <p:spPr>
            <a:xfrm>
              <a:off x="1179513" y="2045620"/>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Shell hoạt động như cầu nối giữa một kernel và một người dùng. Nhận lệnh từ người dùng, thông dịch lệnh và chạy chương trình.</a:t>
              </a:r>
            </a:p>
          </p:txBody>
        </p:sp>
      </p:grpSp>
      <p:grpSp>
        <p:nvGrpSpPr>
          <p:cNvPr id="11" name="그룹 10"/>
          <p:cNvGrpSpPr/>
          <p:nvPr/>
        </p:nvGrpSpPr>
        <p:grpSpPr>
          <a:xfrm>
            <a:off x="2812925" y="3096287"/>
            <a:ext cx="4343273" cy="2611809"/>
            <a:chOff x="3084350" y="3096287"/>
            <a:chExt cx="4343273" cy="2611809"/>
          </a:xfrm>
        </p:grpSpPr>
        <p:sp>
          <p:nvSpPr>
            <p:cNvPr id="65" name="TextBox 64">
              <a:extLst>
                <a:ext uri="{FF2B5EF4-FFF2-40B4-BE49-F238E27FC236}">
                  <a16:creationId xmlns:a16="http://schemas.microsoft.com/office/drawing/2014/main" id="{38F0192D-A426-4147-B6FE-FDE8323E068E}"/>
                </a:ext>
              </a:extLst>
            </p:cNvPr>
            <p:cNvSpPr txBox="1"/>
            <p:nvPr/>
          </p:nvSpPr>
          <p:spPr>
            <a:xfrm>
              <a:off x="6715889" y="3096287"/>
              <a:ext cx="711734" cy="184666"/>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Phần</a:t>
              </a:r>
              <a:r>
                <a:rPr kumimoji="0"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200" b="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cứng</a:t>
              </a:r>
              <a:endParaRPr kumimoji="0"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endParaRPr>
            </a:p>
          </p:txBody>
        </p:sp>
        <p:sp>
          <p:nvSpPr>
            <p:cNvPr id="66" name="TextBox 65">
              <a:extLst>
                <a:ext uri="{FF2B5EF4-FFF2-40B4-BE49-F238E27FC236}">
                  <a16:creationId xmlns:a16="http://schemas.microsoft.com/office/drawing/2014/main" id="{7C6F4BCF-E4E7-4DEC-884D-EA67C512D0F4}"/>
                </a:ext>
              </a:extLst>
            </p:cNvPr>
            <p:cNvSpPr txBox="1"/>
            <p:nvPr/>
          </p:nvSpPr>
          <p:spPr>
            <a:xfrm>
              <a:off x="3125227" y="3511020"/>
              <a:ext cx="1566134" cy="184666"/>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vi-VN"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Chương trình ứng dụng</a:t>
              </a:r>
            </a:p>
          </p:txBody>
        </p:sp>
        <p:sp>
          <p:nvSpPr>
            <p:cNvPr id="67" name="TextBox 66">
              <a:extLst>
                <a:ext uri="{FF2B5EF4-FFF2-40B4-BE49-F238E27FC236}">
                  <a16:creationId xmlns:a16="http://schemas.microsoft.com/office/drawing/2014/main" id="{7E6BFB5B-8E46-43CD-873D-E11EEF715866}"/>
                </a:ext>
              </a:extLst>
            </p:cNvPr>
            <p:cNvSpPr txBox="1"/>
            <p:nvPr/>
          </p:nvSpPr>
          <p:spPr>
            <a:xfrm>
              <a:off x="3130327" y="4431483"/>
              <a:ext cx="597921" cy="323165"/>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Hệ</a:t>
              </a:r>
              <a:endParaRPr kumimoji="0" lang="en-US" altLang="ko-KR" sz="105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50" b="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điều</a:t>
              </a:r>
              <a:r>
                <a:rPr kumimoji="0" lang="en-US" altLang="ko-KR" sz="105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050" b="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hành</a:t>
              </a:r>
              <a:endParaRPr kumimoji="0" lang="en-US" altLang="ko-KR" sz="105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endParaRPr>
            </a:p>
          </p:txBody>
        </p:sp>
        <p:sp>
          <p:nvSpPr>
            <p:cNvPr id="68" name="TextBox 67">
              <a:extLst>
                <a:ext uri="{FF2B5EF4-FFF2-40B4-BE49-F238E27FC236}">
                  <a16:creationId xmlns:a16="http://schemas.microsoft.com/office/drawing/2014/main" id="{554D6BB0-C887-496B-82BE-E4157E730EC5}"/>
                </a:ext>
              </a:extLst>
            </p:cNvPr>
            <p:cNvSpPr txBox="1"/>
            <p:nvPr/>
          </p:nvSpPr>
          <p:spPr>
            <a:xfrm>
              <a:off x="4106600" y="4505364"/>
              <a:ext cx="286938" cy="153888"/>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Shell</a:t>
              </a:r>
              <a:endParaRPr kumimoji="0" lang="ko-KR" altLang="en-US" sz="1050" b="0" i="0" u="none" strike="noStrike" kern="1200" cap="none" spc="0" normalizeH="0" baseline="0" noProof="0" dirty="0">
                <a:ln>
                  <a:noFill/>
                </a:ln>
                <a:solidFill>
                  <a:srgbClr val="000000"/>
                </a:solidFill>
                <a:effectLst/>
                <a:uLnTx/>
                <a:uFillTx/>
                <a:latin typeface="SamsungOne-400" panose="020B0503030303020204" pitchFamily="34" charset="0"/>
                <a:ea typeface="맑은 고딕" panose="020B0503020000020004" pitchFamily="50" charset="-127"/>
              </a:endParaRPr>
            </a:p>
          </p:txBody>
        </p:sp>
        <p:sp>
          <p:nvSpPr>
            <p:cNvPr id="69" name="TextBox 68">
              <a:extLst>
                <a:ext uri="{FF2B5EF4-FFF2-40B4-BE49-F238E27FC236}">
                  <a16:creationId xmlns:a16="http://schemas.microsoft.com/office/drawing/2014/main" id="{74CA289D-B209-47A3-89D7-448BB3592BA3}"/>
                </a:ext>
              </a:extLst>
            </p:cNvPr>
            <p:cNvSpPr txBox="1"/>
            <p:nvPr/>
          </p:nvSpPr>
          <p:spPr>
            <a:xfrm>
              <a:off x="4875009" y="4516122"/>
              <a:ext cx="371897" cy="153888"/>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Kernel</a:t>
              </a:r>
              <a:endParaRPr kumimoji="0" lang="ko-KR" altLang="en-US" sz="1050" b="0" i="0" u="none" strike="noStrike" kern="1200" cap="none" spc="0" normalizeH="0" baseline="0" noProof="0" dirty="0">
                <a:ln>
                  <a:noFill/>
                </a:ln>
                <a:solidFill>
                  <a:srgbClr val="000000"/>
                </a:solidFill>
                <a:effectLst/>
                <a:uLnTx/>
                <a:uFillTx/>
                <a:latin typeface="SamsungOne-400" panose="020B0503030303020204" pitchFamily="34" charset="0"/>
                <a:ea typeface="맑은 고딕" panose="020B0503020000020004" pitchFamily="50" charset="-127"/>
              </a:endParaRPr>
            </a:p>
          </p:txBody>
        </p:sp>
        <p:sp>
          <p:nvSpPr>
            <p:cNvPr id="70" name="TextBox 69">
              <a:extLst>
                <a:ext uri="{FF2B5EF4-FFF2-40B4-BE49-F238E27FC236}">
                  <a16:creationId xmlns:a16="http://schemas.microsoft.com/office/drawing/2014/main" id="{A87F1756-8AB9-4210-935F-06CC7F905EC4}"/>
                </a:ext>
              </a:extLst>
            </p:cNvPr>
            <p:cNvSpPr txBox="1"/>
            <p:nvPr/>
          </p:nvSpPr>
          <p:spPr>
            <a:xfrm>
              <a:off x="4574932" y="3105581"/>
              <a:ext cx="851195" cy="153888"/>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Thiết bị lưu trữ</a:t>
              </a:r>
            </a:p>
          </p:txBody>
        </p:sp>
        <p:sp>
          <p:nvSpPr>
            <p:cNvPr id="71" name="TextBox 70">
              <a:extLst>
                <a:ext uri="{FF2B5EF4-FFF2-40B4-BE49-F238E27FC236}">
                  <a16:creationId xmlns:a16="http://schemas.microsoft.com/office/drawing/2014/main" id="{910723C1-A6F9-486D-A7D4-7DC8CC0FEDF1}"/>
                </a:ext>
              </a:extLst>
            </p:cNvPr>
            <p:cNvSpPr txBox="1"/>
            <p:nvPr/>
          </p:nvSpPr>
          <p:spPr>
            <a:xfrm>
              <a:off x="3084350" y="5479428"/>
              <a:ext cx="913713" cy="153888"/>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Dữ liệu được lưu</a:t>
              </a:r>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028" y="3538099"/>
              <a:ext cx="603454" cy="2169997"/>
            </a:xfrm>
            <a:prstGeom prst="rect">
              <a:avLst/>
            </a:prstGeom>
          </p:spPr>
        </p:pic>
        <p:cxnSp>
          <p:nvCxnSpPr>
            <p:cNvPr id="8" name="직선 화살표 연결선 7"/>
            <p:cNvCxnSpPr/>
            <p:nvPr/>
          </p:nvCxnSpPr>
          <p:spPr>
            <a:xfrm flipH="1">
              <a:off x="5776856" y="3808207"/>
              <a:ext cx="978946" cy="494852"/>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p:nvPr/>
          </p:nvCxnSpPr>
          <p:spPr>
            <a:xfrm flipH="1" flipV="1">
              <a:off x="5809129" y="4668819"/>
              <a:ext cx="862404" cy="1793"/>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flipH="1" flipV="1">
              <a:off x="5800165" y="4961068"/>
              <a:ext cx="891092" cy="546847"/>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33494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33" name="직사각형 3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Chức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năng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Shell: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Một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thông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dịch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50" name="그룹 49"/>
          <p:cNvGrpSpPr/>
          <p:nvPr/>
        </p:nvGrpSpPr>
        <p:grpSpPr>
          <a:xfrm>
            <a:off x="559817" y="1921738"/>
            <a:ext cx="8783192" cy="1364563"/>
            <a:chOff x="559817" y="2696811"/>
            <a:chExt cx="8783192" cy="1364563"/>
          </a:xfrm>
        </p:grpSpPr>
        <p:grpSp>
          <p:nvGrpSpPr>
            <p:cNvPr id="51" name="그룹 50"/>
            <p:cNvGrpSpPr/>
            <p:nvPr/>
          </p:nvGrpSpPr>
          <p:grpSpPr>
            <a:xfrm>
              <a:off x="559817" y="2696811"/>
              <a:ext cx="8783192" cy="215394"/>
              <a:chOff x="1027113" y="2045622"/>
              <a:chExt cx="8785225" cy="215444"/>
            </a:xfrm>
          </p:grpSpPr>
          <p:sp>
            <p:nvSpPr>
              <p:cNvPr id="77" name="직사각형 7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8" name="직사각형 77"/>
              <p:cNvSpPr/>
              <p:nvPr/>
            </p:nvSpPr>
            <p:spPr>
              <a:xfrm>
                <a:off x="1179513" y="2045622"/>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Shell thông dịch và chuyển lệnh giữa người dùng và kernel.</a:t>
                </a:r>
              </a:p>
            </p:txBody>
          </p:sp>
        </p:grpSp>
        <p:grpSp>
          <p:nvGrpSpPr>
            <p:cNvPr id="52" name="그룹 51"/>
            <p:cNvGrpSpPr/>
            <p:nvPr/>
          </p:nvGrpSpPr>
          <p:grpSpPr>
            <a:xfrm>
              <a:off x="559817" y="3079867"/>
              <a:ext cx="8783192" cy="215394"/>
              <a:chOff x="1027113" y="2045618"/>
              <a:chExt cx="8785225" cy="215444"/>
            </a:xfrm>
          </p:grpSpPr>
          <p:sp>
            <p:nvSpPr>
              <p:cNvPr id="75" name="직사각형 7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6" name="직사각형 75"/>
              <p:cNvSpPr/>
              <p:nvPr/>
            </p:nvSpPr>
            <p:spPr>
              <a:xfrm>
                <a:off x="1179513" y="2045618"/>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Sau khi người dùng đăng nhập, Shell tự động chạy và chờ người dùng nhập một lệnh vào → Shell đăng nhập</a:t>
                </a:r>
              </a:p>
            </p:txBody>
          </p:sp>
        </p:grpSp>
        <p:grpSp>
          <p:nvGrpSpPr>
            <p:cNvPr id="53" name="그룹 52"/>
            <p:cNvGrpSpPr/>
            <p:nvPr/>
          </p:nvGrpSpPr>
          <p:grpSpPr>
            <a:xfrm>
              <a:off x="559817" y="3462923"/>
              <a:ext cx="8783192" cy="215394"/>
              <a:chOff x="1027113" y="2045620"/>
              <a:chExt cx="8785225" cy="215444"/>
            </a:xfrm>
          </p:grpSpPr>
          <p:sp>
            <p:nvSpPr>
              <p:cNvPr id="58" name="직사각형 5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4" name="직사각형 73"/>
              <p:cNvSpPr/>
              <p:nvPr/>
            </p:nvSpPr>
            <p:spPr>
              <a:xfrm>
                <a:off x="1179513" y="2045620"/>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Shell đăng nhập được gán cho tệp /etc/passwd cho mỗi người dùng.</a:t>
                </a:r>
              </a:p>
            </p:txBody>
          </p:sp>
        </p:grpSp>
        <p:grpSp>
          <p:nvGrpSpPr>
            <p:cNvPr id="54" name="그룹 53"/>
            <p:cNvGrpSpPr/>
            <p:nvPr/>
          </p:nvGrpSpPr>
          <p:grpSpPr>
            <a:xfrm>
              <a:off x="559817" y="3845980"/>
              <a:ext cx="8783192" cy="215394"/>
              <a:chOff x="1027113" y="2045620"/>
              <a:chExt cx="8785225" cy="215444"/>
            </a:xfrm>
          </p:grpSpPr>
          <p:sp>
            <p:nvSpPr>
              <p:cNvPr id="55" name="직사각형 5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직사각형 55"/>
              <p:cNvSpPr/>
              <p:nvPr/>
            </p:nvSpPr>
            <p:spPr>
              <a:xfrm>
                <a:off x="1179513" y="2045620"/>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Dấu nhắc: Thông báo Shell đang chờ lệnh của người dùng.</a:t>
                </a:r>
              </a:p>
            </p:txBody>
          </p:sp>
        </p:grpSp>
      </p:grpSp>
    </p:spTree>
    <p:extLst>
      <p:ext uri="{BB962C8B-B14F-4D97-AF65-F5344CB8AC3E}">
        <p14:creationId xmlns:p14="http://schemas.microsoft.com/office/powerpoint/2010/main" val="16492818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33" name="직사각형 3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Chức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năng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Shell: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Lập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p:cNvGrpSpPr/>
          <p:nvPr/>
        </p:nvGrpSpPr>
        <p:grpSpPr>
          <a:xfrm>
            <a:off x="559817" y="1930953"/>
            <a:ext cx="8783192" cy="430887"/>
            <a:chOff x="1027113" y="2045625"/>
            <a:chExt cx="8785225" cy="430987"/>
          </a:xfrm>
        </p:grpSpPr>
        <p:sp>
          <p:nvSpPr>
            <p:cNvPr id="25" name="직사각형 2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p:cNvSpPr/>
            <p:nvPr/>
          </p:nvSpPr>
          <p:spPr>
            <a:xfrm>
              <a:off x="1179513" y="204562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Shell có một chức năng lập trình nội bộ cho phép người dùng chạy chuỗi lệnh như một lệnh đơn, dẫn đến tự động hóa các thao tác thường được dùng </a:t>
              </a:r>
            </a:p>
          </p:txBody>
        </p:sp>
      </p:grpSp>
      <p:grpSp>
        <p:nvGrpSpPr>
          <p:cNvPr id="27" name="그룹 26"/>
          <p:cNvGrpSpPr/>
          <p:nvPr/>
        </p:nvGrpSpPr>
        <p:grpSpPr>
          <a:xfrm>
            <a:off x="559817" y="2529495"/>
            <a:ext cx="8783192" cy="215444"/>
            <a:chOff x="1027113" y="2045623"/>
            <a:chExt cx="8785225" cy="215495"/>
          </a:xfrm>
        </p:grpSpPr>
        <p:sp>
          <p:nvSpPr>
            <p:cNvPr id="28" name="직사각형 2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1179513" y="2045623"/>
              <a:ext cx="8632825"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Chương trình Shell là chỉ tập lệnh Shell.</a:t>
              </a: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451791" y="3060033"/>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Chức năng của Shell: Cấu hình người dùng</a:t>
            </a:r>
          </a:p>
        </p:txBody>
      </p:sp>
      <p:grpSp>
        <p:nvGrpSpPr>
          <p:cNvPr id="45" name="그룹 44"/>
          <p:cNvGrpSpPr/>
          <p:nvPr/>
        </p:nvGrpSpPr>
        <p:grpSpPr>
          <a:xfrm>
            <a:off x="559817" y="3619942"/>
            <a:ext cx="8783192" cy="813941"/>
            <a:chOff x="559817" y="2696814"/>
            <a:chExt cx="8783192" cy="813941"/>
          </a:xfrm>
        </p:grpSpPr>
        <p:grpSp>
          <p:nvGrpSpPr>
            <p:cNvPr id="46" name="그룹 45"/>
            <p:cNvGrpSpPr/>
            <p:nvPr/>
          </p:nvGrpSpPr>
          <p:grpSpPr>
            <a:xfrm>
              <a:off x="559817" y="2696814"/>
              <a:ext cx="8783192" cy="215394"/>
              <a:chOff x="1027113" y="2045625"/>
              <a:chExt cx="8785225" cy="215444"/>
            </a:xfrm>
          </p:grpSpPr>
          <p:sp>
            <p:nvSpPr>
              <p:cNvPr id="57" name="직사각형 5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9" name="직사각형 58"/>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Cung cấp tệp khởi tạo để thiết lập cấu hình người dùng</a:t>
                </a:r>
              </a:p>
            </p:txBody>
          </p:sp>
        </p:grpSp>
        <p:grpSp>
          <p:nvGrpSpPr>
            <p:cNvPr id="47" name="그룹 46"/>
            <p:cNvGrpSpPr/>
            <p:nvPr/>
          </p:nvGrpSpPr>
          <p:grpSpPr>
            <a:xfrm>
              <a:off x="559817" y="3079868"/>
              <a:ext cx="8783192" cy="430887"/>
              <a:chOff x="1027113" y="2045619"/>
              <a:chExt cx="8785225" cy="430987"/>
            </a:xfrm>
          </p:grpSpPr>
          <p:sp>
            <p:nvSpPr>
              <p:cNvPr id="48" name="직사각형 4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9" name="직사각형 48"/>
              <p:cNvSpPr/>
              <p:nvPr/>
            </p:nvSpPr>
            <p:spPr>
              <a:xfrm>
                <a:off x="1179513" y="2045619"/>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Tệp khởi tạo thiết lập nhiều biến môi trường như đặt đường dẫn cho một lệnh, hoặc đặt quyền cơ bản cho việc tạo tệp tin và thư mục.</a:t>
                </a:r>
              </a:p>
            </p:txBody>
          </p:sp>
        </p:grpSp>
      </p:grpSp>
    </p:spTree>
    <p:extLst>
      <p:ext uri="{BB962C8B-B14F-4D97-AF65-F5344CB8AC3E}">
        <p14:creationId xmlns:p14="http://schemas.microsoft.com/office/powerpoint/2010/main" val="39199740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33" name="직사각형 3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Kiểu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Shell</a:t>
            </a:r>
          </a:p>
        </p:txBody>
      </p:sp>
      <p:grpSp>
        <p:nvGrpSpPr>
          <p:cNvPr id="24" name="그룹 23"/>
          <p:cNvGrpSpPr/>
          <p:nvPr/>
        </p:nvGrpSpPr>
        <p:grpSpPr>
          <a:xfrm>
            <a:off x="559817" y="1930953"/>
            <a:ext cx="8783192" cy="215444"/>
            <a:chOff x="1027113" y="2045625"/>
            <a:chExt cx="8785225" cy="215494"/>
          </a:xfrm>
        </p:grpSpPr>
        <p:sp>
          <p:nvSpPr>
            <p:cNvPr id="25" name="직사각형 2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Dưới đây là lược đồ về các kiểu Shell.</a:t>
              </a:r>
            </a:p>
          </p:txBody>
        </p:sp>
      </p:grpSp>
      <p:graphicFrame>
        <p:nvGraphicFramePr>
          <p:cNvPr id="9" name="표 1">
            <a:extLst>
              <a:ext uri="{FF2B5EF4-FFF2-40B4-BE49-F238E27FC236}">
                <a16:creationId xmlns:a16="http://schemas.microsoft.com/office/drawing/2014/main" id="{E15127E7-18E8-4333-A58D-0F4209E2E9C7}"/>
              </a:ext>
            </a:extLst>
          </p:cNvPr>
          <p:cNvGraphicFramePr>
            <a:graphicFrameLocks noGrp="1"/>
          </p:cNvGraphicFramePr>
          <p:nvPr>
            <p:extLst>
              <p:ext uri="{D42A27DB-BD31-4B8C-83A1-F6EECF244321}">
                <p14:modId xmlns:p14="http://schemas.microsoft.com/office/powerpoint/2010/main" val="2049842191"/>
              </p:ext>
            </p:extLst>
          </p:nvPr>
        </p:nvGraphicFramePr>
        <p:xfrm>
          <a:off x="559817" y="2392535"/>
          <a:ext cx="8631843" cy="3352800"/>
        </p:xfrm>
        <a:graphic>
          <a:graphicData uri="http://schemas.openxmlformats.org/drawingml/2006/table">
            <a:tbl>
              <a:tblPr firstRow="1" bandRow="1">
                <a:tableStyleId>{5C22544A-7EE6-4342-B048-85BDC9FD1C3A}</a:tableStyleId>
              </a:tblPr>
              <a:tblGrid>
                <a:gridCol w="1689179">
                  <a:extLst>
                    <a:ext uri="{9D8B030D-6E8A-4147-A177-3AD203B41FA5}">
                      <a16:colId xmlns:a16="http://schemas.microsoft.com/office/drawing/2014/main" val="20000"/>
                    </a:ext>
                  </a:extLst>
                </a:gridCol>
                <a:gridCol w="1517580">
                  <a:extLst>
                    <a:ext uri="{9D8B030D-6E8A-4147-A177-3AD203B41FA5}">
                      <a16:colId xmlns:a16="http://schemas.microsoft.com/office/drawing/2014/main" val="20001"/>
                    </a:ext>
                  </a:extLst>
                </a:gridCol>
                <a:gridCol w="2559687">
                  <a:extLst>
                    <a:ext uri="{9D8B030D-6E8A-4147-A177-3AD203B41FA5}">
                      <a16:colId xmlns:a16="http://schemas.microsoft.com/office/drawing/2014/main" val="20002"/>
                    </a:ext>
                  </a:extLst>
                </a:gridCol>
                <a:gridCol w="2865397">
                  <a:extLst>
                    <a:ext uri="{9D8B030D-6E8A-4147-A177-3AD203B41FA5}">
                      <a16:colId xmlns:a16="http://schemas.microsoft.com/office/drawing/2014/main" val="20003"/>
                    </a:ext>
                  </a:extLst>
                </a:gridCol>
              </a:tblGrid>
              <a:tr h="581810">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Tên Shell</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Tên lệnh Shell</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Nhà phát triển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Ngày ra mắt</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54198">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Bourne Shell</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sh</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Stephen Bourne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1977</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54198">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 Shell</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csh</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Bill Joy</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1978</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54198">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Korn Shell</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ksh</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David Korn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1983</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54198">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bash Shell</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bash</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Brain Fox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1989</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54198">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dash Shell</a:t>
                      </a: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dash</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Herbert Xu</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Áp dụng cho Linux 1977</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31500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p:cNvGrpSpPr/>
          <p:nvPr/>
        </p:nvGrpSpPr>
        <p:grpSpPr>
          <a:xfrm>
            <a:off x="468000" y="1995558"/>
            <a:ext cx="8873863" cy="1812649"/>
            <a:chOff x="431501" y="2017073"/>
            <a:chExt cx="8873863" cy="1812649"/>
          </a:xfrm>
        </p:grpSpPr>
        <p:sp>
          <p:nvSpPr>
            <p:cNvPr id="20" name="Rectangle 12">
              <a:extLst>
                <a:ext uri="{FF2B5EF4-FFF2-40B4-BE49-F238E27FC236}">
                  <a16:creationId xmlns:a16="http://schemas.microsoft.com/office/drawing/2014/main" id="{6B407C25-0946-404A-A90F-4DC47F73B554}"/>
                </a:ext>
              </a:extLst>
            </p:cNvPr>
            <p:cNvSpPr/>
            <p:nvPr/>
          </p:nvSpPr>
          <p:spPr>
            <a:xfrm>
              <a:off x="431501" y="2017073"/>
              <a:ext cx="8873863" cy="1812649"/>
            </a:xfrm>
            <a:prstGeom prst="roundRect">
              <a:avLst>
                <a:gd name="adj" fmla="val 4057"/>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21" name="직사각형 20"/>
            <p:cNvSpPr/>
            <p:nvPr/>
          </p:nvSpPr>
          <p:spPr>
            <a:xfrm>
              <a:off x="650600" y="2222524"/>
              <a:ext cx="60753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umask</a:t>
              </a:r>
              <a:endParaRPr lang="en-US" altLang="ko-KR" sz="1600" dirty="0">
                <a:solidFill>
                  <a:prstClr val="black">
                    <a:lumMod val="85000"/>
                    <a:lumOff val="15000"/>
                  </a:prstClr>
                </a:solidFill>
                <a:latin typeface="SamsungOne-700" panose="020B0803030303020204" pitchFamily="34" charset="0"/>
                <a:ea typeface="SamsungOne-700" panose="020B0803030303020204" pitchFamily="34" charset="0"/>
              </a:endParaRPr>
            </a:p>
          </p:txBody>
        </p:sp>
        <p:cxnSp>
          <p:nvCxnSpPr>
            <p:cNvPr id="22" name="직선 연결선 21"/>
            <p:cNvCxnSpPr/>
            <p:nvPr/>
          </p:nvCxnSpPr>
          <p:spPr>
            <a:xfrm>
              <a:off x="1477019" y="2234020"/>
              <a:ext cx="0" cy="1380549"/>
            </a:xfrm>
            <a:prstGeom prst="line">
              <a:avLst/>
            </a:prstGeom>
            <a:solidFill>
              <a:schemeClr val="bg1"/>
            </a:solidFill>
            <a:ln w="6350">
              <a:solidFill>
                <a:schemeClr val="bg1">
                  <a:lumMod val="85000"/>
                </a:schemeClr>
              </a:solidFill>
            </a:ln>
          </p:spPr>
        </p:cxnSp>
        <p:grpSp>
          <p:nvGrpSpPr>
            <p:cNvPr id="23" name="그룹 22"/>
            <p:cNvGrpSpPr/>
            <p:nvPr/>
          </p:nvGrpSpPr>
          <p:grpSpPr>
            <a:xfrm>
              <a:off x="1821645" y="2237912"/>
              <a:ext cx="6138725" cy="1364100"/>
              <a:chOff x="1993764" y="2365656"/>
              <a:chExt cx="6138725" cy="1364100"/>
            </a:xfrm>
          </p:grpSpPr>
          <p:grpSp>
            <p:nvGrpSpPr>
              <p:cNvPr id="31" name="그룹 30"/>
              <p:cNvGrpSpPr/>
              <p:nvPr/>
            </p:nvGrpSpPr>
            <p:grpSpPr>
              <a:xfrm>
                <a:off x="1993764" y="2365656"/>
                <a:ext cx="4537325" cy="369332"/>
                <a:chOff x="1993764" y="2365656"/>
                <a:chExt cx="4537325" cy="369332"/>
              </a:xfrm>
            </p:grpSpPr>
            <p:sp>
              <p:nvSpPr>
                <p:cNvPr id="42" name="직사각형 41"/>
                <p:cNvSpPr/>
                <p:nvPr/>
              </p:nvSpPr>
              <p:spPr>
                <a:xfrm>
                  <a:off x="1993764" y="2365656"/>
                  <a:ext cx="7117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năng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3" name="직사각형 42"/>
                <p:cNvSpPr/>
                <p:nvPr/>
              </p:nvSpPr>
              <p:spPr>
                <a:xfrm>
                  <a:off x="2908302" y="2365656"/>
                  <a:ext cx="36227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Allows one to view or set the file mode creation mask</a:t>
                  </a:r>
                  <a:b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b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(mask: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mới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được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32" name="그룹 31"/>
              <p:cNvGrpSpPr/>
              <p:nvPr/>
            </p:nvGrpSpPr>
            <p:grpSpPr>
              <a:xfrm>
                <a:off x="1993764" y="2874253"/>
                <a:ext cx="2932719" cy="184666"/>
                <a:chOff x="1993764" y="2871169"/>
                <a:chExt cx="2932719" cy="184666"/>
              </a:xfrm>
            </p:grpSpPr>
            <p:sp>
              <p:nvSpPr>
                <p:cNvPr id="40" name="직사각형 39"/>
                <p:cNvSpPr/>
                <p:nvPr/>
              </p:nvSpPr>
              <p:spPr>
                <a:xfrm>
                  <a:off x="1993764" y="2871169"/>
                  <a:ext cx="69410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dạng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1" name="직사각형 40"/>
                <p:cNvSpPr/>
                <p:nvPr/>
              </p:nvSpPr>
              <p:spPr>
                <a:xfrm>
                  <a:off x="2908302" y="2871169"/>
                  <a:ext cx="201818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unmask [option] [Mask value]</a:t>
                  </a:r>
                </a:p>
              </p:txBody>
            </p:sp>
          </p:grpSp>
          <p:grpSp>
            <p:nvGrpSpPr>
              <p:cNvPr id="34" name="그룹 33"/>
              <p:cNvGrpSpPr/>
              <p:nvPr/>
            </p:nvGrpSpPr>
            <p:grpSpPr>
              <a:xfrm>
                <a:off x="1993764" y="3209672"/>
                <a:ext cx="6138725" cy="184666"/>
                <a:chOff x="1993764" y="3241799"/>
                <a:chExt cx="6138725" cy="184666"/>
              </a:xfrm>
            </p:grpSpPr>
            <p:sp>
              <p:nvSpPr>
                <p:cNvPr id="38" name="직사각형 37"/>
                <p:cNvSpPr/>
                <p:nvPr/>
              </p:nvSpPr>
              <p:spPr>
                <a:xfrm>
                  <a:off x="1993764" y="3241799"/>
                  <a:ext cx="610745"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Lựa</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chọn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9" name="직사각형 38"/>
                <p:cNvSpPr/>
                <p:nvPr/>
              </p:nvSpPr>
              <p:spPr>
                <a:xfrm>
                  <a:off x="2908302" y="3241799"/>
                  <a:ext cx="522418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-s shell: Thay đổi Shell đăng nhập thành Shell được gán(Đường dẫn tuyệt đối)</a:t>
                  </a:r>
                </a:p>
              </p:txBody>
            </p:sp>
          </p:grpSp>
          <p:grpSp>
            <p:nvGrpSpPr>
              <p:cNvPr id="35" name="그룹 34"/>
              <p:cNvGrpSpPr/>
              <p:nvPr/>
            </p:nvGrpSpPr>
            <p:grpSpPr>
              <a:xfrm>
                <a:off x="1993764" y="3545090"/>
                <a:ext cx="2559219" cy="184666"/>
                <a:chOff x="1993764" y="3596289"/>
                <a:chExt cx="2559219" cy="184666"/>
              </a:xfrm>
            </p:grpSpPr>
            <p:sp>
              <p:nvSpPr>
                <p:cNvPr id="36" name="직사각형 35"/>
                <p:cNvSpPr/>
                <p:nvPr/>
              </p:nvSpPr>
              <p:spPr>
                <a:xfrm>
                  <a:off x="1993764" y="3596289"/>
                  <a:ext cx="34304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dụ</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7" name="직사각형 36"/>
                <p:cNvSpPr/>
                <p:nvPr/>
              </p:nvSpPr>
              <p:spPr>
                <a:xfrm>
                  <a:off x="2908302" y="3596289"/>
                  <a:ext cx="164468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umask</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022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umask</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grpSp>
      <p:sp>
        <p:nvSpPr>
          <p:cNvPr id="44" name="직사각형 4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chsh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Thay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đổi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Shell cơ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bản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50" name="직사각형 4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51" name="직사각형 5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grpSp>
        <p:nvGrpSpPr>
          <p:cNvPr id="52" name="그룹 51"/>
          <p:cNvGrpSpPr/>
          <p:nvPr/>
        </p:nvGrpSpPr>
        <p:grpSpPr>
          <a:xfrm>
            <a:off x="4687383" y="4103997"/>
            <a:ext cx="4711429" cy="215444"/>
            <a:chOff x="1027113" y="2045624"/>
            <a:chExt cx="4712519" cy="215494"/>
          </a:xfrm>
        </p:grpSpPr>
        <p:sp>
          <p:nvSpPr>
            <p:cNvPr id="53" name="직사각형 52"/>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4" name="직사각형 53"/>
            <p:cNvSpPr/>
            <p:nvPr/>
          </p:nvSpPr>
          <p:spPr>
            <a:xfrm>
              <a:off x="1179513" y="2045624"/>
              <a:ext cx="4560119"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Kiểu Shell có thể thay đổi được gán cho /etc/shells.</a:t>
              </a:r>
            </a:p>
          </p:txBody>
        </p:sp>
      </p:grpSp>
      <p:grpSp>
        <p:nvGrpSpPr>
          <p:cNvPr id="2" name="그룹 1"/>
          <p:cNvGrpSpPr>
            <a:grpSpLocks noChangeAspect="1"/>
          </p:cNvGrpSpPr>
          <p:nvPr/>
        </p:nvGrpSpPr>
        <p:grpSpPr>
          <a:xfrm>
            <a:off x="481920" y="4027145"/>
            <a:ext cx="3960000" cy="2203373"/>
            <a:chOff x="5283200" y="3941084"/>
            <a:chExt cx="4059808" cy="2258907"/>
          </a:xfrm>
        </p:grpSpPr>
        <p:pic>
          <p:nvPicPr>
            <p:cNvPr id="55" name="그림 54" descr="텍스트이(가) 표시된 사진&#10;&#10;자동 생성된 설명">
              <a:extLst>
                <a:ext uri="{FF2B5EF4-FFF2-40B4-BE49-F238E27FC236}">
                  <a16:creationId xmlns:a16="http://schemas.microsoft.com/office/drawing/2014/main" id="{7C82F139-527A-4036-89BC-B2381D1DDEBC}"/>
                </a:ext>
              </a:extLst>
            </p:cNvPr>
            <p:cNvPicPr>
              <a:picLocks noChangeAspect="1"/>
            </p:cNvPicPr>
            <p:nvPr/>
          </p:nvPicPr>
          <p:blipFill>
            <a:blip r:embed="rId3"/>
            <a:stretch>
              <a:fillRect/>
            </a:stretch>
          </p:blipFill>
          <p:spPr>
            <a:xfrm>
              <a:off x="5283200" y="3941084"/>
              <a:ext cx="4059808" cy="2258907"/>
            </a:xfrm>
            <a:prstGeom prst="rect">
              <a:avLst/>
            </a:prstGeom>
            <a:ln>
              <a:solidFill>
                <a:schemeClr val="bg1">
                  <a:lumMod val="85000"/>
                </a:schemeClr>
              </a:solidFill>
            </a:ln>
          </p:spPr>
        </p:pic>
        <p:sp>
          <p:nvSpPr>
            <p:cNvPr id="56" name="직사각형 55">
              <a:extLst>
                <a:ext uri="{FF2B5EF4-FFF2-40B4-BE49-F238E27FC236}">
                  <a16:creationId xmlns:a16="http://schemas.microsoft.com/office/drawing/2014/main" id="{4A399351-783F-45F2-BC6E-D00EDEEE73AA}"/>
                </a:ext>
              </a:extLst>
            </p:cNvPr>
            <p:cNvSpPr/>
            <p:nvPr/>
          </p:nvSpPr>
          <p:spPr>
            <a:xfrm>
              <a:off x="6699037" y="4262927"/>
              <a:ext cx="744060" cy="79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19830705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직사각형 4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chsh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Thay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đổi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Shell cơ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bản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50" name="직사각형 4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51" name="직사각형 5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grpSp>
        <p:nvGrpSpPr>
          <p:cNvPr id="91" name="그룹 90"/>
          <p:cNvGrpSpPr>
            <a:grpSpLocks noChangeAspect="1"/>
          </p:cNvGrpSpPr>
          <p:nvPr/>
        </p:nvGrpSpPr>
        <p:grpSpPr>
          <a:xfrm>
            <a:off x="543712" y="2690826"/>
            <a:ext cx="5760000" cy="3204906"/>
            <a:chOff x="403860" y="2013398"/>
            <a:chExt cx="6561708" cy="3650983"/>
          </a:xfrm>
        </p:grpSpPr>
        <p:pic>
          <p:nvPicPr>
            <p:cNvPr id="92" name="그림 91" descr="텍스트이(가) 표시된 사진&#10;&#10;자동 생성된 설명">
              <a:extLst>
                <a:ext uri="{FF2B5EF4-FFF2-40B4-BE49-F238E27FC236}">
                  <a16:creationId xmlns:a16="http://schemas.microsoft.com/office/drawing/2014/main" id="{5E3E727B-3C5D-41F6-BC03-847F174617CC}"/>
                </a:ext>
              </a:extLst>
            </p:cNvPr>
            <p:cNvPicPr>
              <a:picLocks noChangeAspect="1"/>
            </p:cNvPicPr>
            <p:nvPr/>
          </p:nvPicPr>
          <p:blipFill>
            <a:blip r:embed="rId3"/>
            <a:stretch>
              <a:fillRect/>
            </a:stretch>
          </p:blipFill>
          <p:spPr>
            <a:xfrm>
              <a:off x="403860" y="2013398"/>
              <a:ext cx="6561708" cy="3650983"/>
            </a:xfrm>
            <a:prstGeom prst="rect">
              <a:avLst/>
            </a:prstGeom>
            <a:ln>
              <a:solidFill>
                <a:schemeClr val="bg1">
                  <a:lumMod val="85000"/>
                </a:schemeClr>
              </a:solidFill>
            </a:ln>
          </p:spPr>
        </p:pic>
        <p:sp>
          <p:nvSpPr>
            <p:cNvPr id="93" name="직사각형 92">
              <a:extLst>
                <a:ext uri="{FF2B5EF4-FFF2-40B4-BE49-F238E27FC236}">
                  <a16:creationId xmlns:a16="http://schemas.microsoft.com/office/drawing/2014/main" id="{637937B5-DDE2-46AA-BB3D-8193F4C00429}"/>
                </a:ext>
              </a:extLst>
            </p:cNvPr>
            <p:cNvSpPr/>
            <p:nvPr/>
          </p:nvSpPr>
          <p:spPr>
            <a:xfrm>
              <a:off x="1438944" y="2764787"/>
              <a:ext cx="1081923" cy="975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94" name="직사각형 93">
              <a:extLst>
                <a:ext uri="{FF2B5EF4-FFF2-40B4-BE49-F238E27FC236}">
                  <a16:creationId xmlns:a16="http://schemas.microsoft.com/office/drawing/2014/main" id="{9270DDEF-3D75-4589-8770-49E3687F5997}"/>
                </a:ext>
              </a:extLst>
            </p:cNvPr>
            <p:cNvSpPr/>
            <p:nvPr/>
          </p:nvSpPr>
          <p:spPr>
            <a:xfrm>
              <a:off x="2396920" y="2502511"/>
              <a:ext cx="1431687" cy="1679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5" name="그룹 14"/>
          <p:cNvGrpSpPr/>
          <p:nvPr/>
        </p:nvGrpSpPr>
        <p:grpSpPr>
          <a:xfrm>
            <a:off x="559817" y="1921738"/>
            <a:ext cx="8783192" cy="215394"/>
            <a:chOff x="1027113" y="2045622"/>
            <a:chExt cx="8785225" cy="215444"/>
          </a:xfrm>
        </p:grpSpPr>
        <p:sp>
          <p:nvSpPr>
            <p:cNvPr id="16" name="직사각형 15"/>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7" name="직사각형 16"/>
            <p:cNvSpPr/>
            <p:nvPr/>
          </p:nvSpPr>
          <p:spPr>
            <a:xfrm>
              <a:off x="1179513" y="2045622"/>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Chỉ định Shell để thay đổi làm một đường dẫn tuyệt đối.</a:t>
              </a:r>
            </a:p>
          </p:txBody>
        </p:sp>
      </p:grpSp>
      <p:grpSp>
        <p:nvGrpSpPr>
          <p:cNvPr id="18" name="그룹 17"/>
          <p:cNvGrpSpPr/>
          <p:nvPr/>
        </p:nvGrpSpPr>
        <p:grpSpPr>
          <a:xfrm>
            <a:off x="559817" y="2304794"/>
            <a:ext cx="8783192" cy="215444"/>
            <a:chOff x="1027113" y="2045618"/>
            <a:chExt cx="8785225" cy="215494"/>
          </a:xfrm>
        </p:grpSpPr>
        <p:sp>
          <p:nvSpPr>
            <p:cNvPr id="19" name="직사각형 18"/>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p:cNvSpPr/>
            <p:nvPr/>
          </p:nvSpPr>
          <p:spPr>
            <a:xfrm>
              <a:off x="1179513" y="2045618"/>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trong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chi </a:t>
              </a:r>
              <a:r>
                <a:rPr lang="en-US" altLang="ko-KR" sz="1400" dirty="0" err="1">
                  <a:solidFill>
                    <a:schemeClr val="tx1"/>
                  </a:solidFill>
                  <a:latin typeface="SamsungOne-400" panose="020B0503030303020204" pitchFamily="34" charset="0"/>
                  <a:ea typeface="SamsungOne-400" panose="020B0503030303020204" pitchFamily="34" charset="0"/>
                </a:rPr>
                <a:t>tiết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cat /</a:t>
              </a:r>
              <a:r>
                <a:rPr lang="en-US" altLang="ko-KR" sz="1400" dirty="0" err="1">
                  <a:solidFill>
                    <a:schemeClr val="tx1"/>
                  </a:solidFill>
                  <a:latin typeface="SamsungOne-400" panose="020B0503030303020204" pitchFamily="34" charset="0"/>
                  <a:ea typeface="SamsungOne-400" panose="020B0503030303020204" pitchFamily="34" charset="0"/>
                </a:rPr>
                <a:t>etc</a:t>
              </a:r>
              <a:r>
                <a:rPr lang="en-US" altLang="ko-KR" sz="1400" dirty="0">
                  <a:solidFill>
                    <a:schemeClr val="tx1"/>
                  </a:solidFill>
                  <a:latin typeface="SamsungOne-400" panose="020B0503030303020204" pitchFamily="34" charset="0"/>
                  <a:ea typeface="SamsungOne-400" panose="020B0503030303020204" pitchFamily="34" charset="0"/>
                </a:rPr>
                <a:t>/shells vào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 –$</a:t>
              </a:r>
            </a:p>
          </p:txBody>
        </p:sp>
      </p:grpSp>
      <p:sp>
        <p:nvSpPr>
          <p:cNvPr id="23" name="직사각형 93">
            <a:extLst>
              <a:ext uri="{FF2B5EF4-FFF2-40B4-BE49-F238E27FC236}">
                <a16:creationId xmlns:a16="http://schemas.microsoft.com/office/drawing/2014/main" id="{18F90DE0-97C3-894B-BF4F-AAF28E4E03B0}"/>
              </a:ext>
            </a:extLst>
          </p:cNvPr>
          <p:cNvSpPr/>
          <p:nvPr/>
        </p:nvSpPr>
        <p:spPr>
          <a:xfrm>
            <a:off x="2581835" y="4173532"/>
            <a:ext cx="1116106" cy="169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45518611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33" name="직사각형 3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Shell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đăng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nhập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sub Shell</a:t>
            </a:r>
          </a:p>
        </p:txBody>
      </p:sp>
      <p:sp>
        <p:nvSpPr>
          <p:cNvPr id="30" name="직사각형 29">
            <a:extLst>
              <a:ext uri="{FF2B5EF4-FFF2-40B4-BE49-F238E27FC236}">
                <a16:creationId xmlns:a16="http://schemas.microsoft.com/office/drawing/2014/main" id="{63CFEA5D-13A4-4869-9046-BEEF6B820D50}"/>
              </a:ext>
            </a:extLst>
          </p:cNvPr>
          <p:cNvSpPr/>
          <p:nvPr/>
        </p:nvSpPr>
        <p:spPr>
          <a:xfrm>
            <a:off x="451791" y="3617623"/>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sẵn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Shell</a:t>
            </a:r>
          </a:p>
        </p:txBody>
      </p:sp>
      <p:grpSp>
        <p:nvGrpSpPr>
          <p:cNvPr id="39" name="그룹 38"/>
          <p:cNvGrpSpPr/>
          <p:nvPr/>
        </p:nvGrpSpPr>
        <p:grpSpPr>
          <a:xfrm>
            <a:off x="559817" y="1930943"/>
            <a:ext cx="8783192" cy="215394"/>
            <a:chOff x="1027113" y="2045615"/>
            <a:chExt cx="8785225" cy="215444"/>
          </a:xfrm>
        </p:grpSpPr>
        <p:sp>
          <p:nvSpPr>
            <p:cNvPr id="40" name="직사각형 3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직사각형 40"/>
            <p:cNvSpPr/>
            <p:nvPr/>
          </p:nvSpPr>
          <p:spPr>
            <a:xfrm>
              <a:off x="1179513" y="204561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Sub Shell là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shell có thể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Shell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trong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nhắc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42" name="그룹 41"/>
          <p:cNvGrpSpPr/>
          <p:nvPr/>
        </p:nvGrpSpPr>
        <p:grpSpPr>
          <a:xfrm>
            <a:off x="559817" y="2314000"/>
            <a:ext cx="8783192" cy="215394"/>
            <a:chOff x="1027113" y="2045613"/>
            <a:chExt cx="8785225" cy="215444"/>
          </a:xfrm>
        </p:grpSpPr>
        <p:sp>
          <p:nvSpPr>
            <p:cNvPr id="43" name="직사각형 42"/>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4" name="직사각형 43"/>
            <p:cNvSpPr/>
            <p:nvPr/>
          </p:nvSpPr>
          <p:spPr>
            <a:xfrm>
              <a:off x="1179513" y="2045613"/>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Sub Shell có thể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sub Shell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50" name="그룹 49"/>
          <p:cNvGrpSpPr/>
          <p:nvPr/>
        </p:nvGrpSpPr>
        <p:grpSpPr>
          <a:xfrm>
            <a:off x="559817" y="2697055"/>
            <a:ext cx="8783192" cy="215394"/>
            <a:chOff x="1027113" y="2045613"/>
            <a:chExt cx="8785225" cy="215444"/>
          </a:xfrm>
        </p:grpSpPr>
        <p:sp>
          <p:nvSpPr>
            <p:cNvPr id="51" name="직사각형 5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2" name="직사각형 51"/>
            <p:cNvSpPr/>
            <p:nvPr/>
          </p:nvSpPr>
          <p:spPr>
            <a:xfrm>
              <a:off x="1179513" y="2045613"/>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thoát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sub Shell là ^d( +d), exit, v.v.</a:t>
              </a:r>
            </a:p>
          </p:txBody>
        </p:sp>
      </p:grpSp>
      <p:grpSp>
        <p:nvGrpSpPr>
          <p:cNvPr id="53" name="그룹 52"/>
          <p:cNvGrpSpPr/>
          <p:nvPr/>
        </p:nvGrpSpPr>
        <p:grpSpPr>
          <a:xfrm>
            <a:off x="559817" y="3080117"/>
            <a:ext cx="8783192" cy="215394"/>
            <a:chOff x="1027113" y="2045616"/>
            <a:chExt cx="8785225" cy="215444"/>
          </a:xfrm>
        </p:grpSpPr>
        <p:sp>
          <p:nvSpPr>
            <p:cNvPr id="54" name="직사각형 5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5" name="직사각형 54"/>
            <p:cNvSpPr/>
            <p:nvPr/>
          </p:nvSpPr>
          <p:spPr>
            <a:xfrm>
              <a:off x="1179513" y="2045616"/>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Sau khi hoàn thiện sub Shell, quay về cấu hình Shell trước đã chạy sub Shell.</a:t>
              </a:r>
            </a:p>
          </p:txBody>
        </p:sp>
      </p:grpSp>
      <p:grpSp>
        <p:nvGrpSpPr>
          <p:cNvPr id="66" name="그룹 65"/>
          <p:cNvGrpSpPr/>
          <p:nvPr/>
        </p:nvGrpSpPr>
        <p:grpSpPr>
          <a:xfrm>
            <a:off x="559817" y="4190735"/>
            <a:ext cx="8783192" cy="215394"/>
            <a:chOff x="1027113" y="2045613"/>
            <a:chExt cx="8785225" cy="215444"/>
          </a:xfrm>
        </p:grpSpPr>
        <p:sp>
          <p:nvSpPr>
            <p:cNvPr id="67" name="직사각형 6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8" name="직사각형 67"/>
            <p:cNvSpPr/>
            <p:nvPr/>
          </p:nvSpPr>
          <p:spPr>
            <a:xfrm>
              <a:off x="1179513" y="2045613"/>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Shell có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sẵn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69" name="그룹 68"/>
          <p:cNvGrpSpPr/>
          <p:nvPr/>
        </p:nvGrpSpPr>
        <p:grpSpPr>
          <a:xfrm>
            <a:off x="559817" y="4573794"/>
            <a:ext cx="8783192" cy="594908"/>
            <a:chOff x="558800" y="1842598"/>
            <a:chExt cx="8785225" cy="595046"/>
          </a:xfrm>
        </p:grpSpPr>
        <p:grpSp>
          <p:nvGrpSpPr>
            <p:cNvPr id="70" name="그룹 69"/>
            <p:cNvGrpSpPr/>
            <p:nvPr/>
          </p:nvGrpSpPr>
          <p:grpSpPr>
            <a:xfrm>
              <a:off x="558800" y="1842598"/>
              <a:ext cx="8785225" cy="215444"/>
              <a:chOff x="1027113" y="2045625"/>
              <a:chExt cx="8785225" cy="215444"/>
            </a:xfrm>
          </p:grpSpPr>
          <p:sp>
            <p:nvSpPr>
              <p:cNvPr id="72" name="직사각형 71"/>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3" name="직사각형 72"/>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sẵn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Shell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có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exe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nằm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trong Shell.</a:t>
                </a:r>
              </a:p>
            </p:txBody>
          </p:sp>
        </p:grpSp>
        <p:sp>
          <p:nvSpPr>
            <p:cNvPr id="71" name="직사각형 70"/>
            <p:cNvSpPr/>
            <p:nvPr/>
          </p:nvSpPr>
          <p:spPr>
            <a:xfrm>
              <a:off x="711200" y="2092137"/>
              <a:ext cx="8632825" cy="34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cd trong Shell</a:t>
              </a:r>
            </a:p>
          </p:txBody>
        </p:sp>
      </p:grpSp>
    </p:spTree>
    <p:extLst>
      <p:ext uri="{BB962C8B-B14F-4D97-AF65-F5344CB8AC3E}">
        <p14:creationId xmlns:p14="http://schemas.microsoft.com/office/powerpoint/2010/main" val="962956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33" name="직사각형 3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in ra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Bash Shell</a:t>
            </a:r>
          </a:p>
        </p:txBody>
      </p:sp>
      <p:grpSp>
        <p:nvGrpSpPr>
          <p:cNvPr id="58" name="그룹 57"/>
          <p:cNvGrpSpPr/>
          <p:nvPr/>
        </p:nvGrpSpPr>
        <p:grpSpPr>
          <a:xfrm>
            <a:off x="468000" y="1952527"/>
            <a:ext cx="8992198" cy="1952499"/>
            <a:chOff x="431501" y="2017073"/>
            <a:chExt cx="8992198" cy="1952499"/>
          </a:xfrm>
        </p:grpSpPr>
        <p:sp>
          <p:nvSpPr>
            <p:cNvPr id="59" name="Rectangle 12">
              <a:extLst>
                <a:ext uri="{FF2B5EF4-FFF2-40B4-BE49-F238E27FC236}">
                  <a16:creationId xmlns:a16="http://schemas.microsoft.com/office/drawing/2014/main" id="{6B407C25-0946-404A-A90F-4DC47F73B554}"/>
                </a:ext>
              </a:extLst>
            </p:cNvPr>
            <p:cNvSpPr/>
            <p:nvPr/>
          </p:nvSpPr>
          <p:spPr>
            <a:xfrm>
              <a:off x="431501" y="2017073"/>
              <a:ext cx="8992198" cy="1952499"/>
            </a:xfrm>
            <a:prstGeom prst="roundRect">
              <a:avLst>
                <a:gd name="adj" fmla="val 4057"/>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60" name="직사각형 59"/>
            <p:cNvSpPr/>
            <p:nvPr/>
          </p:nvSpPr>
          <p:spPr>
            <a:xfrm>
              <a:off x="650600" y="2222524"/>
              <a:ext cx="43601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echo</a:t>
              </a:r>
            </a:p>
          </p:txBody>
        </p:sp>
        <p:cxnSp>
          <p:nvCxnSpPr>
            <p:cNvPr id="61" name="직선 연결선 60"/>
            <p:cNvCxnSpPr/>
            <p:nvPr/>
          </p:nvCxnSpPr>
          <p:spPr>
            <a:xfrm>
              <a:off x="1477019" y="2234020"/>
              <a:ext cx="0" cy="1595702"/>
            </a:xfrm>
            <a:prstGeom prst="line">
              <a:avLst/>
            </a:prstGeom>
            <a:solidFill>
              <a:schemeClr val="bg1"/>
            </a:solidFill>
            <a:ln w="6350">
              <a:solidFill>
                <a:schemeClr val="bg1">
                  <a:lumMod val="85000"/>
                </a:schemeClr>
              </a:solidFill>
            </a:ln>
          </p:spPr>
        </p:cxnSp>
        <p:grpSp>
          <p:nvGrpSpPr>
            <p:cNvPr id="62" name="그룹 61"/>
            <p:cNvGrpSpPr/>
            <p:nvPr/>
          </p:nvGrpSpPr>
          <p:grpSpPr>
            <a:xfrm>
              <a:off x="1821645" y="2237912"/>
              <a:ext cx="3533845" cy="1561309"/>
              <a:chOff x="1993764" y="2365656"/>
              <a:chExt cx="3533845" cy="1561309"/>
            </a:xfrm>
          </p:grpSpPr>
          <p:grpSp>
            <p:nvGrpSpPr>
              <p:cNvPr id="63" name="그룹 62"/>
              <p:cNvGrpSpPr/>
              <p:nvPr/>
            </p:nvGrpSpPr>
            <p:grpSpPr>
              <a:xfrm>
                <a:off x="1993764" y="2365656"/>
                <a:ext cx="3533845" cy="184666"/>
                <a:chOff x="1993764" y="2365656"/>
                <a:chExt cx="3533845" cy="184666"/>
              </a:xfrm>
            </p:grpSpPr>
            <p:sp>
              <p:nvSpPr>
                <p:cNvPr id="81" name="직사각형 80"/>
                <p:cNvSpPr/>
                <p:nvPr/>
              </p:nvSpPr>
              <p:spPr>
                <a:xfrm>
                  <a:off x="1993764" y="2365656"/>
                  <a:ext cx="7117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năng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82" name="직사각형 81"/>
                <p:cNvSpPr/>
                <p:nvPr/>
              </p:nvSpPr>
              <p:spPr>
                <a:xfrm>
                  <a:off x="2908302" y="2365656"/>
                  <a:ext cx="261930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Hiển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thị</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màn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hình</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64" name="그룹 63"/>
              <p:cNvGrpSpPr/>
              <p:nvPr/>
            </p:nvGrpSpPr>
            <p:grpSpPr>
              <a:xfrm>
                <a:off x="1993764" y="2702130"/>
                <a:ext cx="2137630" cy="184666"/>
                <a:chOff x="1993764" y="2699046"/>
                <a:chExt cx="2137630" cy="184666"/>
              </a:xfrm>
            </p:grpSpPr>
            <p:sp>
              <p:nvSpPr>
                <p:cNvPr id="79" name="직사각형 78"/>
                <p:cNvSpPr/>
                <p:nvPr/>
              </p:nvSpPr>
              <p:spPr>
                <a:xfrm>
                  <a:off x="1993764" y="2699046"/>
                  <a:ext cx="69410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dạng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80" name="직사각형 79"/>
                <p:cNvSpPr/>
                <p:nvPr/>
              </p:nvSpPr>
              <p:spPr>
                <a:xfrm>
                  <a:off x="2908302" y="2699046"/>
                  <a:ext cx="122309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echo [-n [String…]</a:t>
                  </a:r>
                </a:p>
              </p:txBody>
            </p:sp>
          </p:grpSp>
          <p:grpSp>
            <p:nvGrpSpPr>
              <p:cNvPr id="65" name="그룹 64"/>
              <p:cNvGrpSpPr/>
              <p:nvPr/>
            </p:nvGrpSpPr>
            <p:grpSpPr>
              <a:xfrm>
                <a:off x="1993764" y="3037549"/>
                <a:ext cx="2786845" cy="184666"/>
                <a:chOff x="1993764" y="3069676"/>
                <a:chExt cx="2786845" cy="184666"/>
              </a:xfrm>
            </p:grpSpPr>
            <p:sp>
              <p:nvSpPr>
                <p:cNvPr id="77" name="직사각형 76"/>
                <p:cNvSpPr/>
                <p:nvPr/>
              </p:nvSpPr>
              <p:spPr>
                <a:xfrm>
                  <a:off x="1993764" y="3069676"/>
                  <a:ext cx="610745"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Lựa</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chọn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78" name="직사각형 77"/>
                <p:cNvSpPr/>
                <p:nvPr/>
              </p:nvSpPr>
              <p:spPr>
                <a:xfrm>
                  <a:off x="2908302" y="3069676"/>
                  <a:ext cx="187230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grpSp>
            <p:nvGrpSpPr>
              <p:cNvPr id="74" name="그룹 73"/>
              <p:cNvGrpSpPr/>
              <p:nvPr/>
            </p:nvGrpSpPr>
            <p:grpSpPr>
              <a:xfrm>
                <a:off x="1993764" y="3372967"/>
                <a:ext cx="1757718" cy="553998"/>
                <a:chOff x="1993764" y="3424166"/>
                <a:chExt cx="1757718" cy="553998"/>
              </a:xfrm>
            </p:grpSpPr>
            <p:sp>
              <p:nvSpPr>
                <p:cNvPr id="75" name="직사각형 74"/>
                <p:cNvSpPr/>
                <p:nvPr/>
              </p:nvSpPr>
              <p:spPr>
                <a:xfrm>
                  <a:off x="1993764" y="3424166"/>
                  <a:ext cx="34304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dụ</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76" name="직사각형 75"/>
                <p:cNvSpPr/>
                <p:nvPr/>
              </p:nvSpPr>
              <p:spPr>
                <a:xfrm>
                  <a:off x="2908302" y="3424166"/>
                  <a:ext cx="84318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echo</a:t>
                  </a:r>
                </a:p>
                <a:p>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echo text</a:t>
                  </a:r>
                </a:p>
                <a:p>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echo –n text</a:t>
                  </a:r>
                </a:p>
              </p:txBody>
            </p:sp>
          </p:grpSp>
        </p:grpSp>
      </p:grpSp>
      <p:grpSp>
        <p:nvGrpSpPr>
          <p:cNvPr id="3" name="그룹 2"/>
          <p:cNvGrpSpPr>
            <a:grpSpLocks noChangeAspect="1"/>
          </p:cNvGrpSpPr>
          <p:nvPr/>
        </p:nvGrpSpPr>
        <p:grpSpPr>
          <a:xfrm>
            <a:off x="487015" y="4137055"/>
            <a:ext cx="5760000" cy="1387722"/>
            <a:chOff x="2297223" y="4378168"/>
            <a:chExt cx="5311554" cy="1279681"/>
          </a:xfrm>
        </p:grpSpPr>
        <p:pic>
          <p:nvPicPr>
            <p:cNvPr id="86" name="그림 85" descr="텍스트, 스크린샷, 모니터, 화면이(가) 표시된 사진&#10;&#10;자동 생성된 설명">
              <a:extLst>
                <a:ext uri="{FF2B5EF4-FFF2-40B4-BE49-F238E27FC236}">
                  <a16:creationId xmlns:a16="http://schemas.microsoft.com/office/drawing/2014/main" id="{4FF42DAC-B6E9-4266-94BB-27C8B341E8EC}"/>
                </a:ext>
              </a:extLst>
            </p:cNvPr>
            <p:cNvPicPr>
              <a:picLocks noChangeAspect="1"/>
            </p:cNvPicPr>
            <p:nvPr/>
          </p:nvPicPr>
          <p:blipFill rotWithShape="1">
            <a:blip r:embed="rId3"/>
            <a:srcRect l="15865" t="6450" r="13943" b="63157"/>
            <a:stretch/>
          </p:blipFill>
          <p:spPr>
            <a:xfrm>
              <a:off x="2297223" y="4378168"/>
              <a:ext cx="5311554" cy="1279681"/>
            </a:xfrm>
            <a:prstGeom prst="rect">
              <a:avLst/>
            </a:prstGeom>
            <a:ln>
              <a:solidFill>
                <a:schemeClr val="bg1">
                  <a:lumMod val="85000"/>
                </a:schemeClr>
              </a:solidFill>
            </a:ln>
          </p:spPr>
        </p:pic>
        <p:sp>
          <p:nvSpPr>
            <p:cNvPr id="87" name="직사각형 86">
              <a:extLst>
                <a:ext uri="{FF2B5EF4-FFF2-40B4-BE49-F238E27FC236}">
                  <a16:creationId xmlns:a16="http://schemas.microsoft.com/office/drawing/2014/main" id="{59C9871E-A8BC-44BA-A22F-D3A1CC1A097D}"/>
                </a:ext>
              </a:extLst>
            </p:cNvPr>
            <p:cNvSpPr/>
            <p:nvPr/>
          </p:nvSpPr>
          <p:spPr>
            <a:xfrm>
              <a:off x="3743829" y="4689054"/>
              <a:ext cx="894152" cy="165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8" name="직사각형 87">
              <a:extLst>
                <a:ext uri="{FF2B5EF4-FFF2-40B4-BE49-F238E27FC236}">
                  <a16:creationId xmlns:a16="http://schemas.microsoft.com/office/drawing/2014/main" id="{2046CCC6-7BF2-40C7-9EA4-AD086BA2E1DA}"/>
                </a:ext>
              </a:extLst>
            </p:cNvPr>
            <p:cNvSpPr/>
            <p:nvPr/>
          </p:nvSpPr>
          <p:spPr>
            <a:xfrm>
              <a:off x="3746323" y="5000204"/>
              <a:ext cx="2108365" cy="165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26317585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33" name="직사각형 3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in ra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Bash Shell</a:t>
            </a:r>
          </a:p>
        </p:txBody>
      </p:sp>
      <p:grpSp>
        <p:nvGrpSpPr>
          <p:cNvPr id="58" name="그룹 57"/>
          <p:cNvGrpSpPr/>
          <p:nvPr/>
        </p:nvGrpSpPr>
        <p:grpSpPr>
          <a:xfrm>
            <a:off x="468000" y="1952527"/>
            <a:ext cx="8992198" cy="1952499"/>
            <a:chOff x="431501" y="2017073"/>
            <a:chExt cx="8992198" cy="1952499"/>
          </a:xfrm>
        </p:grpSpPr>
        <p:sp>
          <p:nvSpPr>
            <p:cNvPr id="59" name="Rectangle 12">
              <a:extLst>
                <a:ext uri="{FF2B5EF4-FFF2-40B4-BE49-F238E27FC236}">
                  <a16:creationId xmlns:a16="http://schemas.microsoft.com/office/drawing/2014/main" id="{6B407C25-0946-404A-A90F-4DC47F73B554}"/>
                </a:ext>
              </a:extLst>
            </p:cNvPr>
            <p:cNvSpPr/>
            <p:nvPr/>
          </p:nvSpPr>
          <p:spPr>
            <a:xfrm>
              <a:off x="431501" y="2017073"/>
              <a:ext cx="8992198" cy="1952499"/>
            </a:xfrm>
            <a:prstGeom prst="roundRect">
              <a:avLst>
                <a:gd name="adj" fmla="val 4057"/>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60" name="직사각형 59"/>
            <p:cNvSpPr/>
            <p:nvPr/>
          </p:nvSpPr>
          <p:spPr>
            <a:xfrm>
              <a:off x="650600" y="2222524"/>
              <a:ext cx="52418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printf</a:t>
              </a:r>
              <a:endParaRPr lang="en-US" altLang="ko-KR" sz="1600" dirty="0">
                <a:solidFill>
                  <a:prstClr val="black">
                    <a:lumMod val="85000"/>
                    <a:lumOff val="15000"/>
                  </a:prstClr>
                </a:solidFill>
                <a:latin typeface="SamsungOne-700" panose="020B0803030303020204" pitchFamily="34" charset="0"/>
                <a:ea typeface="SamsungOne-700" panose="020B0803030303020204" pitchFamily="34" charset="0"/>
              </a:endParaRPr>
            </a:p>
          </p:txBody>
        </p:sp>
        <p:cxnSp>
          <p:nvCxnSpPr>
            <p:cNvPr id="61" name="직선 연결선 60"/>
            <p:cNvCxnSpPr/>
            <p:nvPr/>
          </p:nvCxnSpPr>
          <p:spPr>
            <a:xfrm>
              <a:off x="1477019" y="2234020"/>
              <a:ext cx="0" cy="1595702"/>
            </a:xfrm>
            <a:prstGeom prst="line">
              <a:avLst/>
            </a:prstGeom>
            <a:solidFill>
              <a:schemeClr val="bg1"/>
            </a:solidFill>
            <a:ln w="6350">
              <a:solidFill>
                <a:schemeClr val="bg1">
                  <a:lumMod val="85000"/>
                </a:schemeClr>
              </a:solidFill>
            </a:ln>
          </p:spPr>
        </p:cxnSp>
        <p:grpSp>
          <p:nvGrpSpPr>
            <p:cNvPr id="62" name="그룹 61"/>
            <p:cNvGrpSpPr/>
            <p:nvPr/>
          </p:nvGrpSpPr>
          <p:grpSpPr>
            <a:xfrm>
              <a:off x="1821645" y="2237912"/>
              <a:ext cx="4891589" cy="1561309"/>
              <a:chOff x="1993764" y="2365656"/>
              <a:chExt cx="4891589" cy="1561309"/>
            </a:xfrm>
          </p:grpSpPr>
          <p:grpSp>
            <p:nvGrpSpPr>
              <p:cNvPr id="63" name="그룹 62"/>
              <p:cNvGrpSpPr/>
              <p:nvPr/>
            </p:nvGrpSpPr>
            <p:grpSpPr>
              <a:xfrm>
                <a:off x="1993764" y="2365656"/>
                <a:ext cx="2902262" cy="184666"/>
                <a:chOff x="1993764" y="2365656"/>
                <a:chExt cx="2902262" cy="184666"/>
              </a:xfrm>
            </p:grpSpPr>
            <p:sp>
              <p:nvSpPr>
                <p:cNvPr id="81" name="직사각형 80"/>
                <p:cNvSpPr/>
                <p:nvPr/>
              </p:nvSpPr>
              <p:spPr>
                <a:xfrm>
                  <a:off x="1993764" y="2365656"/>
                  <a:ext cx="7117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năng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82" name="직사각형 81"/>
                <p:cNvSpPr/>
                <p:nvPr/>
              </p:nvSpPr>
              <p:spPr>
                <a:xfrm>
                  <a:off x="2908302" y="2365656"/>
                  <a:ext cx="198772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In ra chuỗi đã được định dạng</a:t>
                  </a:r>
                </a:p>
              </p:txBody>
            </p:sp>
          </p:grpSp>
          <p:grpSp>
            <p:nvGrpSpPr>
              <p:cNvPr id="64" name="그룹 63"/>
              <p:cNvGrpSpPr/>
              <p:nvPr/>
            </p:nvGrpSpPr>
            <p:grpSpPr>
              <a:xfrm>
                <a:off x="1993764" y="2702130"/>
                <a:ext cx="2483878" cy="184666"/>
                <a:chOff x="1993764" y="2699046"/>
                <a:chExt cx="2483878" cy="184666"/>
              </a:xfrm>
            </p:grpSpPr>
            <p:sp>
              <p:nvSpPr>
                <p:cNvPr id="79" name="직사각형 78"/>
                <p:cNvSpPr/>
                <p:nvPr/>
              </p:nvSpPr>
              <p:spPr>
                <a:xfrm>
                  <a:off x="1993764" y="2699046"/>
                  <a:ext cx="68768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ạng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80" name="직사각형 79"/>
                <p:cNvSpPr/>
                <p:nvPr/>
              </p:nvSpPr>
              <p:spPr>
                <a:xfrm>
                  <a:off x="2908302" y="2699046"/>
                  <a:ext cx="156934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printf</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Format [factor…]</a:t>
                  </a:r>
                </a:p>
              </p:txBody>
            </p:sp>
          </p:grpSp>
          <p:grpSp>
            <p:nvGrpSpPr>
              <p:cNvPr id="65" name="그룹 64"/>
              <p:cNvGrpSpPr/>
              <p:nvPr/>
            </p:nvGrpSpPr>
            <p:grpSpPr>
              <a:xfrm>
                <a:off x="1993764" y="3037549"/>
                <a:ext cx="4891589" cy="184666"/>
                <a:chOff x="1993764" y="3069676"/>
                <a:chExt cx="4891589" cy="184666"/>
              </a:xfrm>
            </p:grpSpPr>
            <p:sp>
              <p:nvSpPr>
                <p:cNvPr id="77" name="직사각형 76"/>
                <p:cNvSpPr/>
                <p:nvPr/>
              </p:nvSpPr>
              <p:spPr>
                <a:xfrm>
                  <a:off x="1993764" y="3069676"/>
                  <a:ext cx="461665"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Option</a:t>
                  </a:r>
                </a:p>
              </p:txBody>
            </p:sp>
            <p:sp>
              <p:nvSpPr>
                <p:cNvPr id="78" name="직사각형 77"/>
                <p:cNvSpPr/>
                <p:nvPr/>
              </p:nvSpPr>
              <p:spPr>
                <a:xfrm>
                  <a:off x="2908302" y="3069676"/>
                  <a:ext cx="397705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Gán định dạng hàm printf của ngôn ngữ C như %d, </a:t>
                  </a:r>
                  <a:r>
                    <a:rPr lang="ko-KR" altLang="vi-VN" sz="1200" dirty="0">
                      <a:solidFill>
                        <a:prstClr val="black">
                          <a:lumMod val="85000"/>
                          <a:lumOff val="15000"/>
                        </a:prstClr>
                      </a:solidFill>
                      <a:latin typeface="SamsungOne-400" panose="020B0503030303020204" pitchFamily="34" charset="0"/>
                      <a:ea typeface="SamsungOne-400" panose="020B0503030303020204" pitchFamily="34" charset="0"/>
                    </a:rPr>
                    <a:t>＼</a:t>
                  </a: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 v.v.</a:t>
                  </a:r>
                </a:p>
              </p:txBody>
            </p:sp>
          </p:grpSp>
          <p:grpSp>
            <p:nvGrpSpPr>
              <p:cNvPr id="74" name="그룹 73"/>
              <p:cNvGrpSpPr/>
              <p:nvPr/>
            </p:nvGrpSpPr>
            <p:grpSpPr>
              <a:xfrm>
                <a:off x="1993764" y="3372967"/>
                <a:ext cx="2102364" cy="553998"/>
                <a:chOff x="1993764" y="3424166"/>
                <a:chExt cx="2102364" cy="553998"/>
              </a:xfrm>
            </p:grpSpPr>
            <p:sp>
              <p:nvSpPr>
                <p:cNvPr id="75" name="직사각형 74"/>
                <p:cNvSpPr/>
                <p:nvPr/>
              </p:nvSpPr>
              <p:spPr>
                <a:xfrm>
                  <a:off x="1993764" y="3424166"/>
                  <a:ext cx="34304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dụ</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76" name="직사각형 75"/>
                <p:cNvSpPr/>
                <p:nvPr/>
              </p:nvSpPr>
              <p:spPr>
                <a:xfrm>
                  <a:off x="2908302" y="3424166"/>
                  <a:ext cx="118782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r>
                    <a:rPr lang="pt-BR" altLang="ko-KR" sz="1200" dirty="0">
                      <a:solidFill>
                        <a:prstClr val="black">
                          <a:lumMod val="85000"/>
                          <a:lumOff val="15000"/>
                        </a:prstClr>
                      </a:solidFill>
                      <a:latin typeface="SamsungOne-400" panose="020B0503030303020204" pitchFamily="34" charset="0"/>
                      <a:ea typeface="SamsungOne-400" panose="020B0503030303020204" pitchFamily="34" charset="0"/>
                    </a:rPr>
                    <a:t>printf text</a:t>
                  </a:r>
                </a:p>
                <a:p>
                  <a:r>
                    <a:rPr lang="pt-BR" altLang="ko-KR" sz="1200" dirty="0">
                      <a:solidFill>
                        <a:prstClr val="black">
                          <a:lumMod val="85000"/>
                          <a:lumOff val="15000"/>
                        </a:prstClr>
                      </a:solidFill>
                      <a:latin typeface="SamsungOne-400" panose="020B0503030303020204" pitchFamily="34" charset="0"/>
                      <a:ea typeface="SamsungOne-400" panose="020B0503030303020204" pitchFamily="34" charset="0"/>
                    </a:rPr>
                    <a:t>printf “text\n”</a:t>
                  </a:r>
                </a:p>
                <a:p>
                  <a:r>
                    <a:rPr lang="pt-BR" altLang="ko-KR" sz="1200" dirty="0">
                      <a:solidFill>
                        <a:prstClr val="black">
                          <a:lumMod val="85000"/>
                          <a:lumOff val="15000"/>
                        </a:prstClr>
                      </a:solidFill>
                      <a:latin typeface="SamsungOne-400" panose="020B0503030303020204" pitchFamily="34" charset="0"/>
                      <a:ea typeface="SamsungOne-400" panose="020B0503030303020204" pitchFamily="34" charset="0"/>
                    </a:rPr>
                    <a:t>printf “%d\n” 100</a:t>
                  </a:r>
                </a:p>
              </p:txBody>
            </p:sp>
          </p:grpSp>
        </p:grpSp>
      </p:grpSp>
      <p:grpSp>
        <p:nvGrpSpPr>
          <p:cNvPr id="2" name="그룹 1"/>
          <p:cNvGrpSpPr>
            <a:grpSpLocks noChangeAspect="1"/>
          </p:cNvGrpSpPr>
          <p:nvPr/>
        </p:nvGrpSpPr>
        <p:grpSpPr>
          <a:xfrm>
            <a:off x="496204" y="4117648"/>
            <a:ext cx="5760000" cy="1496322"/>
            <a:chOff x="496204" y="4117648"/>
            <a:chExt cx="6955701" cy="1806939"/>
          </a:xfrm>
        </p:grpSpPr>
        <p:pic>
          <p:nvPicPr>
            <p:cNvPr id="26" name="그림 25" descr="텍스트이(가) 표시된 사진&#10;&#10;자동 생성된 설명">
              <a:extLst>
                <a:ext uri="{FF2B5EF4-FFF2-40B4-BE49-F238E27FC236}">
                  <a16:creationId xmlns:a16="http://schemas.microsoft.com/office/drawing/2014/main" id="{59CB6033-0351-4852-A693-EDCF285D70DB}"/>
                </a:ext>
              </a:extLst>
            </p:cNvPr>
            <p:cNvPicPr>
              <a:picLocks noChangeAspect="1"/>
            </p:cNvPicPr>
            <p:nvPr/>
          </p:nvPicPr>
          <p:blipFill rotWithShape="1">
            <a:blip r:embed="rId3"/>
            <a:srcRect l="15808" t="7361" r="13974" b="59856"/>
            <a:stretch/>
          </p:blipFill>
          <p:spPr>
            <a:xfrm>
              <a:off x="496204" y="4117648"/>
              <a:ext cx="6955701" cy="1806939"/>
            </a:xfrm>
            <a:prstGeom prst="rect">
              <a:avLst/>
            </a:prstGeom>
          </p:spPr>
        </p:pic>
        <p:sp>
          <p:nvSpPr>
            <p:cNvPr id="27" name="직사각형 26">
              <a:extLst>
                <a:ext uri="{FF2B5EF4-FFF2-40B4-BE49-F238E27FC236}">
                  <a16:creationId xmlns:a16="http://schemas.microsoft.com/office/drawing/2014/main" id="{BB1E04F1-1FBC-4645-9B44-25A2718CBE6F}"/>
                </a:ext>
              </a:extLst>
            </p:cNvPr>
            <p:cNvSpPr/>
            <p:nvPr/>
          </p:nvSpPr>
          <p:spPr>
            <a:xfrm>
              <a:off x="2412843" y="4491364"/>
              <a:ext cx="1140919" cy="199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 name="직사각형 27">
              <a:extLst>
                <a:ext uri="{FF2B5EF4-FFF2-40B4-BE49-F238E27FC236}">
                  <a16:creationId xmlns:a16="http://schemas.microsoft.com/office/drawing/2014/main" id="{77920ED9-603F-4B42-8582-EB7D77FF15E1}"/>
                </a:ext>
              </a:extLst>
            </p:cNvPr>
            <p:cNvSpPr/>
            <p:nvPr/>
          </p:nvSpPr>
          <p:spPr>
            <a:xfrm>
              <a:off x="2738371" y="4688214"/>
              <a:ext cx="1518563" cy="199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직사각형 28">
              <a:extLst>
                <a:ext uri="{FF2B5EF4-FFF2-40B4-BE49-F238E27FC236}">
                  <a16:creationId xmlns:a16="http://schemas.microsoft.com/office/drawing/2014/main" id="{D33DC1AE-2C1D-4756-82E4-22B61439DA22}"/>
                </a:ext>
              </a:extLst>
            </p:cNvPr>
            <p:cNvSpPr/>
            <p:nvPr/>
          </p:nvSpPr>
          <p:spPr>
            <a:xfrm>
              <a:off x="2379171" y="5078273"/>
              <a:ext cx="3938762" cy="219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3611296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746D8F30-B58D-4663-85B2-14D4B12487AC}"/>
              </a:ext>
            </a:extLst>
          </p:cNvPr>
          <p:cNvGrpSpPr/>
          <p:nvPr/>
        </p:nvGrpSpPr>
        <p:grpSpPr>
          <a:xfrm>
            <a:off x="732970" y="2724996"/>
            <a:ext cx="5749711" cy="1681566"/>
            <a:chOff x="720000" y="2070000"/>
            <a:chExt cx="5749711" cy="1681566"/>
          </a:xfrm>
        </p:grpSpPr>
        <p:sp>
          <p:nvSpPr>
            <p:cNvPr id="7" name="직사각형 133">
              <a:extLst>
                <a:ext uri="{FF2B5EF4-FFF2-40B4-BE49-F238E27FC236}">
                  <a16:creationId xmlns:a16="http://schemas.microsoft.com/office/drawing/2014/main" id="{9ECD4F1E-56F2-4389-8493-B26C356AB15F}"/>
                </a:ext>
              </a:extLst>
            </p:cNvPr>
            <p:cNvSpPr/>
            <p:nvPr/>
          </p:nvSpPr>
          <p:spPr>
            <a:xfrm>
              <a:off x="990000" y="2524714"/>
              <a:ext cx="5287583"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4400" dirty="0">
                  <a:solidFill>
                    <a:schemeClr val="tx1"/>
                  </a:solidFill>
                  <a:latin typeface="iCiel Samsung Sharp Sans Regula" pitchFamily="2" charset="0"/>
                  <a:ea typeface="iCiel Samsung Sharp Sans Regula" pitchFamily="2" charset="0"/>
                  <a:cs typeface="iCiel Samsung Sharp Sans Regula" pitchFamily="2" charset="0"/>
                </a:rPr>
                <a:t>Linux 101</a:t>
              </a:r>
            </a:p>
          </p:txBody>
        </p:sp>
        <p:sp>
          <p:nvSpPr>
            <p:cNvPr id="8" name="직사각형 133">
              <a:extLst>
                <a:ext uri="{FF2B5EF4-FFF2-40B4-BE49-F238E27FC236}">
                  <a16:creationId xmlns:a16="http://schemas.microsoft.com/office/drawing/2014/main" id="{68C423AE-9FF7-4CCB-8CFB-0D036BBE42B6}"/>
                </a:ext>
              </a:extLst>
            </p:cNvPr>
            <p:cNvSpPr/>
            <p:nvPr/>
          </p:nvSpPr>
          <p:spPr>
            <a:xfrm>
              <a:off x="990000" y="3436095"/>
              <a:ext cx="371001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en-US" altLang="ko-KR" sz="2100" dirty="0">
                <a:solidFill>
                  <a:srgbClr val="1428A0"/>
                </a:solidFill>
                <a:latin typeface="iCiel Samsung Sharp Sans Regula" pitchFamily="2" charset="0"/>
                <a:ea typeface="iCiel Samsung Sharp Sans Regula" pitchFamily="2" charset="0"/>
                <a:cs typeface="iCiel Samsung Sharp Sans Regula" pitchFamily="2" charset="0"/>
              </a:endParaRPr>
            </a:p>
          </p:txBody>
        </p:sp>
        <p:sp>
          <p:nvSpPr>
            <p:cNvPr id="9" name="직사각형 133">
              <a:extLst>
                <a:ext uri="{FF2B5EF4-FFF2-40B4-BE49-F238E27FC236}">
                  <a16:creationId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err="1">
                  <a:solidFill>
                    <a:schemeClr val="bg1">
                      <a:lumMod val="50000"/>
                    </a:schemeClr>
                  </a:solidFill>
                  <a:latin typeface="iCiel Samsung Sharp Sans Regula" pitchFamily="2" charset="0"/>
                  <a:ea typeface="iCiel Samsung Sharp Sans Regula" pitchFamily="2" charset="0"/>
                  <a:cs typeface="iCiel Samsung Sharp Sans Regula" pitchFamily="2" charset="0"/>
                </a:rPr>
                <a:t>Chương</a:t>
              </a: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 5. </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9">
              <a:extLst>
                <a:ext uri="{FF2B5EF4-FFF2-40B4-BE49-F238E27FC236}">
                  <a16:creationId xmlns:a16="http://schemas.microsoft.com/office/drawing/2014/main" id="{5D14EC55-4505-4D03-B538-D66AAACB366E}"/>
                </a:ext>
              </a:extLst>
            </p:cNvPr>
            <p:cNvSpPr/>
            <p:nvPr/>
          </p:nvSpPr>
          <p:spPr>
            <a:xfrm>
              <a:off x="720000" y="2095275"/>
              <a:ext cx="60008" cy="118618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sp>
          <p:nvSpPr>
            <p:cNvPr id="11" name="직사각형 10">
              <a:extLst>
                <a:ext uri="{FF2B5EF4-FFF2-40B4-BE49-F238E27FC236}">
                  <a16:creationId xmlns:a16="http://schemas.microsoft.com/office/drawing/2014/main" id="{6490A05B-990A-4F39-A4F0-CDC93970D232}"/>
                </a:ext>
              </a:extLst>
            </p:cNvPr>
            <p:cNvSpPr/>
            <p:nvPr/>
          </p:nvSpPr>
          <p:spPr>
            <a:xfrm>
              <a:off x="720000" y="342840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21967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năng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Linux</a:t>
            </a: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Linux System Architecture</a:t>
            </a:r>
          </a:p>
        </p:txBody>
      </p:sp>
      <p:sp>
        <p:nvSpPr>
          <p:cNvPr id="45" name="모서리가 둥근 직사각형 4">
            <a:extLst>
              <a:ext uri="{FF2B5EF4-FFF2-40B4-BE49-F238E27FC236}">
                <a16:creationId xmlns:a16="http://schemas.microsoft.com/office/drawing/2014/main" id="{03EF5DFD-E288-4EC8-9AE9-431BA311FCBA}"/>
              </a:ext>
            </a:extLst>
          </p:cNvPr>
          <p:cNvSpPr/>
          <p:nvPr/>
        </p:nvSpPr>
        <p:spPr>
          <a:xfrm>
            <a:off x="557935" y="1946919"/>
            <a:ext cx="4415281" cy="28863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2B3963CC-9ED9-4391-9BA3-D8F845E75F10}"/>
              </a:ext>
            </a:extLst>
          </p:cNvPr>
          <p:cNvGrpSpPr/>
          <p:nvPr/>
        </p:nvGrpSpPr>
        <p:grpSpPr>
          <a:xfrm>
            <a:off x="731000" y="2177111"/>
            <a:ext cx="4142087" cy="2404219"/>
            <a:chOff x="758715" y="2410377"/>
            <a:chExt cx="3570595" cy="2072504"/>
          </a:xfrm>
        </p:grpSpPr>
        <p:sp>
          <p:nvSpPr>
            <p:cNvPr id="49" name="타원 48"/>
            <p:cNvSpPr/>
            <p:nvPr/>
          </p:nvSpPr>
          <p:spPr>
            <a:xfrm>
              <a:off x="910064" y="2790873"/>
              <a:ext cx="1876897" cy="1333969"/>
            </a:xfrm>
            <a:prstGeom prst="ellipse">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타원 49"/>
            <p:cNvSpPr/>
            <p:nvPr/>
          </p:nvSpPr>
          <p:spPr>
            <a:xfrm>
              <a:off x="997107" y="2980639"/>
              <a:ext cx="1168199" cy="954438"/>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5" name="TextBox 24">
              <a:extLst>
                <a:ext uri="{FF2B5EF4-FFF2-40B4-BE49-F238E27FC236}">
                  <a16:creationId xmlns:a16="http://schemas.microsoft.com/office/drawing/2014/main" id="{CAEDBDBA-693F-4732-BBD3-15F1152A144B}"/>
                </a:ext>
              </a:extLst>
            </p:cNvPr>
            <p:cNvSpPr txBox="1"/>
            <p:nvPr/>
          </p:nvSpPr>
          <p:spPr>
            <a:xfrm>
              <a:off x="1171212" y="3329152"/>
              <a:ext cx="894283" cy="265312"/>
            </a:xfrm>
            <a:prstGeom prst="rect">
              <a:avLst/>
            </a:prstGeom>
            <a:solidFill>
              <a:schemeClr val="bg1"/>
            </a:solidFill>
          </p:spPr>
          <p:txBody>
            <a:bodyPr wrap="square" rtlCol="0">
              <a:spAutoFit/>
              <a:scene3d>
                <a:camera prst="orthographicFront"/>
                <a:lightRig rig="threePt" dir="t"/>
              </a:scene3d>
              <a:sp3d>
                <a:bevelT w="0" h="6350"/>
              </a:sp3d>
            </a:bodyPr>
            <a:lstStyle/>
            <a:p>
              <a:pPr latinLnBrk="0"/>
              <a:r>
                <a:rPr lang="en-US" altLang="ko-KR" sz="1400" dirty="0" err="1">
                  <a:latin typeface="SamsungOne-400" panose="020B0503030303020204" pitchFamily="34" charset="0"/>
                  <a:ea typeface="SamsungOne-400" panose="020B0503030303020204" pitchFamily="34" charset="0"/>
                </a:rPr>
                <a:t>Phần</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cứng</a:t>
              </a:r>
              <a:endParaRPr lang="ko-KR" altLang="en-US" sz="1400" dirty="0">
                <a:latin typeface="SamsungOne-400" panose="020B0503030303020204" pitchFamily="34" charset="0"/>
              </a:endParaRPr>
            </a:p>
          </p:txBody>
        </p:sp>
        <p:sp>
          <p:nvSpPr>
            <p:cNvPr id="26" name="TextBox 25">
              <a:extLst>
                <a:ext uri="{FF2B5EF4-FFF2-40B4-BE49-F238E27FC236}">
                  <a16:creationId xmlns:a16="http://schemas.microsoft.com/office/drawing/2014/main" id="{CBC04B80-376F-456D-A7E9-9D8EBC087F2E}"/>
                </a:ext>
              </a:extLst>
            </p:cNvPr>
            <p:cNvSpPr txBox="1"/>
            <p:nvPr/>
          </p:nvSpPr>
          <p:spPr>
            <a:xfrm>
              <a:off x="2165812" y="3261397"/>
              <a:ext cx="682121" cy="738664"/>
            </a:xfrm>
            <a:prstGeom prst="rect">
              <a:avLst/>
            </a:prstGeom>
            <a:noFill/>
          </p:spPr>
          <p:txBody>
            <a:bodyPr wrap="square" rtlCol="0">
              <a:spAutoFit/>
              <a:scene3d>
                <a:camera prst="orthographicFront"/>
                <a:lightRig rig="threePt" dir="t"/>
              </a:scene3d>
              <a:sp3d>
                <a:bevelT w="0" h="6350"/>
              </a:sp3d>
            </a:bodyPr>
            <a:lstStyle/>
            <a:p>
              <a:pPr latinLnBrk="0"/>
              <a:r>
                <a:rPr lang="en-US" altLang="ko-KR" sz="1400" dirty="0">
                  <a:latin typeface="SamsungOne-400" panose="020B0503030303020204" pitchFamily="34" charset="0"/>
                  <a:ea typeface="SamsungOne-400" panose="020B0503030303020204" pitchFamily="34" charset="0"/>
                </a:rPr>
                <a:t>Linux</a:t>
              </a:r>
            </a:p>
            <a:p>
              <a:pPr latinLnBrk="0"/>
              <a:r>
                <a:rPr lang="en-US" altLang="ko-KR" sz="1400" dirty="0">
                  <a:latin typeface="SamsungOne-400" panose="020B0503030303020204" pitchFamily="34" charset="0"/>
                  <a:ea typeface="SamsungOne-400" panose="020B0503030303020204" pitchFamily="34" charset="0"/>
                </a:rPr>
                <a:t>Kernel</a:t>
              </a:r>
              <a:endParaRPr lang="ko-KR" altLang="en-US" sz="1400" dirty="0">
                <a:latin typeface="SamsungOne-400" panose="020B0503030303020204" pitchFamily="34" charset="0"/>
              </a:endParaRPr>
            </a:p>
          </p:txBody>
        </p:sp>
        <p:sp>
          <p:nvSpPr>
            <p:cNvPr id="27" name="TextBox 26">
              <a:extLst>
                <a:ext uri="{FF2B5EF4-FFF2-40B4-BE49-F238E27FC236}">
                  <a16:creationId xmlns:a16="http://schemas.microsoft.com/office/drawing/2014/main" id="{63CD43AD-A113-40A2-8E23-D37F2A131D77}"/>
                </a:ext>
              </a:extLst>
            </p:cNvPr>
            <p:cNvSpPr txBox="1"/>
            <p:nvPr/>
          </p:nvSpPr>
          <p:spPr>
            <a:xfrm>
              <a:off x="2835599" y="3318485"/>
              <a:ext cx="569829" cy="523220"/>
            </a:xfrm>
            <a:prstGeom prst="rect">
              <a:avLst/>
            </a:prstGeom>
            <a:solidFill>
              <a:srgbClr val="FFFFFF"/>
            </a:solidFill>
          </p:spPr>
          <p:txBody>
            <a:bodyPr wrap="square" rtlCol="0">
              <a:spAutoFit/>
              <a:scene3d>
                <a:camera prst="orthographicFront"/>
                <a:lightRig rig="threePt" dir="t"/>
              </a:scene3d>
              <a:sp3d>
                <a:bevelT w="0" h="6350"/>
              </a:sp3d>
            </a:bodyPr>
            <a:lstStyle/>
            <a:p>
              <a:pPr latinLnBrk="0"/>
              <a:r>
                <a:rPr lang="en-US" altLang="ko-KR" sz="1400" dirty="0">
                  <a:latin typeface="SamsungOne-400" panose="020B0503030303020204" pitchFamily="34" charset="0"/>
                  <a:ea typeface="SamsungOne-400" panose="020B0503030303020204" pitchFamily="34" charset="0"/>
                </a:rPr>
                <a:t>Shell</a:t>
              </a:r>
              <a:endParaRPr lang="ko-KR" altLang="en-US" sz="1400" dirty="0">
                <a:latin typeface="SamsungOne-400" panose="020B0503030303020204" pitchFamily="34" charset="0"/>
              </a:endParaRPr>
            </a:p>
          </p:txBody>
        </p:sp>
        <p:sp>
          <p:nvSpPr>
            <p:cNvPr id="28" name="TextBox 27">
              <a:extLst>
                <a:ext uri="{FF2B5EF4-FFF2-40B4-BE49-F238E27FC236}">
                  <a16:creationId xmlns:a16="http://schemas.microsoft.com/office/drawing/2014/main" id="{5C2C8744-BE36-4FE7-A3B9-FA5D4E11D9B3}"/>
                </a:ext>
              </a:extLst>
            </p:cNvPr>
            <p:cNvSpPr txBox="1"/>
            <p:nvPr/>
          </p:nvSpPr>
          <p:spPr>
            <a:xfrm>
              <a:off x="3367700" y="3242415"/>
              <a:ext cx="961610" cy="636749"/>
            </a:xfrm>
            <a:prstGeom prst="rect">
              <a:avLst/>
            </a:prstGeom>
            <a:solidFill>
              <a:srgbClr val="FFFFFF"/>
            </a:solidFill>
          </p:spPr>
          <p:txBody>
            <a:bodyPr wrap="square" rtlCol="0">
              <a:spAutoFit/>
              <a:scene3d>
                <a:camera prst="orthographicFront"/>
                <a:lightRig rig="threePt" dir="t"/>
              </a:scene3d>
              <a:sp3d>
                <a:bevelT w="0" h="6350"/>
              </a:sp3d>
            </a:bodyPr>
            <a:lstStyle/>
            <a:p>
              <a:pPr latinLnBrk="0"/>
              <a:r>
                <a:rPr lang="en-US" altLang="ko-KR" sz="1400" dirty="0" err="1">
                  <a:latin typeface="SamsungOne-400" panose="020B0503030303020204" pitchFamily="34" charset="0"/>
                  <a:ea typeface="SamsungOne-400" panose="020B0503030303020204" pitchFamily="34" charset="0"/>
                </a:rPr>
                <a:t>Ứng</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dụng</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chương</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trình</a:t>
              </a:r>
              <a:endParaRPr lang="ko-KR" altLang="en-US" sz="1400" dirty="0">
                <a:latin typeface="SamsungOne-400" panose="020B0503030303020204" pitchFamily="34" charset="0"/>
              </a:endParaRPr>
            </a:p>
          </p:txBody>
        </p:sp>
        <p:sp>
          <p:nvSpPr>
            <p:cNvPr id="5" name="타원 4"/>
            <p:cNvSpPr/>
            <p:nvPr/>
          </p:nvSpPr>
          <p:spPr>
            <a:xfrm>
              <a:off x="758715" y="2410377"/>
              <a:ext cx="3502501" cy="2072504"/>
            </a:xfrm>
            <a:prstGeom prst="ellipse">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47" name="타원 46"/>
            <p:cNvSpPr/>
            <p:nvPr/>
          </p:nvSpPr>
          <p:spPr>
            <a:xfrm>
              <a:off x="845758" y="2634581"/>
              <a:ext cx="2514820" cy="1624094"/>
            </a:xfrm>
            <a:prstGeom prst="ellipse">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grpSp>
        <p:nvGrpSpPr>
          <p:cNvPr id="51" name="그룹 50"/>
          <p:cNvGrpSpPr/>
          <p:nvPr/>
        </p:nvGrpSpPr>
        <p:grpSpPr>
          <a:xfrm>
            <a:off x="5169525" y="1949174"/>
            <a:ext cx="4285459" cy="1083687"/>
            <a:chOff x="5760000" y="2005158"/>
            <a:chExt cx="4285459" cy="1083687"/>
          </a:xfrm>
        </p:grpSpPr>
        <p:grpSp>
          <p:nvGrpSpPr>
            <p:cNvPr id="52" name="그룹 51">
              <a:extLst>
                <a:ext uri="{FF2B5EF4-FFF2-40B4-BE49-F238E27FC236}">
                  <a16:creationId xmlns:a16="http://schemas.microsoft.com/office/drawing/2014/main" id="{69E77209-A44C-4729-A89A-5625717230F3}"/>
                </a:ext>
              </a:extLst>
            </p:cNvPr>
            <p:cNvGrpSpPr/>
            <p:nvPr/>
          </p:nvGrpSpPr>
          <p:grpSpPr>
            <a:xfrm>
              <a:off x="5760000" y="2005158"/>
              <a:ext cx="3032365" cy="215394"/>
              <a:chOff x="1027113" y="2045622"/>
              <a:chExt cx="3033067" cy="215444"/>
            </a:xfrm>
          </p:grpSpPr>
          <p:sp>
            <p:nvSpPr>
              <p:cNvPr id="54" name="직사각형 53">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5" name="직사각형 54">
                <a:extLst>
                  <a:ext uri="{FF2B5EF4-FFF2-40B4-BE49-F238E27FC236}">
                    <a16:creationId xmlns:a16="http://schemas.microsoft.com/office/drawing/2014/main" id="{5D6EC5F0-8DEE-4A30-BDD5-F505C9AC395A}"/>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Kernel: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Lõi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HĐH Linux</a:t>
                </a:r>
              </a:p>
            </p:txBody>
          </p:sp>
        </p:grpSp>
        <p:sp>
          <p:nvSpPr>
            <p:cNvPr id="53" name="직사각형 52">
              <a:extLst>
                <a:ext uri="{FF2B5EF4-FFF2-40B4-BE49-F238E27FC236}">
                  <a16:creationId xmlns:a16="http://schemas.microsoft.com/office/drawing/2014/main" id="{523EC5E8-68FB-4009-AE0A-E6880A7FE718}"/>
                </a:ext>
              </a:extLst>
            </p:cNvPr>
            <p:cNvSpPr/>
            <p:nvPr/>
          </p:nvSpPr>
          <p:spPr>
            <a:xfrm>
              <a:off x="5912365" y="2240717"/>
              <a:ext cx="4133094"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nhớ</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bị</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khởi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56" name="그룹 55"/>
          <p:cNvGrpSpPr/>
          <p:nvPr/>
        </p:nvGrpSpPr>
        <p:grpSpPr>
          <a:xfrm>
            <a:off x="5169525" y="3142321"/>
            <a:ext cx="4285458" cy="580985"/>
            <a:chOff x="5760000" y="3938697"/>
            <a:chExt cx="4285458" cy="580985"/>
          </a:xfrm>
        </p:grpSpPr>
        <p:grpSp>
          <p:nvGrpSpPr>
            <p:cNvPr id="57" name="그룹 56">
              <a:extLst>
                <a:ext uri="{FF2B5EF4-FFF2-40B4-BE49-F238E27FC236}">
                  <a16:creationId xmlns:a16="http://schemas.microsoft.com/office/drawing/2014/main" id="{81E0C466-3B92-4DCF-B565-508CFBB0078C}"/>
                </a:ext>
              </a:extLst>
            </p:cNvPr>
            <p:cNvGrpSpPr/>
            <p:nvPr/>
          </p:nvGrpSpPr>
          <p:grpSpPr>
            <a:xfrm>
              <a:off x="5760000" y="3938697"/>
              <a:ext cx="3032365" cy="215394"/>
              <a:chOff x="1027113" y="2045622"/>
              <a:chExt cx="3033067" cy="215444"/>
            </a:xfrm>
          </p:grpSpPr>
          <p:sp>
            <p:nvSpPr>
              <p:cNvPr id="62" name="직사각형 61">
                <a:extLst>
                  <a:ext uri="{FF2B5EF4-FFF2-40B4-BE49-F238E27FC236}">
                    <a16:creationId xmlns:a16="http://schemas.microsoft.com/office/drawing/2014/main" id="{C6D50A87-DB7C-41D9-BBFA-F390C645583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3" name="직사각형 62">
                <a:extLst>
                  <a:ext uri="{FF2B5EF4-FFF2-40B4-BE49-F238E27FC236}">
                    <a16:creationId xmlns:a16="http://schemas.microsoft.com/office/drawing/2014/main" id="{42140E5F-FDB4-4CAF-B61F-E0B6D239C726}"/>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Shell: Giao diện người dùng</a:t>
                </a:r>
              </a:p>
            </p:txBody>
          </p:sp>
        </p:grpSp>
        <p:sp>
          <p:nvSpPr>
            <p:cNvPr id="58" name="직사각형 57">
              <a:extLst>
                <a:ext uri="{FF2B5EF4-FFF2-40B4-BE49-F238E27FC236}">
                  <a16:creationId xmlns:a16="http://schemas.microsoft.com/office/drawing/2014/main" id="{C31BF609-295B-4CB6-841E-022009169CFA}"/>
                </a:ext>
              </a:extLst>
            </p:cNvPr>
            <p:cNvSpPr/>
            <p:nvPr/>
          </p:nvSpPr>
          <p:spPr>
            <a:xfrm>
              <a:off x="5912365" y="4174255"/>
              <a:ext cx="4133093"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64" name="그룹 63"/>
          <p:cNvGrpSpPr/>
          <p:nvPr/>
        </p:nvGrpSpPr>
        <p:grpSpPr>
          <a:xfrm>
            <a:off x="5169525" y="3898104"/>
            <a:ext cx="4285458" cy="1083686"/>
            <a:chOff x="5760000" y="3938697"/>
            <a:chExt cx="4285458" cy="1083686"/>
          </a:xfrm>
        </p:grpSpPr>
        <p:grpSp>
          <p:nvGrpSpPr>
            <p:cNvPr id="65" name="그룹 64">
              <a:extLst>
                <a:ext uri="{FF2B5EF4-FFF2-40B4-BE49-F238E27FC236}">
                  <a16:creationId xmlns:a16="http://schemas.microsoft.com/office/drawing/2014/main" id="{81E0C466-3B92-4DCF-B565-508CFBB0078C}"/>
                </a:ext>
              </a:extLst>
            </p:cNvPr>
            <p:cNvGrpSpPr/>
            <p:nvPr/>
          </p:nvGrpSpPr>
          <p:grpSpPr>
            <a:xfrm>
              <a:off x="5760000" y="3938697"/>
              <a:ext cx="3032365" cy="215394"/>
              <a:chOff x="1027113" y="2045622"/>
              <a:chExt cx="3033067" cy="215444"/>
            </a:xfrm>
          </p:grpSpPr>
          <p:sp>
            <p:nvSpPr>
              <p:cNvPr id="67" name="직사각형 66">
                <a:extLst>
                  <a:ext uri="{FF2B5EF4-FFF2-40B4-BE49-F238E27FC236}">
                    <a16:creationId xmlns:a16="http://schemas.microsoft.com/office/drawing/2014/main" id="{C6D50A87-DB7C-41D9-BBFA-F390C645583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8" name="직사각형 67">
                <a:extLst>
                  <a:ext uri="{FF2B5EF4-FFF2-40B4-BE49-F238E27FC236}">
                    <a16:creationId xmlns:a16="http://schemas.microsoft.com/office/drawing/2014/main" id="{42140E5F-FDB4-4CAF-B61F-E0B6D239C726}"/>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Chương trình ứng dụng</a:t>
                </a:r>
              </a:p>
            </p:txBody>
          </p:sp>
        </p:grpSp>
        <p:sp>
          <p:nvSpPr>
            <p:cNvPr id="66" name="직사각형 65">
              <a:extLst>
                <a:ext uri="{FF2B5EF4-FFF2-40B4-BE49-F238E27FC236}">
                  <a16:creationId xmlns:a16="http://schemas.microsoft.com/office/drawing/2014/main" id="{C31BF609-295B-4CB6-841E-022009169CFA}"/>
                </a:ext>
              </a:extLst>
            </p:cNvPr>
            <p:cNvSpPr/>
            <p:nvPr/>
          </p:nvSpPr>
          <p:spPr>
            <a:xfrm>
              <a:off x="5912366" y="4174255"/>
              <a:ext cx="4133092"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soạn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v.v.</a:t>
              </a:r>
            </a:p>
          </p:txBody>
        </p:sp>
      </p:grpSp>
    </p:spTree>
    <p:extLst>
      <p:ext uri="{BB962C8B-B14F-4D97-AF65-F5344CB8AC3E}">
        <p14:creationId xmlns:p14="http://schemas.microsoft.com/office/powerpoint/2010/main" val="17232855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tự</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biệt</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57" name="그룹 56"/>
          <p:cNvGrpSpPr/>
          <p:nvPr/>
        </p:nvGrpSpPr>
        <p:grpSpPr>
          <a:xfrm>
            <a:off x="559817" y="1924047"/>
            <a:ext cx="8783192" cy="215394"/>
            <a:chOff x="1027113" y="2045618"/>
            <a:chExt cx="8785225" cy="215444"/>
          </a:xfrm>
        </p:grpSpPr>
        <p:sp>
          <p:nvSpPr>
            <p:cNvPr id="66" name="직사각형 65"/>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7" name="직사각형 66"/>
            <p:cNvSpPr/>
            <p:nvPr/>
          </p:nvSpPr>
          <p:spPr>
            <a:xfrm>
              <a:off x="1179513" y="2045618"/>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Cung cấp nhiều ký tự đặc biệt để người dùng có thể nhập và thực thi lệnh một cách thuận tiện.</a:t>
              </a:r>
            </a:p>
          </p:txBody>
        </p:sp>
      </p:grpSp>
      <p:grpSp>
        <p:nvGrpSpPr>
          <p:cNvPr id="68" name="그룹 67"/>
          <p:cNvGrpSpPr/>
          <p:nvPr/>
        </p:nvGrpSpPr>
        <p:grpSpPr>
          <a:xfrm>
            <a:off x="559817" y="2284358"/>
            <a:ext cx="8783192" cy="215394"/>
            <a:chOff x="1027113" y="2045616"/>
            <a:chExt cx="8785225" cy="215444"/>
          </a:xfrm>
        </p:grpSpPr>
        <p:sp>
          <p:nvSpPr>
            <p:cNvPr id="69" name="직사각형 68"/>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0" name="직사각형 69"/>
            <p:cNvSpPr/>
            <p:nvPr/>
          </p:nvSpPr>
          <p:spPr>
            <a:xfrm>
              <a:off x="1179513" y="2045616"/>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Những ký tự đặc biệt cơ bản là *, ?, |, ;, [ ], ~, ‘ ’, “ ”, ` `` , v.v.</a:t>
              </a:r>
            </a:p>
          </p:txBody>
        </p:sp>
      </p:grpSp>
      <p:grpSp>
        <p:nvGrpSpPr>
          <p:cNvPr id="71" name="그룹 70"/>
          <p:cNvGrpSpPr/>
          <p:nvPr/>
        </p:nvGrpSpPr>
        <p:grpSpPr>
          <a:xfrm>
            <a:off x="559817" y="2644668"/>
            <a:ext cx="8783192" cy="507831"/>
            <a:chOff x="1027113" y="2045614"/>
            <a:chExt cx="8785225" cy="507949"/>
          </a:xfrm>
        </p:grpSpPr>
        <p:sp>
          <p:nvSpPr>
            <p:cNvPr id="72" name="직사각형 71"/>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3" name="직사각형 72"/>
            <p:cNvSpPr/>
            <p:nvPr/>
          </p:nvSpPr>
          <p:spPr>
            <a:xfrm>
              <a:off x="1179513" y="2045614"/>
              <a:ext cx="8632825" cy="507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Shell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có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nào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sang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p>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83" name="그룹 82"/>
          <p:cNvGrpSpPr/>
          <p:nvPr/>
        </p:nvGrpSpPr>
        <p:grpSpPr>
          <a:xfrm>
            <a:off x="559817" y="3796278"/>
            <a:ext cx="8783192" cy="215394"/>
            <a:chOff x="1027113" y="2045619"/>
            <a:chExt cx="8785225" cy="215444"/>
          </a:xfrm>
        </p:grpSpPr>
        <p:sp>
          <p:nvSpPr>
            <p:cNvPr id="84" name="직사각형 8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5" name="직사각형 84"/>
            <p:cNvSpPr/>
            <p:nvPr/>
          </p:nvSpPr>
          <p:spPr>
            <a:xfrm>
              <a:off x="1179513" y="2045619"/>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Dưới đây là bảng ví dụ về sử dụng *.</a:t>
              </a:r>
            </a:p>
          </p:txBody>
        </p:sp>
      </p:grpSp>
      <p:grpSp>
        <p:nvGrpSpPr>
          <p:cNvPr id="89" name="그룹 88"/>
          <p:cNvGrpSpPr/>
          <p:nvPr/>
        </p:nvGrpSpPr>
        <p:grpSpPr>
          <a:xfrm>
            <a:off x="559817" y="3220473"/>
            <a:ext cx="8783192" cy="215444"/>
            <a:chOff x="1027113" y="2045615"/>
            <a:chExt cx="8785225" cy="215494"/>
          </a:xfrm>
        </p:grpSpPr>
        <p:sp>
          <p:nvSpPr>
            <p:cNvPr id="90" name="직사각형 8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1" name="직사각형 90"/>
            <p:cNvSpPr/>
            <p:nvPr/>
          </p:nvSpPr>
          <p:spPr>
            <a:xfrm>
              <a:off x="1179513" y="204561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*(dấu sao) → Một ký tự đặc biệt thể hiện một chuỗi ngẫu nhiên. Được thay thế bằng một ký tự lớn hơn số không.</a:t>
              </a:r>
            </a:p>
          </p:txBody>
        </p:sp>
      </p:grpSp>
      <p:graphicFrame>
        <p:nvGraphicFramePr>
          <p:cNvPr id="21" name="표 32">
            <a:extLst>
              <a:ext uri="{FF2B5EF4-FFF2-40B4-BE49-F238E27FC236}">
                <a16:creationId xmlns:a16="http://schemas.microsoft.com/office/drawing/2014/main" id="{14E2E62A-D8F8-428C-B217-9E18403B00A7}"/>
              </a:ext>
            </a:extLst>
          </p:cNvPr>
          <p:cNvGraphicFramePr>
            <a:graphicFrameLocks noGrp="1"/>
          </p:cNvGraphicFramePr>
          <p:nvPr>
            <p:extLst>
              <p:ext uri="{D42A27DB-BD31-4B8C-83A1-F6EECF244321}">
                <p14:modId xmlns:p14="http://schemas.microsoft.com/office/powerpoint/2010/main" val="1582817739"/>
              </p:ext>
            </p:extLst>
          </p:nvPr>
        </p:nvGraphicFramePr>
        <p:xfrm>
          <a:off x="559817" y="4141806"/>
          <a:ext cx="8908183" cy="1934127"/>
        </p:xfrm>
        <a:graphic>
          <a:graphicData uri="http://schemas.openxmlformats.org/drawingml/2006/table">
            <a:tbl>
              <a:tblPr firstRow="1" bandRow="1">
                <a:tableStyleId>{5C22544A-7EE6-4342-B048-85BDC9FD1C3A}</a:tableStyleId>
              </a:tblPr>
              <a:tblGrid>
                <a:gridCol w="1379547">
                  <a:extLst>
                    <a:ext uri="{9D8B030D-6E8A-4147-A177-3AD203B41FA5}">
                      <a16:colId xmlns:a16="http://schemas.microsoft.com/office/drawing/2014/main" val="20000"/>
                    </a:ext>
                  </a:extLst>
                </a:gridCol>
                <a:gridCol w="7528636">
                  <a:extLst>
                    <a:ext uri="{9D8B030D-6E8A-4147-A177-3AD203B41FA5}">
                      <a16:colId xmlns:a16="http://schemas.microsoft.com/office/drawing/2014/main" val="20001"/>
                    </a:ext>
                  </a:extLst>
                </a:gridCol>
              </a:tblGrid>
              <a:tr h="296891">
                <a:tc>
                  <a:txBody>
                    <a:bodyPr/>
                    <a:lstStyle/>
                    <a:p>
                      <a:pPr marL="0" algn="ctr" defTabSz="914400" rtl="0" eaLnBrk="1" latinLnBrk="1" hangingPunct="1"/>
                      <a:r>
                        <a:rPr lang="vi-VN" sz="12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Ví dụ</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2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272149">
                <a:tc>
                  <a:txBody>
                    <a:bodyPr/>
                    <a:lstStyle/>
                    <a:p>
                      <a:pPr marL="0" algn="l"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Is</a:t>
                      </a:r>
                      <a:r>
                        <a:rPr lang="vi-VN" sz="1200" b="0" baseline="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Liệt kê toàn bộ tệp tin và thư mục con trong thư mục hiện hành. In ra nội dung của thư mục con.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2149">
                <a:tc>
                  <a:txBody>
                    <a:bodyPr/>
                    <a:lstStyle/>
                    <a:p>
                      <a:pPr marL="0" algn="l"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cp * /tmp</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noProof="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Sao chép toàn bộ tệp tin trong thư mục hiện hành vào thư mục /tmp.</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2149">
                <a:tc>
                  <a:txBody>
                    <a:bodyPr/>
                    <a:lstStyle/>
                    <a:p>
                      <a:pPr marL="0" algn="l"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Is-F</a:t>
                      </a:r>
                      <a:r>
                        <a:rPr lang="vi-VN" sz="1200" b="0" baseline="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Liệt kê tên và kiểu của toàn bộ tệp tin có tên bắt đầu bằng ‘t’ như t. tmp. temp. t có nghĩa là bao gồm ‘t’. </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2149">
                <a:tc>
                  <a:txBody>
                    <a:bodyPr/>
                    <a:lstStyle/>
                    <a:p>
                      <a:pPr marL="0" algn="l"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cp *.txt../ch3</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Sao chép toàn bộ tệp tin có phần mở rộng txt sang thư mục ch3 trong thư mục high.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94817">
                <a:tc>
                  <a:txBody>
                    <a:bodyPr/>
                    <a:lstStyle/>
                    <a:p>
                      <a:pPr marL="0" algn="l"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Is-I h*d</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Liệt kê thông tin chi tiết về tất cả các tệp bắt đầu bằng ‘h’ và kết thúc bằng ‘d’. Bạn có thể xem thông tin về toàn bộ tệp tin m,</a:t>
                      </a:r>
                      <a:endParaRPr lang="en-US"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marL="0" algn="l" defTabSz="914400" rtl="0" eaLnBrk="1" latinLnBrk="1" hangingPunct="1"/>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như hd. had. hard. H12345d, etc.</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700079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tự</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biệt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p>
        </p:txBody>
      </p:sp>
      <p:grpSp>
        <p:nvGrpSpPr>
          <p:cNvPr id="29" name="그룹 28"/>
          <p:cNvGrpSpPr/>
          <p:nvPr/>
        </p:nvGrpSpPr>
        <p:grpSpPr>
          <a:xfrm>
            <a:off x="559817" y="1924047"/>
            <a:ext cx="8783192" cy="215394"/>
            <a:chOff x="1027113" y="2045618"/>
            <a:chExt cx="8785225" cy="215444"/>
          </a:xfrm>
        </p:grpSpPr>
        <p:sp>
          <p:nvSpPr>
            <p:cNvPr id="30" name="직사각형 2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1" name="직사각형 30"/>
            <p:cNvSpPr/>
            <p:nvPr/>
          </p:nvSpPr>
          <p:spPr>
            <a:xfrm>
              <a:off x="1179513" y="2045618"/>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Được dùng để biểu thị ký tự đơn.</a:t>
              </a:r>
            </a:p>
          </p:txBody>
        </p:sp>
      </p:grpSp>
      <p:grpSp>
        <p:nvGrpSpPr>
          <p:cNvPr id="32" name="그룹 31"/>
          <p:cNvGrpSpPr/>
          <p:nvPr/>
        </p:nvGrpSpPr>
        <p:grpSpPr>
          <a:xfrm>
            <a:off x="559817" y="2307104"/>
            <a:ext cx="8783192" cy="215394"/>
            <a:chOff x="1027113" y="2045616"/>
            <a:chExt cx="8785225" cy="215444"/>
          </a:xfrm>
        </p:grpSpPr>
        <p:sp>
          <p:nvSpPr>
            <p:cNvPr id="33" name="직사각형 32"/>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4" name="직사각형 33"/>
            <p:cNvSpPr/>
            <p:nvPr/>
          </p:nvSpPr>
          <p:spPr>
            <a:xfrm>
              <a:off x="1179513" y="2045616"/>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biểu thị một ký tự ngẫu nhiên của length ‘1’. [ ] biểu thị một trong các ký tự được cho vào trong dấu ngoặc.</a:t>
              </a:r>
            </a:p>
          </p:txBody>
        </p:sp>
      </p:grpSp>
      <p:graphicFrame>
        <p:nvGraphicFramePr>
          <p:cNvPr id="14" name="표 33">
            <a:extLst>
              <a:ext uri="{FF2B5EF4-FFF2-40B4-BE49-F238E27FC236}">
                <a16:creationId xmlns:a16="http://schemas.microsoft.com/office/drawing/2014/main" id="{B54C37C4-BF4E-4780-ABE2-0B3592C9EFC1}"/>
              </a:ext>
            </a:extLst>
          </p:cNvPr>
          <p:cNvGraphicFramePr>
            <a:graphicFrameLocks noGrp="1"/>
          </p:cNvGraphicFramePr>
          <p:nvPr>
            <p:extLst>
              <p:ext uri="{D42A27DB-BD31-4B8C-83A1-F6EECF244321}">
                <p14:modId xmlns:p14="http://schemas.microsoft.com/office/powerpoint/2010/main" val="2247601353"/>
              </p:ext>
            </p:extLst>
          </p:nvPr>
        </p:nvGraphicFramePr>
        <p:xfrm>
          <a:off x="416128" y="2701539"/>
          <a:ext cx="9004986" cy="3329805"/>
        </p:xfrm>
        <a:graphic>
          <a:graphicData uri="http://schemas.openxmlformats.org/drawingml/2006/table">
            <a:tbl>
              <a:tblPr firstRow="1" bandRow="1">
                <a:tableStyleId>{5C22544A-7EE6-4342-B048-85BDC9FD1C3A}</a:tableStyleId>
              </a:tblPr>
              <a:tblGrid>
                <a:gridCol w="1394538">
                  <a:extLst>
                    <a:ext uri="{9D8B030D-6E8A-4147-A177-3AD203B41FA5}">
                      <a16:colId xmlns:a16="http://schemas.microsoft.com/office/drawing/2014/main" val="20000"/>
                    </a:ext>
                  </a:extLst>
                </a:gridCol>
                <a:gridCol w="7610448">
                  <a:extLst>
                    <a:ext uri="{9D8B030D-6E8A-4147-A177-3AD203B41FA5}">
                      <a16:colId xmlns:a16="http://schemas.microsoft.com/office/drawing/2014/main" val="20001"/>
                    </a:ext>
                  </a:extLst>
                </a:gridCol>
              </a:tblGrid>
              <a:tr h="425082">
                <a:tc>
                  <a:txBody>
                    <a:bodyPr/>
                    <a:lstStyle/>
                    <a:p>
                      <a:pPr marL="0" algn="ctr" defTabSz="914400" rtl="0" eaLnBrk="1" latinLnBrk="1" hangingPunct="1"/>
                      <a:r>
                        <a:rPr lang="vi-VN" sz="12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Ví dụ</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2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708469">
                <a:tc>
                  <a:txBody>
                    <a:bodyPr/>
                    <a:lstStyle/>
                    <a:p>
                      <a:pPr marL="0" algn="l"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Is</a:t>
                      </a:r>
                      <a:r>
                        <a:rPr lang="vi-VN" sz="1200" b="0" baseline="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t*.txt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Một ký tự ngẫu nhiên đứng sau ‘t’ và liệt kê tên của toàn bộ tệp tin với phần mở rộng txt. Bao gồm t1.txt, t2.txt, ta.txt, v.v. trừ t.txt </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08469">
                <a:tc>
                  <a:txBody>
                    <a:bodyPr/>
                    <a:lstStyle/>
                    <a:p>
                      <a:pPr marL="0" algn="l"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Is-I tmp[135].txt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Một ký tự trong 1, 3, 5 đứng sau tmp và liệt kê tên của toàn bộ tệp tin với phần mở rộng txt. Liệt kê thông tin chi tiết về tmp1.txt, tmp3txt., tmp5.txt.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08469">
                <a:tc>
                  <a:txBody>
                    <a:bodyPr/>
                    <a:lstStyle/>
                    <a:p>
                      <a:pPr marL="0" algn="l"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Is-I tmp[1-3].txt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[1-3] nghĩa là một khoảng từ 1 đến 3. Do đó, kết quả tương tự như ls -l tmp [123] .txt.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Liệt kê thông tin chi tiết về tệp tmp1.txt, tmp2.txt, và tmp3.txt.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89658">
                <a:tc>
                  <a:txBody>
                    <a:bodyPr/>
                    <a:lstStyle/>
                    <a:p>
                      <a:pPr marL="0" algn="l"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Is</a:t>
                      </a:r>
                      <a:r>
                        <a:rPr lang="vi-VN" sz="1200" b="0" baseline="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[0-9]*</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noProof="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Liệt kê toàn bộ tệp tin có tên bắt đầu bằng số.</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89658">
                <a:tc>
                  <a:txBody>
                    <a:bodyPr/>
                    <a:lstStyle/>
                    <a:p>
                      <a:pPr marL="0" algn="l"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Is [A-Za-z]*[0-9]</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Liệt kê các tệp có tên bắt đầu bằng chữ cái.</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252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tự</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biệt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p>
        </p:txBody>
      </p:sp>
      <p:grpSp>
        <p:nvGrpSpPr>
          <p:cNvPr id="25" name="그룹 24"/>
          <p:cNvGrpSpPr/>
          <p:nvPr/>
        </p:nvGrpSpPr>
        <p:grpSpPr>
          <a:xfrm>
            <a:off x="559817" y="1933984"/>
            <a:ext cx="8783192" cy="215394"/>
            <a:chOff x="1027113" y="2045616"/>
            <a:chExt cx="8785225" cy="215444"/>
          </a:xfrm>
        </p:grpSpPr>
        <p:sp>
          <p:nvSpPr>
            <p:cNvPr id="27" name="직사각형 2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p:cNvSpPr/>
            <p:nvPr/>
          </p:nvSpPr>
          <p:spPr>
            <a:xfrm>
              <a:off x="1179513" y="2045616"/>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và - là ký tự đặc biệt thể hiện một thư mục.</a:t>
              </a:r>
            </a:p>
          </p:txBody>
        </p:sp>
      </p:grpSp>
      <p:grpSp>
        <p:nvGrpSpPr>
          <p:cNvPr id="37" name="그룹 36"/>
          <p:cNvGrpSpPr/>
          <p:nvPr/>
        </p:nvGrpSpPr>
        <p:grpSpPr>
          <a:xfrm>
            <a:off x="559817" y="2317043"/>
            <a:ext cx="8783192" cy="819901"/>
            <a:chOff x="559817" y="3600158"/>
            <a:chExt cx="8783192" cy="819901"/>
          </a:xfrm>
        </p:grpSpPr>
        <p:grpSp>
          <p:nvGrpSpPr>
            <p:cNvPr id="38" name="그룹 37"/>
            <p:cNvGrpSpPr/>
            <p:nvPr/>
          </p:nvGrpSpPr>
          <p:grpSpPr>
            <a:xfrm>
              <a:off x="559817" y="4204665"/>
              <a:ext cx="8783192" cy="215394"/>
              <a:chOff x="1027113" y="2045617"/>
              <a:chExt cx="8785225" cy="215444"/>
            </a:xfrm>
          </p:grpSpPr>
          <p:sp>
            <p:nvSpPr>
              <p:cNvPr id="42" name="직사각형 41"/>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직사각형 42"/>
              <p:cNvSpPr/>
              <p:nvPr/>
            </p:nvSpPr>
            <p:spPr>
              <a:xfrm>
                <a:off x="1179513" y="2045617"/>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Dưới đây là bảng ví dụ sử dụng ~ và -</a:t>
                </a:r>
              </a:p>
            </p:txBody>
          </p:sp>
        </p:grpSp>
        <p:grpSp>
          <p:nvGrpSpPr>
            <p:cNvPr id="39" name="그룹 38"/>
            <p:cNvGrpSpPr/>
            <p:nvPr/>
          </p:nvGrpSpPr>
          <p:grpSpPr>
            <a:xfrm>
              <a:off x="559817" y="3600158"/>
              <a:ext cx="8783192" cy="430887"/>
              <a:chOff x="1027113" y="2045615"/>
              <a:chExt cx="8785225" cy="430987"/>
            </a:xfrm>
          </p:grpSpPr>
          <p:sp>
            <p:nvSpPr>
              <p:cNvPr id="40" name="직사각형 3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직사각형 40"/>
              <p:cNvSpPr/>
              <p:nvPr/>
            </p:nvSpPr>
            <p:spPr>
              <a:xfrm>
                <a:off x="1179513" y="204561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Khi chỉ dùng ~, thư mục chính của người dùng trong thao tác hiện tại sẽ được hiển thị.</a:t>
                </a:r>
                <a:b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b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Khi được dùng với ID đăng nhập, thư mục chính của người dùng sẽ được hiển thị.</a:t>
                </a:r>
              </a:p>
            </p:txBody>
          </p:sp>
        </p:grpSp>
      </p:grpSp>
      <p:graphicFrame>
        <p:nvGraphicFramePr>
          <p:cNvPr id="18" name="표 22">
            <a:extLst>
              <a:ext uri="{FF2B5EF4-FFF2-40B4-BE49-F238E27FC236}">
                <a16:creationId xmlns:a16="http://schemas.microsoft.com/office/drawing/2014/main" id="{2A63BE6B-FB19-4078-B6DF-DE5A580A0B9E}"/>
              </a:ext>
            </a:extLst>
          </p:cNvPr>
          <p:cNvGraphicFramePr>
            <a:graphicFrameLocks noGrp="1"/>
          </p:cNvGraphicFramePr>
          <p:nvPr>
            <p:extLst>
              <p:ext uri="{D42A27DB-BD31-4B8C-83A1-F6EECF244321}">
                <p14:modId xmlns:p14="http://schemas.microsoft.com/office/powerpoint/2010/main" val="1731511935"/>
              </p:ext>
            </p:extLst>
          </p:nvPr>
        </p:nvGraphicFramePr>
        <p:xfrm>
          <a:off x="559817" y="3440623"/>
          <a:ext cx="8631843" cy="1818000"/>
        </p:xfrm>
        <a:graphic>
          <a:graphicData uri="http://schemas.openxmlformats.org/drawingml/2006/table">
            <a:tbl>
              <a:tblPr firstRow="1" bandRow="1">
                <a:tableStyleId>{5C22544A-7EE6-4342-B048-85BDC9FD1C3A}</a:tableStyleId>
              </a:tblPr>
              <a:tblGrid>
                <a:gridCol w="1531486">
                  <a:extLst>
                    <a:ext uri="{9D8B030D-6E8A-4147-A177-3AD203B41FA5}">
                      <a16:colId xmlns:a16="http://schemas.microsoft.com/office/drawing/2014/main" val="20000"/>
                    </a:ext>
                  </a:extLst>
                </a:gridCol>
                <a:gridCol w="7100357">
                  <a:extLst>
                    <a:ext uri="{9D8B030D-6E8A-4147-A177-3AD203B41FA5}">
                      <a16:colId xmlns:a16="http://schemas.microsoft.com/office/drawing/2014/main" val="20001"/>
                    </a:ext>
                  </a:extLst>
                </a:gridCol>
              </a:tblGrid>
              <a:tr h="306000">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Ví dụ</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04000">
                <a:tc>
                  <a:txBody>
                    <a:bodyPr/>
                    <a:lstStyle/>
                    <a:p>
                      <a:pPr marL="0" algn="l" defTabSz="914400" rtl="0" eaLnBrk="1" latinLnBrk="1" hangingPunct="1"/>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cp</a:t>
                      </a:r>
                      <a:r>
                        <a:rPr lang="vi-VN" sz="1400" b="0" baseline="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*.txt~/ch3</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Sao chép toàn bộ tệp tin có phần mở rộng txt sang thư mục tmp trong thư mục chính của người dùng hiện đang hoạt động.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04000">
                <a:tc>
                  <a:txBody>
                    <a:bodyPr/>
                    <a:lstStyle/>
                    <a:p>
                      <a:pPr marL="0" algn="l" defTabSz="914400" rtl="0" eaLnBrk="1" latinLnBrk="1" hangingPunct="1"/>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cp</a:t>
                      </a:r>
                      <a:r>
                        <a:rPr lang="vi-VN" sz="1400" b="0" baseline="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~user2/linux.txt.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Tìm linux.txt trong thư mục chính của user2 và sao chép sang thư mục hiện hành.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04000">
                <a:tc>
                  <a:txBody>
                    <a:bodyPr/>
                    <a:lstStyle/>
                    <a:p>
                      <a:pPr marL="0" algn="l"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Cd -</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Thay đổi sang thư mục trước trong thao tác.</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57678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tự</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biệt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p>
        </p:txBody>
      </p:sp>
      <p:grpSp>
        <p:nvGrpSpPr>
          <p:cNvPr id="29" name="그룹 28"/>
          <p:cNvGrpSpPr/>
          <p:nvPr/>
        </p:nvGrpSpPr>
        <p:grpSpPr>
          <a:xfrm>
            <a:off x="559817" y="1933982"/>
            <a:ext cx="8783192" cy="215394"/>
            <a:chOff x="1027113" y="2045614"/>
            <a:chExt cx="8785225" cy="215444"/>
          </a:xfrm>
        </p:grpSpPr>
        <p:sp>
          <p:nvSpPr>
            <p:cNvPr id="30" name="직사각형 2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1" name="직사각형 30"/>
            <p:cNvSpPr/>
            <p:nvPr/>
          </p:nvSpPr>
          <p:spPr>
            <a:xfrm>
              <a:off x="1179513" y="2045614"/>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tục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thứ</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từ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trái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3" name="그룹 32"/>
          <p:cNvGrpSpPr/>
          <p:nvPr/>
        </p:nvGrpSpPr>
        <p:grpSpPr>
          <a:xfrm>
            <a:off x="559817" y="2317044"/>
            <a:ext cx="8783192" cy="215444"/>
            <a:chOff x="1027113" y="2045615"/>
            <a:chExt cx="8785225" cy="215494"/>
          </a:xfrm>
        </p:grpSpPr>
        <p:sp>
          <p:nvSpPr>
            <p:cNvPr id="34" name="직사각형 3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p:cNvSpPr/>
            <p:nvPr/>
          </p:nvSpPr>
          <p:spPr>
            <a:xfrm>
              <a:off x="1179513" y="204561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chuyển kết quả của lệnh bên trái sang phần nhập của lệnh bên phải (| cũng tương tự shift + \)</a:t>
              </a:r>
            </a:p>
          </p:txBody>
        </p:sp>
      </p:grpSp>
      <p:graphicFrame>
        <p:nvGraphicFramePr>
          <p:cNvPr id="12" name="표 18">
            <a:extLst>
              <a:ext uri="{FF2B5EF4-FFF2-40B4-BE49-F238E27FC236}">
                <a16:creationId xmlns:a16="http://schemas.microsoft.com/office/drawing/2014/main" id="{6AA267EC-8920-49EC-B0D6-13283E6E8669}"/>
              </a:ext>
            </a:extLst>
          </p:cNvPr>
          <p:cNvGraphicFramePr>
            <a:graphicFrameLocks noGrp="1"/>
          </p:cNvGraphicFramePr>
          <p:nvPr>
            <p:extLst>
              <p:ext uri="{D42A27DB-BD31-4B8C-83A1-F6EECF244321}">
                <p14:modId xmlns:p14="http://schemas.microsoft.com/office/powerpoint/2010/main" val="2939111679"/>
              </p:ext>
            </p:extLst>
          </p:nvPr>
        </p:nvGraphicFramePr>
        <p:xfrm>
          <a:off x="559817" y="2772000"/>
          <a:ext cx="8631843" cy="1586160"/>
        </p:xfrm>
        <a:graphic>
          <a:graphicData uri="http://schemas.openxmlformats.org/drawingml/2006/table">
            <a:tbl>
              <a:tblPr firstRow="1" bandRow="1">
                <a:tableStyleId>{5C22544A-7EE6-4342-B048-85BDC9FD1C3A}</a:tableStyleId>
              </a:tblPr>
              <a:tblGrid>
                <a:gridCol w="1548419">
                  <a:extLst>
                    <a:ext uri="{9D8B030D-6E8A-4147-A177-3AD203B41FA5}">
                      <a16:colId xmlns:a16="http://schemas.microsoft.com/office/drawing/2014/main" val="20000"/>
                    </a:ext>
                  </a:extLst>
                </a:gridCol>
                <a:gridCol w="7083424">
                  <a:extLst>
                    <a:ext uri="{9D8B030D-6E8A-4147-A177-3AD203B41FA5}">
                      <a16:colId xmlns:a16="http://schemas.microsoft.com/office/drawing/2014/main" val="20001"/>
                    </a:ext>
                  </a:extLst>
                </a:gridCol>
              </a:tblGrid>
              <a:tr h="306000">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Ví dụ</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04000">
                <a:tc>
                  <a:txBody>
                    <a:bodyPr/>
                    <a:lstStyle/>
                    <a:p>
                      <a:pPr marL="0" algn="l"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date; ls; pwd</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Thực hiện lệnh theo thứ tự từ bên trái. Có nghĩa là, sau khi xuất ra ngày, nó sẽ xuất ra một danh sách các tệp và thư mục hiện hành. Sau đó, hiển thị đường dẫn tuyệt đối của thư mục hiện hành.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04000">
                <a:tc>
                  <a:txBody>
                    <a:bodyPr/>
                    <a:lstStyle/>
                    <a:p>
                      <a:pPr marL="0" algn="l"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ls –al / | more</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Xuất ra thông tin chi tiết của toàn bộ tệp tin trong thư mục gốc theo từng màn hình. Kết quả của lệnh Is –al / được chuyển cho phần nhập vào của lệnh ‘more’ và sau đó được xuất ra theo từng trang.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318204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tự</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biệt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p>
        </p:txBody>
      </p:sp>
      <p:grpSp>
        <p:nvGrpSpPr>
          <p:cNvPr id="23" name="그룹 22"/>
          <p:cNvGrpSpPr/>
          <p:nvPr/>
        </p:nvGrpSpPr>
        <p:grpSpPr>
          <a:xfrm>
            <a:off x="559817" y="1933984"/>
            <a:ext cx="8783192" cy="819901"/>
            <a:chOff x="559817" y="3600158"/>
            <a:chExt cx="8783192" cy="819901"/>
          </a:xfrm>
        </p:grpSpPr>
        <p:grpSp>
          <p:nvGrpSpPr>
            <p:cNvPr id="24" name="그룹 23"/>
            <p:cNvGrpSpPr/>
            <p:nvPr/>
          </p:nvGrpSpPr>
          <p:grpSpPr>
            <a:xfrm>
              <a:off x="559817" y="4204665"/>
              <a:ext cx="8783192" cy="215394"/>
              <a:chOff x="1027113" y="2045617"/>
              <a:chExt cx="8785225" cy="215444"/>
            </a:xfrm>
          </p:grpSpPr>
          <p:sp>
            <p:nvSpPr>
              <p:cNvPr id="36" name="직사각형 35"/>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7" name="직사각형 36"/>
              <p:cNvSpPr/>
              <p:nvPr/>
            </p:nvSpPr>
            <p:spPr>
              <a:xfrm>
                <a:off x="1179513" y="2045617"/>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 coi toàn bộ ký tự đặc biệt là ký tự thường và “ “ coi toàn bộ ký tự đặc biệt trừ $ và \ là ký tự thường.</a:t>
                </a:r>
              </a:p>
            </p:txBody>
          </p:sp>
        </p:grpSp>
        <p:grpSp>
          <p:nvGrpSpPr>
            <p:cNvPr id="25" name="그룹 24"/>
            <p:cNvGrpSpPr/>
            <p:nvPr/>
          </p:nvGrpSpPr>
          <p:grpSpPr>
            <a:xfrm>
              <a:off x="559817" y="3600158"/>
              <a:ext cx="8783192" cy="430887"/>
              <a:chOff x="1027113" y="2045615"/>
              <a:chExt cx="8785225" cy="430987"/>
            </a:xfrm>
          </p:grpSpPr>
          <p:sp>
            <p:nvSpPr>
              <p:cNvPr id="27" name="직사각형 2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p:cNvSpPr/>
              <p:nvPr/>
            </p:nvSpPr>
            <p:spPr>
              <a:xfrm>
                <a:off x="1179513" y="204561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 và “ “ bao quanh ký tự và biến chúng thành một chuỗi. Loại bỏ các hàm của ký tự đặc biệt được dùng trong chuỗi.</a:t>
                </a:r>
              </a:p>
            </p:txBody>
          </p:sp>
        </p:grpSp>
      </p:grpSp>
      <p:graphicFrame>
        <p:nvGraphicFramePr>
          <p:cNvPr id="14" name="표 18">
            <a:extLst>
              <a:ext uri="{FF2B5EF4-FFF2-40B4-BE49-F238E27FC236}">
                <a16:creationId xmlns:a16="http://schemas.microsoft.com/office/drawing/2014/main" id="{A951CA24-21E0-4A44-B430-3C91A078B6C7}"/>
              </a:ext>
            </a:extLst>
          </p:cNvPr>
          <p:cNvGraphicFramePr>
            <a:graphicFrameLocks noGrp="1"/>
          </p:cNvGraphicFramePr>
          <p:nvPr>
            <p:extLst>
              <p:ext uri="{D42A27DB-BD31-4B8C-83A1-F6EECF244321}">
                <p14:modId xmlns:p14="http://schemas.microsoft.com/office/powerpoint/2010/main" val="1429618216"/>
              </p:ext>
            </p:extLst>
          </p:nvPr>
        </p:nvGraphicFramePr>
        <p:xfrm>
          <a:off x="559817" y="2963130"/>
          <a:ext cx="8631843" cy="1530000"/>
        </p:xfrm>
        <a:graphic>
          <a:graphicData uri="http://schemas.openxmlformats.org/drawingml/2006/table">
            <a:tbl>
              <a:tblPr firstRow="1" bandRow="1">
                <a:tableStyleId>{5C22544A-7EE6-4342-B048-85BDC9FD1C3A}</a:tableStyleId>
              </a:tblPr>
              <a:tblGrid>
                <a:gridCol w="1336752">
                  <a:extLst>
                    <a:ext uri="{9D8B030D-6E8A-4147-A177-3AD203B41FA5}">
                      <a16:colId xmlns:a16="http://schemas.microsoft.com/office/drawing/2014/main" val="20000"/>
                    </a:ext>
                  </a:extLst>
                </a:gridCol>
                <a:gridCol w="7295091">
                  <a:extLst>
                    <a:ext uri="{9D8B030D-6E8A-4147-A177-3AD203B41FA5}">
                      <a16:colId xmlns:a16="http://schemas.microsoft.com/office/drawing/2014/main" val="20001"/>
                    </a:ext>
                  </a:extLst>
                </a:gridCol>
              </a:tblGrid>
              <a:tr h="306000">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Ví dụ</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612000">
                <a:tc>
                  <a:txBody>
                    <a:bodyPr/>
                    <a:lstStyle/>
                    <a:p>
                      <a:pPr marL="0" algn="l"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echo ‘$SHELL’</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Prints $SHELL string </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12000">
                <a:tc>
                  <a:txBody>
                    <a:bodyPr/>
                    <a:lstStyle/>
                    <a:p>
                      <a:pPr marL="0" algn="l"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echo “$SHELL”</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Kiểu Shell hiện tại hay chính là giá trị được lưu trữ trong SHELL, biến môi trường của Shell, sẽ được in ra. Ví dụ, /bin/sh.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799907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tự</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biệt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 </a:t>
            </a:r>
          </a:p>
        </p:txBody>
      </p:sp>
      <p:grpSp>
        <p:nvGrpSpPr>
          <p:cNvPr id="20" name="그룹 19"/>
          <p:cNvGrpSpPr/>
          <p:nvPr/>
        </p:nvGrpSpPr>
        <p:grpSpPr>
          <a:xfrm>
            <a:off x="559817" y="1933984"/>
            <a:ext cx="8783192" cy="215444"/>
            <a:chOff x="1027113" y="2045615"/>
            <a:chExt cx="8785225" cy="21549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1179513" y="204561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Shell thông dịch một chuỗi với hai đầu là ‘ ‘ tương đương một lệnh và biến thành kết quả thực thi lệnh.</a:t>
              </a:r>
            </a:p>
          </p:txBody>
        </p:sp>
      </p:grpSp>
      <p:graphicFrame>
        <p:nvGraphicFramePr>
          <p:cNvPr id="9" name="표 15">
            <a:extLst>
              <a:ext uri="{FF2B5EF4-FFF2-40B4-BE49-F238E27FC236}">
                <a16:creationId xmlns:a16="http://schemas.microsoft.com/office/drawing/2014/main" id="{F8D0CA55-543D-418C-9771-81DBDCC1E695}"/>
              </a:ext>
            </a:extLst>
          </p:cNvPr>
          <p:cNvGraphicFramePr>
            <a:graphicFrameLocks noGrp="1"/>
          </p:cNvGraphicFramePr>
          <p:nvPr>
            <p:extLst>
              <p:ext uri="{D42A27DB-BD31-4B8C-83A1-F6EECF244321}">
                <p14:modId xmlns:p14="http://schemas.microsoft.com/office/powerpoint/2010/main" val="3515637728"/>
              </p:ext>
            </p:extLst>
          </p:nvPr>
        </p:nvGraphicFramePr>
        <p:xfrm>
          <a:off x="559817" y="2392535"/>
          <a:ext cx="8631843" cy="1725921"/>
        </p:xfrm>
        <a:graphic>
          <a:graphicData uri="http://schemas.openxmlformats.org/drawingml/2006/table">
            <a:tbl>
              <a:tblPr firstRow="1" bandRow="1">
                <a:tableStyleId>{5C22544A-7EE6-4342-B048-85BDC9FD1C3A}</a:tableStyleId>
              </a:tblPr>
              <a:tblGrid>
                <a:gridCol w="1819352">
                  <a:extLst>
                    <a:ext uri="{9D8B030D-6E8A-4147-A177-3AD203B41FA5}">
                      <a16:colId xmlns:a16="http://schemas.microsoft.com/office/drawing/2014/main" val="20000"/>
                    </a:ext>
                  </a:extLst>
                </a:gridCol>
                <a:gridCol w="6812491">
                  <a:extLst>
                    <a:ext uri="{9D8B030D-6E8A-4147-A177-3AD203B41FA5}">
                      <a16:colId xmlns:a16="http://schemas.microsoft.com/office/drawing/2014/main" val="20001"/>
                    </a:ext>
                  </a:extLst>
                </a:gridCol>
              </a:tblGrid>
              <a:tr h="307356">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Ví dụ</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851139">
                <a:tc>
                  <a:txBody>
                    <a:bodyPr/>
                    <a:lstStyle/>
                    <a:p>
                      <a:pPr marL="0" algn="l"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echo “Today is ‘date’”</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‘date’ được thông dịch là lệnh và trở thành kết quả của lệnh date. In ra kết quả như sau: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Today is 2019.12.25(Wed) 19:19:31 UTC</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67426">
                <a:tc>
                  <a:txBody>
                    <a:bodyPr/>
                    <a:lstStyle/>
                    <a:p>
                      <a:pPr marL="0" algn="l"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Is /platform/’uname-m’</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Biến kết quả của lệnh uname –m thành một chuỗi và liệt kê dưới tên của một thư mục.</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593990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tự</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biệt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&gt;, &lt;, &gt;&gt;</a:t>
            </a:r>
          </a:p>
        </p:txBody>
      </p:sp>
      <p:grpSp>
        <p:nvGrpSpPr>
          <p:cNvPr id="24" name="그룹 23"/>
          <p:cNvGrpSpPr/>
          <p:nvPr/>
        </p:nvGrpSpPr>
        <p:grpSpPr>
          <a:xfrm>
            <a:off x="559817" y="1933984"/>
            <a:ext cx="8783192" cy="819899"/>
            <a:chOff x="559817" y="3600158"/>
            <a:chExt cx="8783192" cy="819899"/>
          </a:xfrm>
        </p:grpSpPr>
        <p:grpSp>
          <p:nvGrpSpPr>
            <p:cNvPr id="25" name="그룹 24"/>
            <p:cNvGrpSpPr/>
            <p:nvPr/>
          </p:nvGrpSpPr>
          <p:grpSpPr>
            <a:xfrm>
              <a:off x="559817" y="4204663"/>
              <a:ext cx="8783192" cy="215394"/>
              <a:chOff x="1027113" y="2045615"/>
              <a:chExt cx="8785225" cy="215444"/>
            </a:xfrm>
          </p:grpSpPr>
          <p:sp>
            <p:nvSpPr>
              <p:cNvPr id="31" name="직사각형 3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직사각형 31"/>
              <p:cNvSpPr/>
              <p:nvPr/>
            </p:nvSpPr>
            <p:spPr>
              <a:xfrm>
                <a:off x="1179513" y="204561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Ký tự đặc biệt \, &gt;, &lt;, &gt;&gt; chuyển hướng in ra của lệnh </a:t>
                </a:r>
              </a:p>
            </p:txBody>
          </p:sp>
        </p:grpSp>
        <p:grpSp>
          <p:nvGrpSpPr>
            <p:cNvPr id="27" name="그룹 26"/>
            <p:cNvGrpSpPr/>
            <p:nvPr/>
          </p:nvGrpSpPr>
          <p:grpSpPr>
            <a:xfrm>
              <a:off x="559817" y="3600158"/>
              <a:ext cx="8783192" cy="215444"/>
              <a:chOff x="1027113" y="2045615"/>
              <a:chExt cx="8785225" cy="215494"/>
            </a:xfrm>
          </p:grpSpPr>
          <p:sp>
            <p:nvSpPr>
              <p:cNvPr id="28" name="직사각형 2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직사각형 29"/>
              <p:cNvSpPr/>
              <p:nvPr/>
            </p:nvSpPr>
            <p:spPr>
              <a:xfrm>
                <a:off x="1179513" y="204561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được dùng ngay đằng trước một ký tự đặc biệt. Loại bỏ chức năng của ký tự đặc biệt và xử lý  như ký tự thường.</a:t>
                </a:r>
              </a:p>
            </p:txBody>
          </p:sp>
        </p:grpSp>
      </p:grpSp>
      <p:graphicFrame>
        <p:nvGraphicFramePr>
          <p:cNvPr id="14" name="표 19">
            <a:extLst>
              <a:ext uri="{FF2B5EF4-FFF2-40B4-BE49-F238E27FC236}">
                <a16:creationId xmlns:a16="http://schemas.microsoft.com/office/drawing/2014/main" id="{607E71E0-FBD2-46A0-804F-7296FF14A83D}"/>
              </a:ext>
            </a:extLst>
          </p:cNvPr>
          <p:cNvGraphicFramePr>
            <a:graphicFrameLocks noGrp="1"/>
          </p:cNvGraphicFramePr>
          <p:nvPr>
            <p:extLst>
              <p:ext uri="{D42A27DB-BD31-4B8C-83A1-F6EECF244321}">
                <p14:modId xmlns:p14="http://schemas.microsoft.com/office/powerpoint/2010/main" val="1483144870"/>
              </p:ext>
            </p:extLst>
          </p:nvPr>
        </p:nvGraphicFramePr>
        <p:xfrm>
          <a:off x="559399" y="2890796"/>
          <a:ext cx="8631843" cy="1378080"/>
        </p:xfrm>
        <a:graphic>
          <a:graphicData uri="http://schemas.openxmlformats.org/drawingml/2006/table">
            <a:tbl>
              <a:tblPr firstRow="1" bandRow="1">
                <a:tableStyleId>{5C22544A-7EE6-4342-B048-85BDC9FD1C3A}</a:tableStyleId>
              </a:tblPr>
              <a:tblGrid>
                <a:gridCol w="1336752">
                  <a:extLst>
                    <a:ext uri="{9D8B030D-6E8A-4147-A177-3AD203B41FA5}">
                      <a16:colId xmlns:a16="http://schemas.microsoft.com/office/drawing/2014/main" val="20000"/>
                    </a:ext>
                  </a:extLst>
                </a:gridCol>
                <a:gridCol w="7295091">
                  <a:extLst>
                    <a:ext uri="{9D8B030D-6E8A-4147-A177-3AD203B41FA5}">
                      <a16:colId xmlns:a16="http://schemas.microsoft.com/office/drawing/2014/main" val="20001"/>
                    </a:ext>
                  </a:extLst>
                </a:gridCol>
              </a:tblGrid>
              <a:tr h="306000">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Ví dụ</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612000">
                <a:tc>
                  <a:txBody>
                    <a:bodyPr/>
                    <a:lstStyle/>
                    <a:p>
                      <a:pPr marL="0" algn="l"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Is-It\*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In ra thông tin chi tiết về các tệp tin có tên t*. Khi dùng t* mà không có \, in ra thông tin chi tiết về mọi tệp</a:t>
                      </a:r>
                      <a:endParaRPr lang="en-US"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tin bắt đầu bằng ‘t’ </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2000">
                <a:tc>
                  <a:txBody>
                    <a:bodyPr/>
                    <a:lstStyle/>
                    <a:p>
                      <a:pPr marL="0" algn="l"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echo \$SHELL</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Prints $SHELL. Cho ra kết quả tương tự echo ‘$SHELL’.</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5" name="표 27">
            <a:extLst>
              <a:ext uri="{FF2B5EF4-FFF2-40B4-BE49-F238E27FC236}">
                <a16:creationId xmlns:a16="http://schemas.microsoft.com/office/drawing/2014/main" id="{92AB3B4A-6011-457C-B1A6-F1E72DDE0E14}"/>
              </a:ext>
            </a:extLst>
          </p:cNvPr>
          <p:cNvGraphicFramePr>
            <a:graphicFrameLocks noGrp="1"/>
          </p:cNvGraphicFramePr>
          <p:nvPr>
            <p:extLst>
              <p:ext uri="{D42A27DB-BD31-4B8C-83A1-F6EECF244321}">
                <p14:modId xmlns:p14="http://schemas.microsoft.com/office/powerpoint/2010/main" val="2397429860"/>
              </p:ext>
            </p:extLst>
          </p:nvPr>
        </p:nvGraphicFramePr>
        <p:xfrm>
          <a:off x="577813" y="4528907"/>
          <a:ext cx="8631843" cy="738000"/>
        </p:xfrm>
        <a:graphic>
          <a:graphicData uri="http://schemas.openxmlformats.org/drawingml/2006/table">
            <a:tbl>
              <a:tblPr firstRow="1" bandRow="1">
                <a:tableStyleId>{5C22544A-7EE6-4342-B048-85BDC9FD1C3A}</a:tableStyleId>
              </a:tblPr>
              <a:tblGrid>
                <a:gridCol w="1336752">
                  <a:extLst>
                    <a:ext uri="{9D8B030D-6E8A-4147-A177-3AD203B41FA5}">
                      <a16:colId xmlns:a16="http://schemas.microsoft.com/office/drawing/2014/main" val="20000"/>
                    </a:ext>
                  </a:extLst>
                </a:gridCol>
                <a:gridCol w="7295091">
                  <a:extLst>
                    <a:ext uri="{9D8B030D-6E8A-4147-A177-3AD203B41FA5}">
                      <a16:colId xmlns:a16="http://schemas.microsoft.com/office/drawing/2014/main" val="20001"/>
                    </a:ext>
                  </a:extLst>
                </a:gridCol>
              </a:tblGrid>
              <a:tr h="306000">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Ví dụ</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432000">
                <a:tc>
                  <a:txBody>
                    <a:bodyPr/>
                    <a:lstStyle/>
                    <a:p>
                      <a:pPr marL="0" algn="l"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Is-I &gt; res</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noProof="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Liệt kê kết quả của lệnh Is ┤trong tệp res (Không in ra màn hình)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031131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Thiết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bị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nhập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xuất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tiêu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chuẩn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35" name="그룹 34"/>
          <p:cNvGrpSpPr/>
          <p:nvPr/>
        </p:nvGrpSpPr>
        <p:grpSpPr>
          <a:xfrm>
            <a:off x="559817" y="1933983"/>
            <a:ext cx="8783192" cy="215394"/>
            <a:chOff x="1027113" y="2045615"/>
            <a:chExt cx="8785225" cy="215444"/>
          </a:xfrm>
        </p:grpSpPr>
        <p:sp>
          <p:nvSpPr>
            <p:cNvPr id="36" name="직사각형 35"/>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7" name="직사각형 36"/>
            <p:cNvSpPr/>
            <p:nvPr/>
          </p:nvSpPr>
          <p:spPr>
            <a:xfrm>
              <a:off x="1179513" y="204561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Shell để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Bàn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phím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8" name="그룹 37"/>
          <p:cNvGrpSpPr/>
          <p:nvPr/>
        </p:nvGrpSpPr>
        <p:grpSpPr>
          <a:xfrm>
            <a:off x="559817" y="2317036"/>
            <a:ext cx="8783192" cy="215394"/>
            <a:chOff x="1027113" y="2045609"/>
            <a:chExt cx="8785225" cy="215444"/>
          </a:xfrm>
        </p:grpSpPr>
        <p:sp>
          <p:nvSpPr>
            <p:cNvPr id="39" name="직사각형 38"/>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0" name="직사각형 39"/>
            <p:cNvSpPr/>
            <p:nvPr/>
          </p:nvSpPr>
          <p:spPr>
            <a:xfrm>
              <a:off x="1179513" y="2045609"/>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bị in ra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quả →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Màn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1" name="그룹 40"/>
          <p:cNvGrpSpPr/>
          <p:nvPr/>
        </p:nvGrpSpPr>
        <p:grpSpPr>
          <a:xfrm>
            <a:off x="559817" y="2700093"/>
            <a:ext cx="8783192" cy="215394"/>
            <a:chOff x="1027113" y="2045611"/>
            <a:chExt cx="8785225" cy="215444"/>
          </a:xfrm>
        </p:grpSpPr>
        <p:sp>
          <p:nvSpPr>
            <p:cNvPr id="42" name="직사각형 41"/>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직사각형 42"/>
            <p:cNvSpPr/>
            <p:nvPr/>
          </p:nvSpPr>
          <p:spPr>
            <a:xfrm>
              <a:off x="1179513" y="2045611"/>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lỗi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bị in ra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lỗi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Màn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3665197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tả</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tin</a:t>
            </a:r>
          </a:p>
        </p:txBody>
      </p:sp>
      <p:grpSp>
        <p:nvGrpSpPr>
          <p:cNvPr id="27" name="그룹 26"/>
          <p:cNvGrpSpPr/>
          <p:nvPr/>
        </p:nvGrpSpPr>
        <p:grpSpPr>
          <a:xfrm>
            <a:off x="559817" y="1933981"/>
            <a:ext cx="8783192" cy="215394"/>
            <a:chOff x="1027113" y="2045613"/>
            <a:chExt cx="8785225" cy="215444"/>
          </a:xfrm>
        </p:grpSpPr>
        <p:sp>
          <p:nvSpPr>
            <p:cNvPr id="28" name="직사각형 2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1179513" y="2045613"/>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dãy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a:t>
              </a:r>
            </a:p>
          </p:txBody>
        </p:sp>
      </p:grpSp>
      <p:grpSp>
        <p:nvGrpSpPr>
          <p:cNvPr id="30" name="그룹 29"/>
          <p:cNvGrpSpPr/>
          <p:nvPr/>
        </p:nvGrpSpPr>
        <p:grpSpPr>
          <a:xfrm>
            <a:off x="559817" y="2317034"/>
            <a:ext cx="8783192" cy="215394"/>
            <a:chOff x="1027113" y="2045607"/>
            <a:chExt cx="8785225" cy="215444"/>
          </a:xfrm>
        </p:grpSpPr>
        <p:sp>
          <p:nvSpPr>
            <p:cNvPr id="31" name="직사각형 3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직사각형 31"/>
            <p:cNvSpPr/>
            <p:nvPr/>
          </p:nvSpPr>
          <p:spPr>
            <a:xfrm>
              <a:off x="1179513" y="2045607"/>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Đặc tả tệp tin được dùng khi thay đổi thiết bị nhập/xuất.</a:t>
              </a:r>
            </a:p>
          </p:txBody>
        </p:sp>
      </p:grpSp>
      <p:grpSp>
        <p:nvGrpSpPr>
          <p:cNvPr id="33" name="그룹 32"/>
          <p:cNvGrpSpPr/>
          <p:nvPr/>
        </p:nvGrpSpPr>
        <p:grpSpPr>
          <a:xfrm>
            <a:off x="559817" y="2700091"/>
            <a:ext cx="8783192" cy="215394"/>
            <a:chOff x="1027113" y="2045609"/>
            <a:chExt cx="8785225" cy="215444"/>
          </a:xfrm>
        </p:grpSpPr>
        <p:sp>
          <p:nvSpPr>
            <p:cNvPr id="34" name="직사각형 3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4" name="직사각형 43"/>
            <p:cNvSpPr/>
            <p:nvPr/>
          </p:nvSpPr>
          <p:spPr>
            <a:xfrm>
              <a:off x="1179513" y="2045609"/>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‘Chuyển hướng’ có nghĩa là đổi thiết bị nhập/xuất tiêu chuẩn như tệp tin.</a:t>
              </a:r>
            </a:p>
          </p:txBody>
        </p:sp>
      </p:grpSp>
      <p:graphicFrame>
        <p:nvGraphicFramePr>
          <p:cNvPr id="45" name="표 44"/>
          <p:cNvGraphicFramePr>
            <a:graphicFrameLocks noGrp="1"/>
          </p:cNvGraphicFramePr>
          <p:nvPr>
            <p:extLst>
              <p:ext uri="{D42A27DB-BD31-4B8C-83A1-F6EECF244321}">
                <p14:modId xmlns:p14="http://schemas.microsoft.com/office/powerpoint/2010/main" val="362720666"/>
              </p:ext>
            </p:extLst>
          </p:nvPr>
        </p:nvGraphicFramePr>
        <p:xfrm>
          <a:off x="537882" y="3094314"/>
          <a:ext cx="8806143" cy="1548000"/>
        </p:xfrm>
        <a:graphic>
          <a:graphicData uri="http://schemas.openxmlformats.org/drawingml/2006/table">
            <a:tbl>
              <a:tblPr firstRow="1" bandRow="1">
                <a:tableStyleId>{5C22544A-7EE6-4342-B048-85BDC9FD1C3A}</a:tableStyleId>
              </a:tblPr>
              <a:tblGrid>
                <a:gridCol w="1051368">
                  <a:extLst>
                    <a:ext uri="{9D8B030D-6E8A-4147-A177-3AD203B41FA5}">
                      <a16:colId xmlns:a16="http://schemas.microsoft.com/office/drawing/2014/main" val="20000"/>
                    </a:ext>
                  </a:extLst>
                </a:gridCol>
                <a:gridCol w="2040983">
                  <a:extLst>
                    <a:ext uri="{9D8B030D-6E8A-4147-A177-3AD203B41FA5}">
                      <a16:colId xmlns:a16="http://schemas.microsoft.com/office/drawing/2014/main" val="20001"/>
                    </a:ext>
                  </a:extLst>
                </a:gridCol>
                <a:gridCol w="5713792">
                  <a:extLst>
                    <a:ext uri="{9D8B030D-6E8A-4147-A177-3AD203B41FA5}">
                      <a16:colId xmlns:a16="http://schemas.microsoft.com/office/drawing/2014/main" val="20002"/>
                    </a:ext>
                  </a:extLst>
                </a:gridCol>
              </a:tblGrid>
              <a:tr h="576000">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File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Descripter</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Tên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khác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của</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file descriptor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đặc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tệp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tin).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nghĩa</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24000">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stdin</a:t>
                      </a:r>
                      <a:endPar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Nhập</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tiêu</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chuẩn</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lệnh</a:t>
                      </a:r>
                      <a:endPar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4000">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stdout</a:t>
                      </a:r>
                      <a:endPar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Xuất</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theo</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tiêu</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chuẩn</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lệnh</a:t>
                      </a:r>
                      <a:endPar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4000">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stderr</a:t>
                      </a:r>
                      <a:endPar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Báo</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lỗi</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tiêu</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chuẩn</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của</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noProof="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lệnh</a:t>
                      </a:r>
                      <a:endPar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21702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chuyển hướng xuất</a:t>
            </a:r>
          </a:p>
        </p:txBody>
      </p:sp>
      <p:grpSp>
        <p:nvGrpSpPr>
          <p:cNvPr id="27" name="그룹 26"/>
          <p:cNvGrpSpPr/>
          <p:nvPr/>
        </p:nvGrpSpPr>
        <p:grpSpPr>
          <a:xfrm>
            <a:off x="559817" y="1933981"/>
            <a:ext cx="8783192" cy="215394"/>
            <a:chOff x="1027113" y="2045613"/>
            <a:chExt cx="8785225" cy="215444"/>
          </a:xfrm>
        </p:grpSpPr>
        <p:sp>
          <p:nvSpPr>
            <p:cNvPr id="28" name="직사각형 2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1179513" y="2045613"/>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&gt; : Xóa nội dung của tệp tin hiện có và lưu kết quả mới </a:t>
              </a:r>
            </a:p>
          </p:txBody>
        </p:sp>
      </p:grpSp>
      <p:grpSp>
        <p:nvGrpSpPr>
          <p:cNvPr id="30" name="그룹 29"/>
          <p:cNvGrpSpPr/>
          <p:nvPr/>
        </p:nvGrpSpPr>
        <p:grpSpPr>
          <a:xfrm>
            <a:off x="559817" y="2317034"/>
            <a:ext cx="8783192" cy="215394"/>
            <a:chOff x="1027113" y="2045607"/>
            <a:chExt cx="8785225" cy="215444"/>
          </a:xfrm>
        </p:grpSpPr>
        <p:sp>
          <p:nvSpPr>
            <p:cNvPr id="31" name="직사각형 3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직사각형 31"/>
            <p:cNvSpPr/>
            <p:nvPr/>
          </p:nvSpPr>
          <p:spPr>
            <a:xfrm>
              <a:off x="1179513" y="2045607"/>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&gt;&gt; :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Bổ</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sung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quả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dung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có</a:t>
              </a:r>
            </a:p>
          </p:txBody>
        </p:sp>
      </p:grpSp>
      <p:sp>
        <p:nvSpPr>
          <p:cNvPr id="24" name="직사각형 23">
            <a:extLst>
              <a:ext uri="{FF2B5EF4-FFF2-40B4-BE49-F238E27FC236}">
                <a16:creationId xmlns:a16="http://schemas.microsoft.com/office/drawing/2014/main" id="{63CFEA5D-13A4-4869-9046-BEEF6B820D50}"/>
              </a:ext>
            </a:extLst>
          </p:cNvPr>
          <p:cNvSpPr/>
          <p:nvPr/>
        </p:nvSpPr>
        <p:spPr>
          <a:xfrm>
            <a:off x="451791" y="2843033"/>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Ghi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đè</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tin</a:t>
            </a:r>
          </a:p>
        </p:txBody>
      </p:sp>
      <p:grpSp>
        <p:nvGrpSpPr>
          <p:cNvPr id="53" name="그룹 52"/>
          <p:cNvGrpSpPr/>
          <p:nvPr/>
        </p:nvGrpSpPr>
        <p:grpSpPr>
          <a:xfrm>
            <a:off x="559817" y="3418695"/>
            <a:ext cx="8783192" cy="215394"/>
            <a:chOff x="1027113" y="2045612"/>
            <a:chExt cx="8785225" cy="215444"/>
          </a:xfrm>
        </p:grpSpPr>
        <p:sp>
          <p:nvSpPr>
            <p:cNvPr id="54" name="직사각형 5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5" name="직사각형 54"/>
            <p:cNvSpPr/>
            <p:nvPr/>
          </p:nvSpPr>
          <p:spPr>
            <a:xfrm>
              <a:off x="1179513" y="2045612"/>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1: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1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màn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56" name="그룹 55"/>
          <p:cNvGrpSpPr/>
          <p:nvPr/>
        </p:nvGrpSpPr>
        <p:grpSpPr>
          <a:xfrm>
            <a:off x="559817" y="3801756"/>
            <a:ext cx="8783192" cy="215444"/>
            <a:chOff x="1027113" y="2045613"/>
            <a:chExt cx="8785225" cy="215494"/>
          </a:xfrm>
        </p:grpSpPr>
        <p:sp>
          <p:nvSpPr>
            <p:cNvPr id="57" name="직사각형 5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직사각형 57"/>
            <p:cNvSpPr/>
            <p:nvPr/>
          </p:nvSpPr>
          <p:spPr>
            <a:xfrm>
              <a:off x="1179513" y="2045613"/>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Shell tạo một tệp tin để lưu kết quả của lệnh nếu không xác định tên tệp tin theo chuyển hướng bằng “&gt;”</a:t>
              </a:r>
            </a:p>
          </p:txBody>
        </p:sp>
      </p:grpSp>
      <p:grpSp>
        <p:nvGrpSpPr>
          <p:cNvPr id="59" name="그룹 58"/>
          <p:cNvGrpSpPr/>
          <p:nvPr/>
        </p:nvGrpSpPr>
        <p:grpSpPr>
          <a:xfrm>
            <a:off x="559817" y="4364580"/>
            <a:ext cx="8783192" cy="215444"/>
            <a:chOff x="1027113" y="2045611"/>
            <a:chExt cx="8785225" cy="215494"/>
          </a:xfrm>
        </p:grpSpPr>
        <p:sp>
          <p:nvSpPr>
            <p:cNvPr id="60" name="직사각형 5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1" name="직사각형 60"/>
            <p:cNvSpPr/>
            <p:nvPr/>
          </p:nvSpPr>
          <p:spPr>
            <a:xfrm>
              <a:off x="1179513" y="2045611"/>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Nếu tệp tồn tại, nội dung trước sẽ bị mất và thay thế bằng lệnh </a:t>
              </a:r>
            </a:p>
          </p:txBody>
        </p:sp>
      </p:grpSp>
      <p:grpSp>
        <p:nvGrpSpPr>
          <p:cNvPr id="4" name="그룹 3"/>
          <p:cNvGrpSpPr/>
          <p:nvPr/>
        </p:nvGrpSpPr>
        <p:grpSpPr>
          <a:xfrm>
            <a:off x="527735" y="4780209"/>
            <a:ext cx="9000000" cy="1197125"/>
            <a:chOff x="721372" y="4845866"/>
            <a:chExt cx="9000000" cy="1197125"/>
          </a:xfrm>
        </p:grpSpPr>
        <p:sp>
          <p:nvSpPr>
            <p:cNvPr id="63" name="Rectangle 12">
              <a:extLst>
                <a:ext uri="{FF2B5EF4-FFF2-40B4-BE49-F238E27FC236}">
                  <a16:creationId xmlns:a16="http://schemas.microsoft.com/office/drawing/2014/main" id="{6B407C25-0946-404A-A90F-4DC47F73B554}"/>
                </a:ext>
              </a:extLst>
            </p:cNvPr>
            <p:cNvSpPr/>
            <p:nvPr/>
          </p:nvSpPr>
          <p:spPr>
            <a:xfrm>
              <a:off x="721372" y="4845866"/>
              <a:ext cx="9000000" cy="1197125"/>
            </a:xfrm>
            <a:prstGeom prst="roundRect">
              <a:avLst>
                <a:gd name="adj" fmla="val 4057"/>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64" name="직사각형 63"/>
            <p:cNvSpPr/>
            <p:nvPr/>
          </p:nvSpPr>
          <p:spPr>
            <a:xfrm>
              <a:off x="940471" y="5051317"/>
              <a:ext cx="8656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&gt;</a:t>
              </a:r>
            </a:p>
          </p:txBody>
        </p:sp>
        <p:cxnSp>
          <p:nvCxnSpPr>
            <p:cNvPr id="65" name="직선 연결선 64"/>
            <p:cNvCxnSpPr/>
            <p:nvPr/>
          </p:nvCxnSpPr>
          <p:spPr>
            <a:xfrm>
              <a:off x="1766890" y="5062813"/>
              <a:ext cx="0" cy="821152"/>
            </a:xfrm>
            <a:prstGeom prst="line">
              <a:avLst/>
            </a:prstGeom>
            <a:solidFill>
              <a:schemeClr val="bg1"/>
            </a:solidFill>
            <a:ln w="6350">
              <a:solidFill>
                <a:schemeClr val="bg1">
                  <a:lumMod val="85000"/>
                </a:schemeClr>
              </a:solidFill>
            </a:ln>
          </p:spPr>
        </p:cxnSp>
        <p:sp>
          <p:nvSpPr>
            <p:cNvPr id="77" name="직사각형 76"/>
            <p:cNvSpPr/>
            <p:nvPr/>
          </p:nvSpPr>
          <p:spPr>
            <a:xfrm>
              <a:off x="2111516" y="5066705"/>
              <a:ext cx="7117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năng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78" name="직사각형 77"/>
            <p:cNvSpPr/>
            <p:nvPr/>
          </p:nvSpPr>
          <p:spPr>
            <a:xfrm>
              <a:off x="3026054" y="5066705"/>
              <a:ext cx="200696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Chuyển hướng tệp tin (ghi đè)</a:t>
              </a:r>
            </a:p>
          </p:txBody>
        </p:sp>
        <p:sp>
          <p:nvSpPr>
            <p:cNvPr id="75" name="직사각형 74"/>
            <p:cNvSpPr/>
            <p:nvPr/>
          </p:nvSpPr>
          <p:spPr>
            <a:xfrm>
              <a:off x="2111516" y="5403179"/>
              <a:ext cx="69410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dạng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81" name="직사각형 80"/>
            <p:cNvSpPr/>
            <p:nvPr/>
          </p:nvSpPr>
          <p:spPr>
            <a:xfrm>
              <a:off x="3026054" y="5645031"/>
              <a:ext cx="123912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1&gt;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tin</a:t>
              </a:r>
            </a:p>
          </p:txBody>
        </p:sp>
        <p:sp>
          <p:nvSpPr>
            <p:cNvPr id="82" name="직사각형 81"/>
            <p:cNvSpPr/>
            <p:nvPr/>
          </p:nvSpPr>
          <p:spPr>
            <a:xfrm>
              <a:off x="3026054" y="5403179"/>
              <a:ext cx="123912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1&gt;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tin</a:t>
              </a:r>
            </a:p>
          </p:txBody>
        </p:sp>
      </p:grpSp>
    </p:spTree>
    <p:extLst>
      <p:ext uri="{BB962C8B-B14F-4D97-AF65-F5344CB8AC3E}">
        <p14:creationId xmlns:p14="http://schemas.microsoft.com/office/powerpoint/2010/main" val="923057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Understanding Linux</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1.</a:t>
            </a:r>
          </a:p>
        </p:txBody>
      </p:sp>
      <p:grpSp>
        <p:nvGrpSpPr>
          <p:cNvPr id="2" name="그룹 1">
            <a:extLst>
              <a:ext uri="{FF2B5EF4-FFF2-40B4-BE49-F238E27FC236}">
                <a16:creationId xmlns:a16="http://schemas.microsoft.com/office/drawing/2014/main" id="{B43F08FA-EF17-464C-9173-E659C3FFFC64}"/>
              </a:ext>
            </a:extLst>
          </p:cNvPr>
          <p:cNvGrpSpPr/>
          <p:nvPr/>
        </p:nvGrpSpPr>
        <p:grpSpPr>
          <a:xfrm>
            <a:off x="1051644" y="3971927"/>
            <a:ext cx="5702300" cy="1137840"/>
            <a:chOff x="1051644" y="4065237"/>
            <a:chExt cx="5702300" cy="1137840"/>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Tổng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quan</a:t>
              </a:r>
              <a:r>
                <a:rPr lang="en-US" altLang="ko-KR" dirty="0">
                  <a:solidFill>
                    <a:schemeClr val="bg1">
                      <a:lumMod val="65000"/>
                    </a:schemeClr>
                  </a:solidFill>
                  <a:latin typeface="SamsungOne-400" panose="020B0503030303020204" pitchFamily="34" charset="0"/>
                  <a:ea typeface="SamsungOne-400" panose="020B0503030303020204" pitchFamily="34" charset="0"/>
                </a:rPr>
                <a:t> về Linux</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6" name="직사각형 1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1.2.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Tính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năng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của</a:t>
              </a:r>
              <a:r>
                <a:rPr lang="en-US" altLang="ko-KR" dirty="0">
                  <a:solidFill>
                    <a:schemeClr val="bg1">
                      <a:lumMod val="65000"/>
                    </a:schemeClr>
                  </a:solidFill>
                  <a:latin typeface="SamsungOne-400" panose="020B0503030303020204" pitchFamily="34" charset="0"/>
                  <a:ea typeface="SamsungOne-400" panose="020B0503030303020204" pitchFamily="34" charset="0"/>
                </a:rPr>
                <a:t> Linux</a:t>
              </a: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65000"/>
                        <a:lumOff val="35000"/>
                      </a:schemeClr>
                    </a:solidFill>
                    <a:latin typeface="SamsungOne-700" panose="020B0803030303020204" pitchFamily="34" charset="0"/>
                    <a:ea typeface="SamsungOne-700" panose="020B0803030303020204" pitchFamily="34" charset="0"/>
                  </a:rPr>
                  <a:t>1.3. HĐH Raspberry Pi </a:t>
                </a: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spTree>
    <p:extLst>
      <p:ext uri="{BB962C8B-B14F-4D97-AF65-F5344CB8AC3E}">
        <p14:creationId xmlns:p14="http://schemas.microsoft.com/office/powerpoint/2010/main" val="265602782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직사각형 4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ghi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đè</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một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tin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&gt;</a:t>
            </a:r>
          </a:p>
        </p:txBody>
      </p:sp>
      <p:sp>
        <p:nvSpPr>
          <p:cNvPr id="50" name="직사각형 4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51" name="직사각형 5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grpSp>
        <p:nvGrpSpPr>
          <p:cNvPr id="23" name="그룹 22"/>
          <p:cNvGrpSpPr/>
          <p:nvPr/>
        </p:nvGrpSpPr>
        <p:grpSpPr>
          <a:xfrm>
            <a:off x="468000" y="1911536"/>
            <a:ext cx="5760000" cy="3917002"/>
            <a:chOff x="2070100" y="2249466"/>
            <a:chExt cx="5765799" cy="3917002"/>
          </a:xfrm>
        </p:grpSpPr>
        <p:grpSp>
          <p:nvGrpSpPr>
            <p:cNvPr id="24" name="그룹 23">
              <a:extLst>
                <a:ext uri="{FF2B5EF4-FFF2-40B4-BE49-F238E27FC236}">
                  <a16:creationId xmlns:a16="http://schemas.microsoft.com/office/drawing/2014/main" id="{A08FB0C6-D651-409D-BBE0-8806A778540A}"/>
                </a:ext>
              </a:extLst>
            </p:cNvPr>
            <p:cNvGrpSpPr/>
            <p:nvPr/>
          </p:nvGrpSpPr>
          <p:grpSpPr>
            <a:xfrm>
              <a:off x="2070100" y="2249466"/>
              <a:ext cx="5765799" cy="3917002"/>
              <a:chOff x="1295400" y="2114550"/>
              <a:chExt cx="7132789" cy="4845668"/>
            </a:xfrm>
          </p:grpSpPr>
          <p:pic>
            <p:nvPicPr>
              <p:cNvPr id="29" name="그림 28" descr="텍스트이(가) 표시된 사진&#10;&#10;자동 생성된 설명">
                <a:extLst>
                  <a:ext uri="{FF2B5EF4-FFF2-40B4-BE49-F238E27FC236}">
                    <a16:creationId xmlns:a16="http://schemas.microsoft.com/office/drawing/2014/main" id="{AB3D222F-9A64-4DF1-88DB-7E99DB64DF7E}"/>
                  </a:ext>
                </a:extLst>
              </p:cNvPr>
              <p:cNvPicPr>
                <a:picLocks noChangeAspect="1"/>
              </p:cNvPicPr>
              <p:nvPr/>
            </p:nvPicPr>
            <p:blipFill>
              <a:blip r:embed="rId3"/>
              <a:stretch>
                <a:fillRect/>
              </a:stretch>
            </p:blipFill>
            <p:spPr>
              <a:xfrm>
                <a:off x="1295400" y="2991481"/>
                <a:ext cx="7132789" cy="3968737"/>
              </a:xfrm>
              <a:prstGeom prst="rect">
                <a:avLst/>
              </a:prstGeom>
              <a:ln>
                <a:solidFill>
                  <a:schemeClr val="bg1">
                    <a:lumMod val="85000"/>
                  </a:schemeClr>
                </a:solidFill>
              </a:ln>
            </p:spPr>
          </p:pic>
          <p:pic>
            <p:nvPicPr>
              <p:cNvPr id="30" name="그림 29" descr="텍스트이(가) 표시된 사진&#10;&#10;자동 생성된 설명">
                <a:extLst>
                  <a:ext uri="{FF2B5EF4-FFF2-40B4-BE49-F238E27FC236}">
                    <a16:creationId xmlns:a16="http://schemas.microsoft.com/office/drawing/2014/main" id="{34E4C332-E5AA-4853-949D-7C2B5EDCC1AE}"/>
                  </a:ext>
                </a:extLst>
              </p:cNvPr>
              <p:cNvPicPr>
                <a:picLocks noChangeAspect="1"/>
              </p:cNvPicPr>
              <p:nvPr/>
            </p:nvPicPr>
            <p:blipFill rotWithShape="1">
              <a:blip r:embed="rId4"/>
              <a:srcRect b="12960"/>
              <a:stretch/>
            </p:blipFill>
            <p:spPr>
              <a:xfrm>
                <a:off x="1295400" y="2114550"/>
                <a:ext cx="7132788" cy="3454400"/>
              </a:xfrm>
              <a:prstGeom prst="rect">
                <a:avLst/>
              </a:prstGeom>
            </p:spPr>
          </p:pic>
        </p:grpSp>
        <p:sp>
          <p:nvSpPr>
            <p:cNvPr id="25" name="직사각형 24">
              <a:extLst>
                <a:ext uri="{FF2B5EF4-FFF2-40B4-BE49-F238E27FC236}">
                  <a16:creationId xmlns:a16="http://schemas.microsoft.com/office/drawing/2014/main" id="{F463BE99-ACB6-419C-B2DA-73AF7E8FC955}"/>
                </a:ext>
              </a:extLst>
            </p:cNvPr>
            <p:cNvSpPr/>
            <p:nvPr/>
          </p:nvSpPr>
          <p:spPr>
            <a:xfrm>
              <a:off x="3914167" y="2692139"/>
              <a:ext cx="333984" cy="1135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직사각형 25">
              <a:extLst>
                <a:ext uri="{FF2B5EF4-FFF2-40B4-BE49-F238E27FC236}">
                  <a16:creationId xmlns:a16="http://schemas.microsoft.com/office/drawing/2014/main" id="{C3F055AD-17F8-45E6-9D65-C3FD85692EB1}"/>
                </a:ext>
              </a:extLst>
            </p:cNvPr>
            <p:cNvSpPr/>
            <p:nvPr/>
          </p:nvSpPr>
          <p:spPr>
            <a:xfrm>
              <a:off x="3925368" y="3403339"/>
              <a:ext cx="1048183" cy="1135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 name="직사각형 26">
              <a:extLst>
                <a:ext uri="{FF2B5EF4-FFF2-40B4-BE49-F238E27FC236}">
                  <a16:creationId xmlns:a16="http://schemas.microsoft.com/office/drawing/2014/main" id="{A811C03F-D821-4EE6-AE77-F29F50F2FB40}"/>
                </a:ext>
              </a:extLst>
            </p:cNvPr>
            <p:cNvSpPr/>
            <p:nvPr/>
          </p:nvSpPr>
          <p:spPr>
            <a:xfrm>
              <a:off x="4929817" y="3588070"/>
              <a:ext cx="537884" cy="124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 name="직사각형 27">
              <a:extLst>
                <a:ext uri="{FF2B5EF4-FFF2-40B4-BE49-F238E27FC236}">
                  <a16:creationId xmlns:a16="http://schemas.microsoft.com/office/drawing/2014/main" id="{C6AFCD3C-7BFE-4EBE-8E07-7073AF8C65CF}"/>
                </a:ext>
              </a:extLst>
            </p:cNvPr>
            <p:cNvSpPr/>
            <p:nvPr/>
          </p:nvSpPr>
          <p:spPr>
            <a:xfrm>
              <a:off x="3926398" y="4007170"/>
              <a:ext cx="715923" cy="124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9711525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&gt;&gt;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Thêm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nội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dung vào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tin</a:t>
            </a:r>
          </a:p>
        </p:txBody>
      </p:sp>
      <p:grpSp>
        <p:nvGrpSpPr>
          <p:cNvPr id="33" name="그룹 32"/>
          <p:cNvGrpSpPr/>
          <p:nvPr/>
        </p:nvGrpSpPr>
        <p:grpSpPr>
          <a:xfrm>
            <a:off x="468000" y="1923763"/>
            <a:ext cx="9000000" cy="938708"/>
            <a:chOff x="721372" y="4845867"/>
            <a:chExt cx="9000000" cy="938708"/>
          </a:xfrm>
        </p:grpSpPr>
        <p:sp>
          <p:nvSpPr>
            <p:cNvPr id="34" name="Rectangle 12">
              <a:extLst>
                <a:ext uri="{FF2B5EF4-FFF2-40B4-BE49-F238E27FC236}">
                  <a16:creationId xmlns:a16="http://schemas.microsoft.com/office/drawing/2014/main" id="{6B407C25-0946-404A-A90F-4DC47F73B554}"/>
                </a:ext>
              </a:extLst>
            </p:cNvPr>
            <p:cNvSpPr/>
            <p:nvPr/>
          </p:nvSpPr>
          <p:spPr>
            <a:xfrm>
              <a:off x="721372" y="4845867"/>
              <a:ext cx="9000000" cy="938708"/>
            </a:xfrm>
            <a:prstGeom prst="roundRect">
              <a:avLst>
                <a:gd name="adj" fmla="val 4057"/>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35" name="직사각형 34"/>
            <p:cNvSpPr/>
            <p:nvPr/>
          </p:nvSpPr>
          <p:spPr>
            <a:xfrm>
              <a:off x="940471" y="5051317"/>
              <a:ext cx="8656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&gt;</a:t>
              </a:r>
            </a:p>
          </p:txBody>
        </p:sp>
        <p:cxnSp>
          <p:nvCxnSpPr>
            <p:cNvPr id="36" name="직선 연결선 35"/>
            <p:cNvCxnSpPr/>
            <p:nvPr/>
          </p:nvCxnSpPr>
          <p:spPr>
            <a:xfrm>
              <a:off x="1766890" y="5062813"/>
              <a:ext cx="0" cy="572674"/>
            </a:xfrm>
            <a:prstGeom prst="line">
              <a:avLst/>
            </a:prstGeom>
            <a:solidFill>
              <a:schemeClr val="bg1"/>
            </a:solidFill>
            <a:ln w="6350">
              <a:solidFill>
                <a:schemeClr val="bg1">
                  <a:lumMod val="85000"/>
                </a:schemeClr>
              </a:solidFill>
            </a:ln>
          </p:spPr>
        </p:cxnSp>
        <p:sp>
          <p:nvSpPr>
            <p:cNvPr id="37" name="직사각형 36"/>
            <p:cNvSpPr/>
            <p:nvPr/>
          </p:nvSpPr>
          <p:spPr>
            <a:xfrm>
              <a:off x="2111516" y="5066705"/>
              <a:ext cx="7117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năng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8" name="직사각형 37"/>
            <p:cNvSpPr/>
            <p:nvPr/>
          </p:nvSpPr>
          <p:spPr>
            <a:xfrm>
              <a:off x="3026054" y="5066705"/>
              <a:ext cx="180017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Thêm</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dung vào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tin.</a:t>
              </a:r>
            </a:p>
          </p:txBody>
        </p:sp>
        <p:sp>
          <p:nvSpPr>
            <p:cNvPr id="39" name="직사각형 38"/>
            <p:cNvSpPr/>
            <p:nvPr/>
          </p:nvSpPr>
          <p:spPr>
            <a:xfrm>
              <a:off x="2111516" y="5403179"/>
              <a:ext cx="69410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dạng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1" name="직사각형 40"/>
            <p:cNvSpPr/>
            <p:nvPr/>
          </p:nvSpPr>
          <p:spPr>
            <a:xfrm>
              <a:off x="3026054" y="5403179"/>
              <a:ext cx="123591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&gt;&gt;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tin</a:t>
              </a:r>
            </a:p>
          </p:txBody>
        </p:sp>
      </p:grpSp>
      <p:grpSp>
        <p:nvGrpSpPr>
          <p:cNvPr id="42" name="그룹 41">
            <a:extLst>
              <a:ext uri="{FF2B5EF4-FFF2-40B4-BE49-F238E27FC236}">
                <a16:creationId xmlns:a16="http://schemas.microsoft.com/office/drawing/2014/main" id="{7969E142-B534-44C7-8D0E-8B222617A103}"/>
              </a:ext>
            </a:extLst>
          </p:cNvPr>
          <p:cNvGrpSpPr>
            <a:grpSpLocks noChangeAspect="1"/>
          </p:cNvGrpSpPr>
          <p:nvPr/>
        </p:nvGrpSpPr>
        <p:grpSpPr>
          <a:xfrm>
            <a:off x="549551" y="3824269"/>
            <a:ext cx="7200000" cy="2123281"/>
            <a:chOff x="1981486" y="4077659"/>
            <a:chExt cx="5943027" cy="1752600"/>
          </a:xfrm>
        </p:grpSpPr>
        <p:pic>
          <p:nvPicPr>
            <p:cNvPr id="43" name="그림 42" descr="텍스트, 스크린샷, 모니터, 디스플레이이(가) 표시된 사진&#10;&#10;자동 생성된 설명">
              <a:extLst>
                <a:ext uri="{FF2B5EF4-FFF2-40B4-BE49-F238E27FC236}">
                  <a16:creationId xmlns:a16="http://schemas.microsoft.com/office/drawing/2014/main" id="{258B2105-4BE6-4C4B-9CA0-16DAB79C76C3}"/>
                </a:ext>
              </a:extLst>
            </p:cNvPr>
            <p:cNvPicPr>
              <a:picLocks noChangeAspect="1"/>
            </p:cNvPicPr>
            <p:nvPr/>
          </p:nvPicPr>
          <p:blipFill rotWithShape="1">
            <a:blip r:embed="rId3"/>
            <a:srcRect l="15785" t="7074" r="14606" b="56033"/>
            <a:stretch/>
          </p:blipFill>
          <p:spPr>
            <a:xfrm>
              <a:off x="1981486" y="4077659"/>
              <a:ext cx="5943027" cy="1752600"/>
            </a:xfrm>
            <a:prstGeom prst="rect">
              <a:avLst/>
            </a:prstGeom>
            <a:ln>
              <a:solidFill>
                <a:schemeClr val="bg1">
                  <a:lumMod val="85000"/>
                </a:schemeClr>
              </a:solidFill>
            </a:ln>
          </p:spPr>
        </p:pic>
        <p:sp>
          <p:nvSpPr>
            <p:cNvPr id="44" name="직사각형 43">
              <a:extLst>
                <a:ext uri="{FF2B5EF4-FFF2-40B4-BE49-F238E27FC236}">
                  <a16:creationId xmlns:a16="http://schemas.microsoft.com/office/drawing/2014/main" id="{6A63B393-8022-4528-A9B9-CA5495110AFB}"/>
                </a:ext>
              </a:extLst>
            </p:cNvPr>
            <p:cNvSpPr/>
            <p:nvPr/>
          </p:nvSpPr>
          <p:spPr>
            <a:xfrm>
              <a:off x="3364752" y="4413269"/>
              <a:ext cx="985335" cy="146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5" name="직사각형 44">
              <a:extLst>
                <a:ext uri="{FF2B5EF4-FFF2-40B4-BE49-F238E27FC236}">
                  <a16:creationId xmlns:a16="http://schemas.microsoft.com/office/drawing/2014/main" id="{E7E9AC59-9457-4F81-93EE-EC8C45946C97}"/>
                </a:ext>
              </a:extLst>
            </p:cNvPr>
            <p:cNvSpPr/>
            <p:nvPr/>
          </p:nvSpPr>
          <p:spPr>
            <a:xfrm>
              <a:off x="3360428" y="4705369"/>
              <a:ext cx="1311482" cy="146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직사각형 45">
              <a:extLst>
                <a:ext uri="{FF2B5EF4-FFF2-40B4-BE49-F238E27FC236}">
                  <a16:creationId xmlns:a16="http://schemas.microsoft.com/office/drawing/2014/main" id="{CC4E2211-C77A-49DA-A8BE-1EB92D13904D}"/>
                </a:ext>
              </a:extLst>
            </p:cNvPr>
            <p:cNvSpPr/>
            <p:nvPr/>
          </p:nvSpPr>
          <p:spPr>
            <a:xfrm>
              <a:off x="3360428" y="4864119"/>
              <a:ext cx="1311482" cy="146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7" name="직사각형 46">
              <a:extLst>
                <a:ext uri="{FF2B5EF4-FFF2-40B4-BE49-F238E27FC236}">
                  <a16:creationId xmlns:a16="http://schemas.microsoft.com/office/drawing/2014/main" id="{CCE1885D-8021-4396-9DCA-A2682F447AEA}"/>
                </a:ext>
              </a:extLst>
            </p:cNvPr>
            <p:cNvSpPr/>
            <p:nvPr/>
          </p:nvSpPr>
          <p:spPr>
            <a:xfrm>
              <a:off x="1984535" y="4996346"/>
              <a:ext cx="2323369" cy="313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8" name="직사각형 47">
              <a:extLst>
                <a:ext uri="{FF2B5EF4-FFF2-40B4-BE49-F238E27FC236}">
                  <a16:creationId xmlns:a16="http://schemas.microsoft.com/office/drawing/2014/main" id="{6510E0C8-A853-424D-95E2-B6F0CF5D77D5}"/>
                </a:ext>
              </a:extLst>
            </p:cNvPr>
            <p:cNvSpPr/>
            <p:nvPr/>
          </p:nvSpPr>
          <p:spPr>
            <a:xfrm>
              <a:off x="1986754" y="4550304"/>
              <a:ext cx="1442630" cy="1770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49" name="그룹 48"/>
          <p:cNvGrpSpPr/>
          <p:nvPr/>
        </p:nvGrpSpPr>
        <p:grpSpPr>
          <a:xfrm>
            <a:off x="559817" y="3237779"/>
            <a:ext cx="8783192" cy="507831"/>
            <a:chOff x="1027113" y="2045609"/>
            <a:chExt cx="8785225" cy="507949"/>
          </a:xfrm>
        </p:grpSpPr>
        <p:sp>
          <p:nvSpPr>
            <p:cNvPr id="50" name="직사각형 4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직사각형 50"/>
            <p:cNvSpPr/>
            <p:nvPr/>
          </p:nvSpPr>
          <p:spPr>
            <a:xfrm>
              <a:off x="1179513" y="2045609"/>
              <a:ext cx="8632825" cy="507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Nếu không có tệp tin xác định, một tệp tin mới sẽ được tạo. Nếu tồn tại một tệp tin xác định, nó sẽ thực thi </a:t>
              </a:r>
            </a:p>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lệnh ở cuối tệp tin hiện có.</a:t>
              </a:r>
            </a:p>
          </p:txBody>
        </p:sp>
      </p:grpSp>
    </p:spTree>
    <p:extLst>
      <p:ext uri="{BB962C8B-B14F-4D97-AF65-F5344CB8AC3E}">
        <p14:creationId xmlns:p14="http://schemas.microsoft.com/office/powerpoint/2010/main" val="22535396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직사각형 4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Chuyển hướng báo lỗi</a:t>
            </a:r>
          </a:p>
        </p:txBody>
      </p:sp>
      <p:sp>
        <p:nvSpPr>
          <p:cNvPr id="50" name="직사각형 4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51" name="직사각형 5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grpSp>
        <p:nvGrpSpPr>
          <p:cNvPr id="42" name="그룹 41"/>
          <p:cNvGrpSpPr>
            <a:grpSpLocks noChangeAspect="1"/>
          </p:cNvGrpSpPr>
          <p:nvPr/>
        </p:nvGrpSpPr>
        <p:grpSpPr>
          <a:xfrm>
            <a:off x="549621" y="3129722"/>
            <a:ext cx="4320000" cy="3040193"/>
            <a:chOff x="3873500" y="2232160"/>
            <a:chExt cx="5469508" cy="3849158"/>
          </a:xfrm>
        </p:grpSpPr>
        <p:pic>
          <p:nvPicPr>
            <p:cNvPr id="43" name="그림 42" descr="텍스트, 스크린샷, 모니터이(가) 표시된 사진&#10;&#10;자동 생성된 설명">
              <a:extLst>
                <a:ext uri="{FF2B5EF4-FFF2-40B4-BE49-F238E27FC236}">
                  <a16:creationId xmlns:a16="http://schemas.microsoft.com/office/drawing/2014/main" id="{8149DBF8-64FF-4A11-B2B8-1A3C00A17D10}"/>
                </a:ext>
              </a:extLst>
            </p:cNvPr>
            <p:cNvPicPr>
              <a:picLocks noChangeAspect="1"/>
            </p:cNvPicPr>
            <p:nvPr/>
          </p:nvPicPr>
          <p:blipFill rotWithShape="1">
            <a:blip r:embed="rId3"/>
            <a:srcRect l="15653" t="7028" r="14558" b="4702"/>
            <a:stretch/>
          </p:blipFill>
          <p:spPr>
            <a:xfrm>
              <a:off x="3873500" y="2232160"/>
              <a:ext cx="5469508" cy="3849158"/>
            </a:xfrm>
            <a:prstGeom prst="rect">
              <a:avLst/>
            </a:prstGeom>
            <a:ln>
              <a:solidFill>
                <a:schemeClr val="bg1">
                  <a:lumMod val="85000"/>
                </a:schemeClr>
              </a:solidFill>
            </a:ln>
          </p:spPr>
        </p:pic>
        <p:sp>
          <p:nvSpPr>
            <p:cNvPr id="47" name="직사각형 46">
              <a:extLst>
                <a:ext uri="{FF2B5EF4-FFF2-40B4-BE49-F238E27FC236}">
                  <a16:creationId xmlns:a16="http://schemas.microsoft.com/office/drawing/2014/main" id="{1F539615-CBDA-4B7D-A465-9E04E4A1B2B6}"/>
                </a:ext>
              </a:extLst>
            </p:cNvPr>
            <p:cNvSpPr/>
            <p:nvPr/>
          </p:nvSpPr>
          <p:spPr>
            <a:xfrm>
              <a:off x="4928640" y="2546350"/>
              <a:ext cx="331454" cy="10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8" name="직사각형 47">
              <a:extLst>
                <a:ext uri="{FF2B5EF4-FFF2-40B4-BE49-F238E27FC236}">
                  <a16:creationId xmlns:a16="http://schemas.microsoft.com/office/drawing/2014/main" id="{8ECF9898-FF1B-403C-A5BC-89E20AB862DD}"/>
                </a:ext>
              </a:extLst>
            </p:cNvPr>
            <p:cNvSpPr/>
            <p:nvPr/>
          </p:nvSpPr>
          <p:spPr>
            <a:xfrm>
              <a:off x="4929617" y="3187700"/>
              <a:ext cx="710501" cy="10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9" name="직사각형 48">
              <a:extLst>
                <a:ext uri="{FF2B5EF4-FFF2-40B4-BE49-F238E27FC236}">
                  <a16:creationId xmlns:a16="http://schemas.microsoft.com/office/drawing/2014/main" id="{CE3D8696-233C-41C3-B38B-C2DF8341EC40}"/>
                </a:ext>
              </a:extLst>
            </p:cNvPr>
            <p:cNvSpPr/>
            <p:nvPr/>
          </p:nvSpPr>
          <p:spPr>
            <a:xfrm>
              <a:off x="4912164" y="3403600"/>
              <a:ext cx="859706" cy="10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직사각형 51">
              <a:extLst>
                <a:ext uri="{FF2B5EF4-FFF2-40B4-BE49-F238E27FC236}">
                  <a16:creationId xmlns:a16="http://schemas.microsoft.com/office/drawing/2014/main" id="{80F08451-840C-462A-84C8-E67CFDC38CF0}"/>
                </a:ext>
              </a:extLst>
            </p:cNvPr>
            <p:cNvSpPr/>
            <p:nvPr/>
          </p:nvSpPr>
          <p:spPr>
            <a:xfrm>
              <a:off x="4915869" y="3511550"/>
              <a:ext cx="1258697" cy="10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3" name="직사각형 52">
              <a:extLst>
                <a:ext uri="{FF2B5EF4-FFF2-40B4-BE49-F238E27FC236}">
                  <a16:creationId xmlns:a16="http://schemas.microsoft.com/office/drawing/2014/main" id="{2382753D-D220-4949-93E1-BC2F91154244}"/>
                </a:ext>
              </a:extLst>
            </p:cNvPr>
            <p:cNvSpPr/>
            <p:nvPr/>
          </p:nvSpPr>
          <p:spPr>
            <a:xfrm>
              <a:off x="4904762" y="3727450"/>
              <a:ext cx="645910" cy="10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4" name="직사각형 53">
              <a:extLst>
                <a:ext uri="{FF2B5EF4-FFF2-40B4-BE49-F238E27FC236}">
                  <a16:creationId xmlns:a16="http://schemas.microsoft.com/office/drawing/2014/main" id="{7FBB7842-0642-4DAD-92D0-6E6A99553DC0}"/>
                </a:ext>
              </a:extLst>
            </p:cNvPr>
            <p:cNvSpPr/>
            <p:nvPr/>
          </p:nvSpPr>
          <p:spPr>
            <a:xfrm>
              <a:off x="4923812" y="5867400"/>
              <a:ext cx="645910" cy="10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5" name="직사각형 54">
              <a:extLst>
                <a:ext uri="{FF2B5EF4-FFF2-40B4-BE49-F238E27FC236}">
                  <a16:creationId xmlns:a16="http://schemas.microsoft.com/office/drawing/2014/main" id="{C3EDCEB8-ED88-41C8-A804-96D7B081B893}"/>
                </a:ext>
              </a:extLst>
            </p:cNvPr>
            <p:cNvSpPr/>
            <p:nvPr/>
          </p:nvSpPr>
          <p:spPr>
            <a:xfrm>
              <a:off x="5771870" y="5826985"/>
              <a:ext cx="3460620" cy="17561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100" dirty="0">
                  <a:solidFill>
                    <a:schemeClr val="bg1"/>
                  </a:solidFill>
                  <a:latin typeface="SamsungOne-700" panose="020B0803030303020204" pitchFamily="34" charset="0"/>
                  <a:ea typeface="맑은 고딕"/>
                </a:rPr>
                <a:t>error message is not redirected</a:t>
              </a:r>
            </a:p>
          </p:txBody>
        </p:sp>
      </p:grpSp>
      <p:grpSp>
        <p:nvGrpSpPr>
          <p:cNvPr id="33" name="그룹 32"/>
          <p:cNvGrpSpPr/>
          <p:nvPr/>
        </p:nvGrpSpPr>
        <p:grpSpPr>
          <a:xfrm>
            <a:off x="559817" y="1943919"/>
            <a:ext cx="8783192" cy="430887"/>
            <a:chOff x="1027113" y="2045617"/>
            <a:chExt cx="8785225" cy="430987"/>
          </a:xfrm>
        </p:grpSpPr>
        <p:sp>
          <p:nvSpPr>
            <p:cNvPr id="46" name="직사각형 45"/>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직사각형 55"/>
            <p:cNvSpPr/>
            <p:nvPr/>
          </p:nvSpPr>
          <p:spPr>
            <a:xfrm>
              <a:off x="1179513" y="2045617"/>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Báo lỗi tiêu chuẩn cũng được in ra trên màn hình theo mặc định và có thể được chuyển hướng như xuất tiêu chuẩn. </a:t>
              </a:r>
            </a:p>
          </p:txBody>
        </p:sp>
      </p:grpSp>
      <p:grpSp>
        <p:nvGrpSpPr>
          <p:cNvPr id="34" name="그룹 33"/>
          <p:cNvGrpSpPr/>
          <p:nvPr/>
        </p:nvGrpSpPr>
        <p:grpSpPr>
          <a:xfrm>
            <a:off x="559817" y="2326463"/>
            <a:ext cx="8783192" cy="215394"/>
            <a:chOff x="1027113" y="2045621"/>
            <a:chExt cx="8785225" cy="215444"/>
          </a:xfrm>
        </p:grpSpPr>
        <p:sp>
          <p:nvSpPr>
            <p:cNvPr id="41" name="직사각형 4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직사각형 44"/>
            <p:cNvSpPr/>
            <p:nvPr/>
          </p:nvSpPr>
          <p:spPr>
            <a:xfrm>
              <a:off x="1179513" y="2045621"/>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lỗi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5" name="그룹 34"/>
          <p:cNvGrpSpPr/>
          <p:nvPr/>
        </p:nvGrpSpPr>
        <p:grpSpPr>
          <a:xfrm>
            <a:off x="559817" y="2709006"/>
            <a:ext cx="8783192" cy="215394"/>
            <a:chOff x="1027113" y="2045618"/>
            <a:chExt cx="8785225" cy="215444"/>
          </a:xfrm>
        </p:grpSpPr>
        <p:sp>
          <p:nvSpPr>
            <p:cNvPr id="39" name="직사각형 38"/>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0" name="직사각형 39"/>
            <p:cNvSpPr/>
            <p:nvPr/>
          </p:nvSpPr>
          <p:spPr>
            <a:xfrm>
              <a:off x="1179513" y="2045618"/>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Chuyển hướng xuất tiêu chuẩn: thông báo lỗi không được chuyển hướng. </a:t>
              </a:r>
            </a:p>
          </p:txBody>
        </p:sp>
      </p:grpSp>
    </p:spTree>
    <p:extLst>
      <p:ext uri="{BB962C8B-B14F-4D97-AF65-F5344CB8AC3E}">
        <p14:creationId xmlns:p14="http://schemas.microsoft.com/office/powerpoint/2010/main" val="41942540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Chuyển hướng báo lỗi</a:t>
            </a:r>
          </a:p>
        </p:txBody>
      </p:sp>
      <p:grpSp>
        <p:nvGrpSpPr>
          <p:cNvPr id="33" name="그룹 32"/>
          <p:cNvGrpSpPr/>
          <p:nvPr/>
        </p:nvGrpSpPr>
        <p:grpSpPr>
          <a:xfrm>
            <a:off x="530190" y="2321329"/>
            <a:ext cx="8820000" cy="938708"/>
            <a:chOff x="721372" y="4845867"/>
            <a:chExt cx="8820000" cy="938708"/>
          </a:xfrm>
        </p:grpSpPr>
        <p:sp>
          <p:nvSpPr>
            <p:cNvPr id="34" name="Rectangle 12">
              <a:extLst>
                <a:ext uri="{FF2B5EF4-FFF2-40B4-BE49-F238E27FC236}">
                  <a16:creationId xmlns:a16="http://schemas.microsoft.com/office/drawing/2014/main" id="{6B407C25-0946-404A-A90F-4DC47F73B554}"/>
                </a:ext>
              </a:extLst>
            </p:cNvPr>
            <p:cNvSpPr/>
            <p:nvPr/>
          </p:nvSpPr>
          <p:spPr>
            <a:xfrm>
              <a:off x="721372" y="4845867"/>
              <a:ext cx="8820000" cy="938708"/>
            </a:xfrm>
            <a:prstGeom prst="roundRect">
              <a:avLst>
                <a:gd name="adj" fmla="val 4057"/>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35" name="직사각형 34"/>
            <p:cNvSpPr/>
            <p:nvPr/>
          </p:nvSpPr>
          <p:spPr>
            <a:xfrm>
              <a:off x="940471" y="5051317"/>
              <a:ext cx="193964"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2&gt;</a:t>
              </a:r>
            </a:p>
          </p:txBody>
        </p:sp>
        <p:cxnSp>
          <p:nvCxnSpPr>
            <p:cNvPr id="36" name="직선 연결선 35"/>
            <p:cNvCxnSpPr/>
            <p:nvPr/>
          </p:nvCxnSpPr>
          <p:spPr>
            <a:xfrm>
              <a:off x="1766890" y="5062813"/>
              <a:ext cx="0" cy="572674"/>
            </a:xfrm>
            <a:prstGeom prst="line">
              <a:avLst/>
            </a:prstGeom>
            <a:solidFill>
              <a:schemeClr val="bg1"/>
            </a:solidFill>
            <a:ln w="6350">
              <a:solidFill>
                <a:schemeClr val="bg1">
                  <a:lumMod val="85000"/>
                </a:schemeClr>
              </a:solidFill>
            </a:ln>
          </p:spPr>
        </p:cxnSp>
        <p:sp>
          <p:nvSpPr>
            <p:cNvPr id="37" name="직사각형 36"/>
            <p:cNvSpPr/>
            <p:nvPr/>
          </p:nvSpPr>
          <p:spPr>
            <a:xfrm>
              <a:off x="2111516" y="5066705"/>
              <a:ext cx="7117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năng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8" name="직사각형 37"/>
            <p:cNvSpPr/>
            <p:nvPr/>
          </p:nvSpPr>
          <p:spPr>
            <a:xfrm>
              <a:off x="3026054" y="5066705"/>
              <a:ext cx="299440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Lưu thông báo lỗi tiêu chuẩn vào một tệp tin</a:t>
              </a:r>
            </a:p>
          </p:txBody>
        </p:sp>
        <p:sp>
          <p:nvSpPr>
            <p:cNvPr id="39" name="직사각형 38"/>
            <p:cNvSpPr/>
            <p:nvPr/>
          </p:nvSpPr>
          <p:spPr>
            <a:xfrm>
              <a:off x="2111516" y="5403179"/>
              <a:ext cx="69410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dạng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1" name="직사각형 40"/>
            <p:cNvSpPr/>
            <p:nvPr/>
          </p:nvSpPr>
          <p:spPr>
            <a:xfrm>
              <a:off x="3026054" y="5403179"/>
              <a:ext cx="125194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2&gt;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tin</a:t>
              </a:r>
            </a:p>
          </p:txBody>
        </p:sp>
      </p:grpSp>
      <p:grpSp>
        <p:nvGrpSpPr>
          <p:cNvPr id="23" name="그룹 22"/>
          <p:cNvGrpSpPr/>
          <p:nvPr/>
        </p:nvGrpSpPr>
        <p:grpSpPr>
          <a:xfrm>
            <a:off x="559817" y="1933981"/>
            <a:ext cx="8783192" cy="215394"/>
            <a:chOff x="1027113" y="2045613"/>
            <a:chExt cx="8785225" cy="215444"/>
          </a:xfrm>
        </p:grpSpPr>
        <p:sp>
          <p:nvSpPr>
            <p:cNvPr id="24" name="직사각형 2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p:cNvSpPr/>
            <p:nvPr/>
          </p:nvSpPr>
          <p:spPr>
            <a:xfrm>
              <a:off x="1179513" y="2045613"/>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Khi chuyển hướng báo lỗi, không thể bỏ qua số đặc tả tệp tin.</a:t>
              </a:r>
            </a:p>
          </p:txBody>
        </p:sp>
      </p:grpSp>
      <p:grpSp>
        <p:nvGrpSpPr>
          <p:cNvPr id="2" name="그룹 1"/>
          <p:cNvGrpSpPr>
            <a:grpSpLocks noChangeAspect="1"/>
          </p:cNvGrpSpPr>
          <p:nvPr/>
        </p:nvGrpSpPr>
        <p:grpSpPr>
          <a:xfrm>
            <a:off x="526407" y="3475038"/>
            <a:ext cx="7200000" cy="1467079"/>
            <a:chOff x="717588" y="3435282"/>
            <a:chExt cx="7516666" cy="1531603"/>
          </a:xfrm>
        </p:grpSpPr>
        <p:pic>
          <p:nvPicPr>
            <p:cNvPr id="30" name="그림 29" descr="텍스트, 스크린샷, 모니터, 디스플레이이(가) 표시된 사진&#10;&#10;자동 생성된 설명">
              <a:extLst>
                <a:ext uri="{FF2B5EF4-FFF2-40B4-BE49-F238E27FC236}">
                  <a16:creationId xmlns:a16="http://schemas.microsoft.com/office/drawing/2014/main" id="{35A8A93A-67FD-4137-A222-E37FC4A3E578}"/>
                </a:ext>
              </a:extLst>
            </p:cNvPr>
            <p:cNvPicPr>
              <a:picLocks noChangeAspect="1"/>
            </p:cNvPicPr>
            <p:nvPr/>
          </p:nvPicPr>
          <p:blipFill rotWithShape="1">
            <a:blip r:embed="rId3"/>
            <a:srcRect l="15616" t="7194" r="15237" b="67484"/>
            <a:stretch/>
          </p:blipFill>
          <p:spPr>
            <a:xfrm>
              <a:off x="717588" y="3435282"/>
              <a:ext cx="7516666" cy="1531603"/>
            </a:xfrm>
            <a:prstGeom prst="rect">
              <a:avLst/>
            </a:prstGeom>
            <a:ln>
              <a:solidFill>
                <a:schemeClr val="bg1">
                  <a:lumMod val="85000"/>
                </a:schemeClr>
              </a:solidFill>
            </a:ln>
          </p:spPr>
        </p:pic>
        <p:sp>
          <p:nvSpPr>
            <p:cNvPr id="31" name="직사각형 30">
              <a:extLst>
                <a:ext uri="{FF2B5EF4-FFF2-40B4-BE49-F238E27FC236}">
                  <a16:creationId xmlns:a16="http://schemas.microsoft.com/office/drawing/2014/main" id="{F283D7BA-BA0E-4352-90B6-A87AA2226E96}"/>
                </a:ext>
              </a:extLst>
            </p:cNvPr>
            <p:cNvSpPr/>
            <p:nvPr/>
          </p:nvSpPr>
          <p:spPr>
            <a:xfrm>
              <a:off x="5905707" y="4220133"/>
              <a:ext cx="2093140" cy="1824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100" dirty="0">
                  <a:solidFill>
                    <a:schemeClr val="bg1"/>
                  </a:solidFill>
                  <a:latin typeface="SamsungOne-700" panose="020B0803030303020204" pitchFamily="34" charset="0"/>
                  <a:ea typeface="맑은 고딕"/>
                </a:rPr>
                <a:t>error message is redirected</a:t>
              </a:r>
            </a:p>
          </p:txBody>
        </p:sp>
        <p:sp>
          <p:nvSpPr>
            <p:cNvPr id="32" name="직사각형 31">
              <a:extLst>
                <a:ext uri="{FF2B5EF4-FFF2-40B4-BE49-F238E27FC236}">
                  <a16:creationId xmlns:a16="http://schemas.microsoft.com/office/drawing/2014/main" id="{48E13FAA-68C5-4181-96E6-D3D9221FA4DE}"/>
                </a:ext>
              </a:extLst>
            </p:cNvPr>
            <p:cNvSpPr/>
            <p:nvPr/>
          </p:nvSpPr>
          <p:spPr>
            <a:xfrm>
              <a:off x="2531759" y="3853415"/>
              <a:ext cx="2109262" cy="174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직사각형 39">
              <a:extLst>
                <a:ext uri="{FF2B5EF4-FFF2-40B4-BE49-F238E27FC236}">
                  <a16:creationId xmlns:a16="http://schemas.microsoft.com/office/drawing/2014/main" id="{FEC8ADC5-B854-41AD-A89A-7573B9A6C536}"/>
                </a:ext>
              </a:extLst>
            </p:cNvPr>
            <p:cNvSpPr/>
            <p:nvPr/>
          </p:nvSpPr>
          <p:spPr>
            <a:xfrm>
              <a:off x="2535597" y="4043915"/>
              <a:ext cx="983986" cy="174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22808389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Chuyển hướng báo lỗi</a:t>
            </a:r>
          </a:p>
        </p:txBody>
      </p:sp>
      <p:grpSp>
        <p:nvGrpSpPr>
          <p:cNvPr id="29" name="그룹 28"/>
          <p:cNvGrpSpPr/>
          <p:nvPr/>
        </p:nvGrpSpPr>
        <p:grpSpPr>
          <a:xfrm>
            <a:off x="559817" y="1936738"/>
            <a:ext cx="8783192" cy="215394"/>
            <a:chOff x="1027113" y="2045612"/>
            <a:chExt cx="8785225" cy="215444"/>
          </a:xfrm>
        </p:grpSpPr>
        <p:sp>
          <p:nvSpPr>
            <p:cNvPr id="42" name="직사각형 41"/>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직사각형 42"/>
            <p:cNvSpPr/>
            <p:nvPr/>
          </p:nvSpPr>
          <p:spPr>
            <a:xfrm>
              <a:off x="1179513" y="2045612"/>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Hủy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lỗi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2" name="직사각형 11"/>
          <p:cNvSpPr/>
          <p:nvPr/>
        </p:nvSpPr>
        <p:spPr>
          <a:xfrm>
            <a:off x="6457950" y="2252249"/>
            <a:ext cx="2997034"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vào /dev/null,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5" name="그룹 24"/>
          <p:cNvGrpSpPr>
            <a:grpSpLocks noChangeAspect="1"/>
          </p:cNvGrpSpPr>
          <p:nvPr/>
        </p:nvGrpSpPr>
        <p:grpSpPr>
          <a:xfrm>
            <a:off x="565196" y="2299874"/>
            <a:ext cx="5760000" cy="1305090"/>
            <a:chOff x="2478658" y="3429000"/>
            <a:chExt cx="6864350" cy="1555311"/>
          </a:xfrm>
        </p:grpSpPr>
        <p:pic>
          <p:nvPicPr>
            <p:cNvPr id="27" name="그림 26" descr="텍스트, 모니터, 스크린샷, 컴퓨터이(가) 표시된 사진&#10;&#10;자동 생성된 설명">
              <a:extLst>
                <a:ext uri="{FF2B5EF4-FFF2-40B4-BE49-F238E27FC236}">
                  <a16:creationId xmlns:a16="http://schemas.microsoft.com/office/drawing/2014/main" id="{B753D0BF-4A13-4A9A-B0C7-36676BC29B49}"/>
                </a:ext>
              </a:extLst>
            </p:cNvPr>
            <p:cNvPicPr>
              <a:picLocks noChangeAspect="1"/>
            </p:cNvPicPr>
            <p:nvPr/>
          </p:nvPicPr>
          <p:blipFill rotWithShape="1">
            <a:blip r:embed="rId3"/>
            <a:srcRect l="15641" t="8433" r="15064" b="56216"/>
            <a:stretch/>
          </p:blipFill>
          <p:spPr>
            <a:xfrm>
              <a:off x="2478658" y="3429000"/>
              <a:ext cx="6864350" cy="1555311"/>
            </a:xfrm>
            <a:prstGeom prst="rect">
              <a:avLst/>
            </a:prstGeom>
          </p:spPr>
        </p:pic>
        <p:sp>
          <p:nvSpPr>
            <p:cNvPr id="28" name="직사각형 27">
              <a:extLst>
                <a:ext uri="{FF2B5EF4-FFF2-40B4-BE49-F238E27FC236}">
                  <a16:creationId xmlns:a16="http://schemas.microsoft.com/office/drawing/2014/main" id="{18DCC109-280C-4B59-A83F-D055118084F9}"/>
                </a:ext>
              </a:extLst>
            </p:cNvPr>
            <p:cNvSpPr/>
            <p:nvPr/>
          </p:nvSpPr>
          <p:spPr>
            <a:xfrm>
              <a:off x="4103525" y="4354513"/>
              <a:ext cx="2320188" cy="174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155209564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Chuyển hướng báo lỗi</a:t>
            </a:r>
          </a:p>
        </p:txBody>
      </p:sp>
      <p:grpSp>
        <p:nvGrpSpPr>
          <p:cNvPr id="33" name="그룹 32"/>
          <p:cNvGrpSpPr/>
          <p:nvPr/>
        </p:nvGrpSpPr>
        <p:grpSpPr>
          <a:xfrm>
            <a:off x="462786" y="1906875"/>
            <a:ext cx="8992198" cy="829376"/>
            <a:chOff x="721372" y="4845867"/>
            <a:chExt cx="8992198" cy="829376"/>
          </a:xfrm>
        </p:grpSpPr>
        <p:sp>
          <p:nvSpPr>
            <p:cNvPr id="34" name="Rectangle 12">
              <a:extLst>
                <a:ext uri="{FF2B5EF4-FFF2-40B4-BE49-F238E27FC236}">
                  <a16:creationId xmlns:a16="http://schemas.microsoft.com/office/drawing/2014/main" id="{6B407C25-0946-404A-A90F-4DC47F73B554}"/>
                </a:ext>
              </a:extLst>
            </p:cNvPr>
            <p:cNvSpPr/>
            <p:nvPr/>
          </p:nvSpPr>
          <p:spPr>
            <a:xfrm>
              <a:off x="721372" y="4845867"/>
              <a:ext cx="8992198" cy="829376"/>
            </a:xfrm>
            <a:prstGeom prst="roundRect">
              <a:avLst>
                <a:gd name="adj" fmla="val 4057"/>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35" name="직사각형 34"/>
            <p:cNvSpPr/>
            <p:nvPr/>
          </p:nvSpPr>
          <p:spPr>
            <a:xfrm>
              <a:off x="940471" y="5051317"/>
              <a:ext cx="8656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&lt;</a:t>
              </a:r>
            </a:p>
          </p:txBody>
        </p:sp>
        <p:cxnSp>
          <p:nvCxnSpPr>
            <p:cNvPr id="36" name="직선 연결선 35"/>
            <p:cNvCxnSpPr/>
            <p:nvPr/>
          </p:nvCxnSpPr>
          <p:spPr>
            <a:xfrm>
              <a:off x="1766890" y="5062813"/>
              <a:ext cx="0" cy="443465"/>
            </a:xfrm>
            <a:prstGeom prst="line">
              <a:avLst/>
            </a:prstGeom>
            <a:solidFill>
              <a:schemeClr val="bg1"/>
            </a:solidFill>
            <a:ln w="6350">
              <a:solidFill>
                <a:schemeClr val="bg1">
                  <a:lumMod val="85000"/>
                </a:schemeClr>
              </a:solidFill>
            </a:ln>
          </p:spPr>
        </p:cxnSp>
      </p:grpSp>
      <p:sp>
        <p:nvSpPr>
          <p:cNvPr id="28" name="직사각형 27"/>
          <p:cNvSpPr/>
          <p:nvPr/>
        </p:nvSpPr>
        <p:spPr>
          <a:xfrm>
            <a:off x="1914251" y="2136897"/>
            <a:ext cx="7117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năng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9" name="직사각형 28"/>
          <p:cNvSpPr/>
          <p:nvPr/>
        </p:nvSpPr>
        <p:spPr>
          <a:xfrm>
            <a:off x="2828789" y="2136897"/>
            <a:ext cx="188352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vào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chuẩn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0" name="직사각형 29"/>
          <p:cNvSpPr/>
          <p:nvPr/>
        </p:nvSpPr>
        <p:spPr>
          <a:xfrm>
            <a:off x="5687966" y="2136897"/>
            <a:ext cx="69410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dạng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1" name="직사각형 30"/>
          <p:cNvSpPr/>
          <p:nvPr/>
        </p:nvSpPr>
        <p:spPr>
          <a:xfrm>
            <a:off x="6602504" y="2136897"/>
            <a:ext cx="1141338" cy="44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 &lt;</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p>
          <a:p>
            <a:pPr>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 &lt;</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nvGrpSpPr>
          <p:cNvPr id="3" name="그룹 2"/>
          <p:cNvGrpSpPr>
            <a:grpSpLocks noChangeAspect="1"/>
          </p:cNvGrpSpPr>
          <p:nvPr/>
        </p:nvGrpSpPr>
        <p:grpSpPr>
          <a:xfrm>
            <a:off x="554061" y="3331451"/>
            <a:ext cx="5040000" cy="2804294"/>
            <a:chOff x="3861881" y="3075839"/>
            <a:chExt cx="5481127" cy="3049740"/>
          </a:xfrm>
        </p:grpSpPr>
        <p:pic>
          <p:nvPicPr>
            <p:cNvPr id="32" name="그림 31" descr="텍스트, 스크린샷, 모니터, 디스플레이이(가) 표시된 사진&#10;&#10;자동 생성된 설명">
              <a:extLst>
                <a:ext uri="{FF2B5EF4-FFF2-40B4-BE49-F238E27FC236}">
                  <a16:creationId xmlns:a16="http://schemas.microsoft.com/office/drawing/2014/main" id="{836EAB57-00BC-43A6-96F7-B535883734CC}"/>
                </a:ext>
              </a:extLst>
            </p:cNvPr>
            <p:cNvPicPr>
              <a:picLocks noChangeAspect="1"/>
            </p:cNvPicPr>
            <p:nvPr/>
          </p:nvPicPr>
          <p:blipFill>
            <a:blip r:embed="rId3"/>
            <a:stretch>
              <a:fillRect/>
            </a:stretch>
          </p:blipFill>
          <p:spPr>
            <a:xfrm>
              <a:off x="3861881" y="3075839"/>
              <a:ext cx="5481127" cy="3049740"/>
            </a:xfrm>
            <a:prstGeom prst="rect">
              <a:avLst/>
            </a:prstGeom>
            <a:ln>
              <a:solidFill>
                <a:schemeClr val="bg1">
                  <a:lumMod val="85000"/>
                </a:schemeClr>
              </a:solidFill>
            </a:ln>
          </p:spPr>
        </p:pic>
        <p:sp>
          <p:nvSpPr>
            <p:cNvPr id="40" name="직사각형 39">
              <a:extLst>
                <a:ext uri="{FF2B5EF4-FFF2-40B4-BE49-F238E27FC236}">
                  <a16:creationId xmlns:a16="http://schemas.microsoft.com/office/drawing/2014/main" id="{8C39FD67-0522-48B1-9A64-C04873AB634A}"/>
                </a:ext>
              </a:extLst>
            </p:cNvPr>
            <p:cNvSpPr/>
            <p:nvPr/>
          </p:nvSpPr>
          <p:spPr>
            <a:xfrm>
              <a:off x="5618418" y="3507490"/>
              <a:ext cx="1031095" cy="89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직사각형 51">
              <a:extLst>
                <a:ext uri="{FF2B5EF4-FFF2-40B4-BE49-F238E27FC236}">
                  <a16:creationId xmlns:a16="http://schemas.microsoft.com/office/drawing/2014/main" id="{D4B986AC-411A-4A55-9F43-13D8D4639DDE}"/>
                </a:ext>
              </a:extLst>
            </p:cNvPr>
            <p:cNvSpPr/>
            <p:nvPr/>
          </p:nvSpPr>
          <p:spPr>
            <a:xfrm>
              <a:off x="5604963" y="4282190"/>
              <a:ext cx="1134205" cy="89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3" name="직사각형 52">
              <a:extLst>
                <a:ext uri="{FF2B5EF4-FFF2-40B4-BE49-F238E27FC236}">
                  <a16:creationId xmlns:a16="http://schemas.microsoft.com/office/drawing/2014/main" id="{1DC77242-97EF-43AA-BCE9-BF49968BDD13}"/>
                </a:ext>
              </a:extLst>
            </p:cNvPr>
            <p:cNvSpPr/>
            <p:nvPr/>
          </p:nvSpPr>
          <p:spPr>
            <a:xfrm>
              <a:off x="5611752" y="5044190"/>
              <a:ext cx="1247626" cy="89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41" name="그룹 40"/>
          <p:cNvGrpSpPr/>
          <p:nvPr/>
        </p:nvGrpSpPr>
        <p:grpSpPr>
          <a:xfrm>
            <a:off x="559817" y="2990987"/>
            <a:ext cx="8783192" cy="215394"/>
            <a:chOff x="1027113" y="2045612"/>
            <a:chExt cx="8785225" cy="215444"/>
          </a:xfrm>
        </p:grpSpPr>
        <p:sp>
          <p:nvSpPr>
            <p:cNvPr id="42" name="직사각형 41"/>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직사각형 42"/>
            <p:cNvSpPr/>
            <p:nvPr/>
          </p:nvSpPr>
          <p:spPr>
            <a:xfrm>
              <a:off x="1179513" y="2045612"/>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Ví dụ về</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câu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chuyển hướng bằng lệnh cat</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9326112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직사각형 4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In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toàn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bộ</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biến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set</a:t>
            </a:r>
          </a:p>
        </p:txBody>
      </p:sp>
      <p:sp>
        <p:nvSpPr>
          <p:cNvPr id="50" name="직사각형 4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51" name="직사각형 5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grpSp>
        <p:nvGrpSpPr>
          <p:cNvPr id="34" name="그룹 33"/>
          <p:cNvGrpSpPr>
            <a:grpSpLocks noChangeAspect="1"/>
          </p:cNvGrpSpPr>
          <p:nvPr/>
        </p:nvGrpSpPr>
        <p:grpSpPr>
          <a:xfrm>
            <a:off x="554061" y="2699869"/>
            <a:ext cx="5760000" cy="3204907"/>
            <a:chOff x="3715303" y="3256343"/>
            <a:chExt cx="5503636" cy="3062264"/>
          </a:xfrm>
        </p:grpSpPr>
        <p:pic>
          <p:nvPicPr>
            <p:cNvPr id="35" name="그림 34" descr="텍스트이(가) 표시된 사진&#10;&#10;자동 생성된 설명">
              <a:extLst>
                <a:ext uri="{FF2B5EF4-FFF2-40B4-BE49-F238E27FC236}">
                  <a16:creationId xmlns:a16="http://schemas.microsoft.com/office/drawing/2014/main" id="{45839EBF-EE2F-47AB-9A4B-1538AE02162E}"/>
                </a:ext>
              </a:extLst>
            </p:cNvPr>
            <p:cNvPicPr>
              <a:picLocks noChangeAspect="1"/>
            </p:cNvPicPr>
            <p:nvPr/>
          </p:nvPicPr>
          <p:blipFill>
            <a:blip r:embed="rId3"/>
            <a:stretch>
              <a:fillRect/>
            </a:stretch>
          </p:blipFill>
          <p:spPr>
            <a:xfrm>
              <a:off x="3715303" y="3256343"/>
              <a:ext cx="5503636" cy="3062264"/>
            </a:xfrm>
            <a:prstGeom prst="rect">
              <a:avLst/>
            </a:prstGeom>
            <a:ln>
              <a:solidFill>
                <a:schemeClr val="bg1">
                  <a:lumMod val="85000"/>
                </a:schemeClr>
              </a:solidFill>
            </a:ln>
          </p:spPr>
        </p:pic>
        <p:sp>
          <p:nvSpPr>
            <p:cNvPr id="36" name="직사각형 35">
              <a:extLst>
                <a:ext uri="{FF2B5EF4-FFF2-40B4-BE49-F238E27FC236}">
                  <a16:creationId xmlns:a16="http://schemas.microsoft.com/office/drawing/2014/main" id="{FE4EF52B-F010-4E85-8F5D-9F565491B72F}"/>
                </a:ext>
              </a:extLst>
            </p:cNvPr>
            <p:cNvSpPr/>
            <p:nvPr/>
          </p:nvSpPr>
          <p:spPr>
            <a:xfrm>
              <a:off x="5465816" y="3885924"/>
              <a:ext cx="237037" cy="82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4" name="그룹 13"/>
          <p:cNvGrpSpPr/>
          <p:nvPr/>
        </p:nvGrpSpPr>
        <p:grpSpPr>
          <a:xfrm>
            <a:off x="559817" y="1943919"/>
            <a:ext cx="8783192" cy="215394"/>
            <a:chOff x="1027113" y="2045617"/>
            <a:chExt cx="8785225" cy="215444"/>
          </a:xfrm>
        </p:grpSpPr>
        <p:sp>
          <p:nvSpPr>
            <p:cNvPr id="15" name="직사각형 1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6" name="직사각형 15"/>
            <p:cNvSpPr/>
            <p:nvPr/>
          </p:nvSpPr>
          <p:spPr>
            <a:xfrm>
              <a:off x="1179513" y="2045617"/>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set: in cả biến shell và biến môi trường.</a:t>
              </a:r>
            </a:p>
          </p:txBody>
        </p:sp>
      </p:grpSp>
      <p:grpSp>
        <p:nvGrpSpPr>
          <p:cNvPr id="17" name="그룹 16"/>
          <p:cNvGrpSpPr/>
          <p:nvPr/>
        </p:nvGrpSpPr>
        <p:grpSpPr>
          <a:xfrm>
            <a:off x="559817" y="2326463"/>
            <a:ext cx="8783192" cy="215394"/>
            <a:chOff x="1027113" y="2045621"/>
            <a:chExt cx="8785225" cy="215444"/>
          </a:xfrm>
        </p:grpSpPr>
        <p:sp>
          <p:nvSpPr>
            <p:cNvPr id="18" name="직사각형 1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9" name="직사각형 18"/>
            <p:cNvSpPr/>
            <p:nvPr/>
          </p:nvSpPr>
          <p:spPr>
            <a:xfrm>
              <a:off x="1179513" y="2045621"/>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env: 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môi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trường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8921658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Danh sách các biến môi trường chính</a:t>
            </a:r>
          </a:p>
        </p:txBody>
      </p:sp>
      <p:grpSp>
        <p:nvGrpSpPr>
          <p:cNvPr id="57" name="그룹 56"/>
          <p:cNvGrpSpPr/>
          <p:nvPr/>
        </p:nvGrpSpPr>
        <p:grpSpPr>
          <a:xfrm>
            <a:off x="559817" y="1933983"/>
            <a:ext cx="8783192" cy="215394"/>
            <a:chOff x="1027113" y="2045620"/>
            <a:chExt cx="8785225" cy="215444"/>
          </a:xfrm>
        </p:grpSpPr>
        <p:sp>
          <p:nvSpPr>
            <p:cNvPr id="70" name="직사각형 6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1" name="직사각형 70"/>
            <p:cNvSpPr/>
            <p:nvPr/>
          </p:nvSpPr>
          <p:spPr>
            <a:xfrm>
              <a:off x="1179513" y="2045620"/>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set: in cả biến Shell và biến môi trường</a:t>
              </a:r>
            </a:p>
          </p:txBody>
        </p:sp>
      </p:grpSp>
      <p:graphicFrame>
        <p:nvGraphicFramePr>
          <p:cNvPr id="9" name="표 15">
            <a:extLst>
              <a:ext uri="{FF2B5EF4-FFF2-40B4-BE49-F238E27FC236}">
                <a16:creationId xmlns:a16="http://schemas.microsoft.com/office/drawing/2014/main" id="{005E27FF-2D6F-47AA-BF90-A4716D2209E8}"/>
              </a:ext>
            </a:extLst>
          </p:cNvPr>
          <p:cNvGraphicFramePr>
            <a:graphicFrameLocks noGrp="1"/>
          </p:cNvGraphicFramePr>
          <p:nvPr>
            <p:extLst>
              <p:ext uri="{D42A27DB-BD31-4B8C-83A1-F6EECF244321}">
                <p14:modId xmlns:p14="http://schemas.microsoft.com/office/powerpoint/2010/main" val="1933102720"/>
              </p:ext>
            </p:extLst>
          </p:nvPr>
        </p:nvGraphicFramePr>
        <p:xfrm>
          <a:off x="559817" y="2350299"/>
          <a:ext cx="8630827" cy="2221200"/>
        </p:xfrm>
        <a:graphic>
          <a:graphicData uri="http://schemas.openxmlformats.org/drawingml/2006/table">
            <a:tbl>
              <a:tblPr firstRow="1" bandRow="1">
                <a:tableStyleId>{5C22544A-7EE6-4342-B048-85BDC9FD1C3A}</a:tableStyleId>
              </a:tblPr>
              <a:tblGrid>
                <a:gridCol w="1493990">
                  <a:extLst>
                    <a:ext uri="{9D8B030D-6E8A-4147-A177-3AD203B41FA5}">
                      <a16:colId xmlns:a16="http://schemas.microsoft.com/office/drawing/2014/main" val="20000"/>
                    </a:ext>
                  </a:extLst>
                </a:gridCol>
                <a:gridCol w="2592084">
                  <a:extLst>
                    <a:ext uri="{9D8B030D-6E8A-4147-A177-3AD203B41FA5}">
                      <a16:colId xmlns:a16="http://schemas.microsoft.com/office/drawing/2014/main" val="20001"/>
                    </a:ext>
                  </a:extLst>
                </a:gridCol>
                <a:gridCol w="1475545">
                  <a:extLst>
                    <a:ext uri="{9D8B030D-6E8A-4147-A177-3AD203B41FA5}">
                      <a16:colId xmlns:a16="http://schemas.microsoft.com/office/drawing/2014/main" val="20002"/>
                    </a:ext>
                  </a:extLst>
                </a:gridCol>
                <a:gridCol w="3069208">
                  <a:extLst>
                    <a:ext uri="{9D8B030D-6E8A-4147-A177-3AD203B41FA5}">
                      <a16:colId xmlns:a16="http://schemas.microsoft.com/office/drawing/2014/main" val="20003"/>
                    </a:ext>
                  </a:extLst>
                </a:gridCol>
              </a:tblGrid>
              <a:tr h="576000">
                <a:tc>
                  <a:txBody>
                    <a:bodyPr/>
                    <a:lstStyle/>
                    <a:p>
                      <a:pPr marL="0" algn="ctr" defTabSz="914400" rtl="0" eaLnBrk="1" latinLnBrk="1" hangingPunct="1"/>
                      <a:r>
                        <a:rPr lang="vi-VN" sz="13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biến môi trường</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3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3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biến môi trường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3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96000">
                <a:tc>
                  <a:txBody>
                    <a:bodyPr/>
                    <a:lstStyle/>
                    <a:p>
                      <a:pPr marL="0" algn="ctr"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HISTSIZE</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Kích thước kho lưu trữ lịch sử</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PATH</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Đường dẫn để tìm kiếm lệnh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96000">
                <a:tc>
                  <a:txBody>
                    <a:bodyPr/>
                    <a:lstStyle/>
                    <a:p>
                      <a:pPr marL="0" algn="ctr"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HOME</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Đường dẫn tuyệt đối tới thư mục </a:t>
                      </a:r>
                      <a:endParaRPr lang="en-US"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chính người dùng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PWD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đường dẫn tuyệt đối tới thư mục đang làm việc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96000">
                <a:tc>
                  <a:txBody>
                    <a:bodyPr/>
                    <a:lstStyle/>
                    <a:p>
                      <a:pPr marL="0" algn="ctr"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LANG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Ngôn ngữ được sử dụng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SHELL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Shell đăng nhập</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96000">
                <a:tc>
                  <a:txBody>
                    <a:bodyPr/>
                    <a:lstStyle/>
                    <a:p>
                      <a:pPr marL="0" algn="ctr" defTabSz="914400" rtl="0" eaLnBrk="1" latinLnBrk="1" hangingPunct="1"/>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LOGNAME</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Tên tài khoản người dùng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kern="120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867242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In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biến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cụ</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thể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echo</a:t>
            </a:r>
          </a:p>
        </p:txBody>
      </p:sp>
      <p:grpSp>
        <p:nvGrpSpPr>
          <p:cNvPr id="2" name="그룹 1"/>
          <p:cNvGrpSpPr>
            <a:grpSpLocks noChangeAspect="1"/>
          </p:cNvGrpSpPr>
          <p:nvPr/>
        </p:nvGrpSpPr>
        <p:grpSpPr>
          <a:xfrm>
            <a:off x="564819" y="2304227"/>
            <a:ext cx="5760000" cy="3204907"/>
            <a:chOff x="1990725" y="2664023"/>
            <a:chExt cx="5924550" cy="3296464"/>
          </a:xfrm>
        </p:grpSpPr>
        <p:pic>
          <p:nvPicPr>
            <p:cNvPr id="21" name="그림 20" descr="텍스트, 스크린샷, 모니터, 디스플레이이(가) 표시된 사진&#10;&#10;자동 생성된 설명">
              <a:extLst>
                <a:ext uri="{FF2B5EF4-FFF2-40B4-BE49-F238E27FC236}">
                  <a16:creationId xmlns:a16="http://schemas.microsoft.com/office/drawing/2014/main" id="{41F81775-E4FC-4995-88EE-5E18EE57190E}"/>
                </a:ext>
              </a:extLst>
            </p:cNvPr>
            <p:cNvPicPr>
              <a:picLocks noChangeAspect="1"/>
            </p:cNvPicPr>
            <p:nvPr/>
          </p:nvPicPr>
          <p:blipFill>
            <a:blip r:embed="rId3"/>
            <a:stretch>
              <a:fillRect/>
            </a:stretch>
          </p:blipFill>
          <p:spPr>
            <a:xfrm>
              <a:off x="1990725" y="2664023"/>
              <a:ext cx="5924550" cy="3296464"/>
            </a:xfrm>
            <a:prstGeom prst="rect">
              <a:avLst/>
            </a:prstGeom>
            <a:ln>
              <a:solidFill>
                <a:schemeClr val="bg1">
                  <a:lumMod val="85000"/>
                </a:schemeClr>
              </a:solidFill>
            </a:ln>
          </p:spPr>
        </p:pic>
        <p:sp>
          <p:nvSpPr>
            <p:cNvPr id="22" name="직사각형 21">
              <a:extLst>
                <a:ext uri="{FF2B5EF4-FFF2-40B4-BE49-F238E27FC236}">
                  <a16:creationId xmlns:a16="http://schemas.microsoft.com/office/drawing/2014/main" id="{F11AB1E0-420C-4CD7-8EB9-A3F4B2D7713C}"/>
                </a:ext>
              </a:extLst>
            </p:cNvPr>
            <p:cNvSpPr/>
            <p:nvPr/>
          </p:nvSpPr>
          <p:spPr>
            <a:xfrm>
              <a:off x="3887414" y="3128373"/>
              <a:ext cx="640229" cy="982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직사각형 22">
              <a:extLst>
                <a:ext uri="{FF2B5EF4-FFF2-40B4-BE49-F238E27FC236}">
                  <a16:creationId xmlns:a16="http://schemas.microsoft.com/office/drawing/2014/main" id="{C7C750EC-BD76-4FCD-801B-9625FE56B88D}"/>
                </a:ext>
              </a:extLst>
            </p:cNvPr>
            <p:cNvSpPr/>
            <p:nvPr/>
          </p:nvSpPr>
          <p:spPr>
            <a:xfrm>
              <a:off x="3881064" y="3337923"/>
              <a:ext cx="640229" cy="982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2" name="그룹 11"/>
          <p:cNvGrpSpPr/>
          <p:nvPr/>
        </p:nvGrpSpPr>
        <p:grpSpPr>
          <a:xfrm>
            <a:off x="559817" y="1943919"/>
            <a:ext cx="8783192" cy="215394"/>
            <a:chOff x="1027113" y="2045617"/>
            <a:chExt cx="8785225" cy="215444"/>
          </a:xfrm>
        </p:grpSpPr>
        <p:sp>
          <p:nvSpPr>
            <p:cNvPr id="13" name="직사각형 12"/>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4" name="직사각형 13"/>
            <p:cNvSpPr/>
            <p:nvPr/>
          </p:nvSpPr>
          <p:spPr>
            <a:xfrm>
              <a:off x="1179513" y="2045617"/>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Khi in giá trị của một biến, thêm ký tự đặc biệt $ vào đằng trước tên biến.</a:t>
              </a:r>
            </a:p>
          </p:txBody>
        </p:sp>
      </p:grpSp>
    </p:spTree>
    <p:extLst>
      <p:ext uri="{BB962C8B-B14F-4D97-AF65-F5344CB8AC3E}">
        <p14:creationId xmlns:p14="http://schemas.microsoft.com/office/powerpoint/2010/main" val="16423959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Thiết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lập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biến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Shell</a:t>
            </a:r>
          </a:p>
        </p:txBody>
      </p:sp>
      <p:grpSp>
        <p:nvGrpSpPr>
          <p:cNvPr id="3" name="그룹 2"/>
          <p:cNvGrpSpPr>
            <a:grpSpLocks noChangeAspect="1"/>
          </p:cNvGrpSpPr>
          <p:nvPr/>
        </p:nvGrpSpPr>
        <p:grpSpPr>
          <a:xfrm>
            <a:off x="468000" y="3140933"/>
            <a:ext cx="5760000" cy="2905235"/>
            <a:chOff x="474165" y="3140933"/>
            <a:chExt cx="5558487" cy="2803596"/>
          </a:xfrm>
        </p:grpSpPr>
        <p:grpSp>
          <p:nvGrpSpPr>
            <p:cNvPr id="14" name="그룹 13">
              <a:extLst>
                <a:ext uri="{FF2B5EF4-FFF2-40B4-BE49-F238E27FC236}">
                  <a16:creationId xmlns:a16="http://schemas.microsoft.com/office/drawing/2014/main" id="{FB0EBD4D-2C98-4638-A49E-0531F30AD7F7}"/>
                </a:ext>
              </a:extLst>
            </p:cNvPr>
            <p:cNvGrpSpPr/>
            <p:nvPr/>
          </p:nvGrpSpPr>
          <p:grpSpPr>
            <a:xfrm>
              <a:off x="474165" y="3140933"/>
              <a:ext cx="5558487" cy="2803596"/>
              <a:chOff x="2318766" y="3299959"/>
              <a:chExt cx="5558487" cy="2803596"/>
            </a:xfrm>
          </p:grpSpPr>
          <p:pic>
            <p:nvPicPr>
              <p:cNvPr id="15" name="그림 14" descr="텍스트, 스크린샷, 컴퓨터, 노트북이(가) 표시된 사진&#10;&#10;자동 생성된 설명">
                <a:extLst>
                  <a:ext uri="{FF2B5EF4-FFF2-40B4-BE49-F238E27FC236}">
                    <a16:creationId xmlns:a16="http://schemas.microsoft.com/office/drawing/2014/main" id="{8EFC6D33-FBC6-4EF0-986A-96B03751D186}"/>
                  </a:ext>
                </a:extLst>
              </p:cNvPr>
              <p:cNvPicPr>
                <a:picLocks noChangeAspect="1"/>
              </p:cNvPicPr>
              <p:nvPr/>
            </p:nvPicPr>
            <p:blipFill>
              <a:blip r:embed="rId3"/>
              <a:stretch>
                <a:fillRect/>
              </a:stretch>
            </p:blipFill>
            <p:spPr>
              <a:xfrm>
                <a:off x="2318766" y="3299959"/>
                <a:ext cx="5558487" cy="2803596"/>
              </a:xfrm>
              <a:prstGeom prst="rect">
                <a:avLst/>
              </a:prstGeom>
              <a:ln>
                <a:solidFill>
                  <a:schemeClr val="bg1">
                    <a:lumMod val="85000"/>
                  </a:schemeClr>
                </a:solidFill>
              </a:ln>
            </p:spPr>
          </p:pic>
          <p:sp>
            <p:nvSpPr>
              <p:cNvPr id="18" name="직사각형 17">
                <a:extLst>
                  <a:ext uri="{FF2B5EF4-FFF2-40B4-BE49-F238E27FC236}">
                    <a16:creationId xmlns:a16="http://schemas.microsoft.com/office/drawing/2014/main" id="{E4E4C1ED-D8CB-4F0C-BE8F-9BF9422A03BF}"/>
                  </a:ext>
                </a:extLst>
              </p:cNvPr>
              <p:cNvSpPr/>
              <p:nvPr/>
            </p:nvSpPr>
            <p:spPr>
              <a:xfrm>
                <a:off x="4796609" y="3737053"/>
                <a:ext cx="3061165" cy="3777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100" dirty="0">
                    <a:solidFill>
                      <a:schemeClr val="bg1"/>
                    </a:solidFill>
                    <a:latin typeface="SamsungOne-700" panose="020B0803030303020204" pitchFamily="34" charset="0"/>
                    <a:ea typeface="맑은 고딕"/>
                  </a:rPr>
                  <a:t>There should be no space between variable name and string.</a:t>
                </a:r>
              </a:p>
            </p:txBody>
          </p:sp>
        </p:grpSp>
        <p:sp>
          <p:nvSpPr>
            <p:cNvPr id="19" name="직사각형 18">
              <a:extLst>
                <a:ext uri="{FF2B5EF4-FFF2-40B4-BE49-F238E27FC236}">
                  <a16:creationId xmlns:a16="http://schemas.microsoft.com/office/drawing/2014/main" id="{F927E018-49AF-4F26-8127-80CC72545030}"/>
                </a:ext>
              </a:extLst>
            </p:cNvPr>
            <p:cNvSpPr/>
            <p:nvPr/>
          </p:nvSpPr>
          <p:spPr>
            <a:xfrm>
              <a:off x="2245027" y="3581631"/>
              <a:ext cx="640229" cy="199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aphicFrame>
        <p:nvGraphicFramePr>
          <p:cNvPr id="11" name="표 17">
            <a:extLst>
              <a:ext uri="{FF2B5EF4-FFF2-40B4-BE49-F238E27FC236}">
                <a16:creationId xmlns:a16="http://schemas.microsoft.com/office/drawing/2014/main" id="{6402D36F-C2F8-44A0-92A7-188DDB33C01F}"/>
              </a:ext>
            </a:extLst>
          </p:cNvPr>
          <p:cNvGraphicFramePr>
            <a:graphicFrameLocks noGrp="1"/>
          </p:cNvGraphicFramePr>
          <p:nvPr>
            <p:extLst>
              <p:ext uri="{D42A27DB-BD31-4B8C-83A1-F6EECF244321}">
                <p14:modId xmlns:p14="http://schemas.microsoft.com/office/powerpoint/2010/main" val="2785172268"/>
              </p:ext>
            </p:extLst>
          </p:nvPr>
        </p:nvGraphicFramePr>
        <p:xfrm>
          <a:off x="468000" y="1964629"/>
          <a:ext cx="8630826" cy="956108"/>
        </p:xfrm>
        <a:graphic>
          <a:graphicData uri="http://schemas.openxmlformats.org/drawingml/2006/table">
            <a:tbl>
              <a:tblPr firstRow="1" bandRow="1">
                <a:tableStyleId>{5C22544A-7EE6-4342-B048-85BDC9FD1C3A}</a:tableStyleId>
              </a:tblPr>
              <a:tblGrid>
                <a:gridCol w="1332519">
                  <a:extLst>
                    <a:ext uri="{9D8B030D-6E8A-4147-A177-3AD203B41FA5}">
                      <a16:colId xmlns:a16="http://schemas.microsoft.com/office/drawing/2014/main" val="20000"/>
                    </a:ext>
                  </a:extLst>
                </a:gridCol>
                <a:gridCol w="7298307">
                  <a:extLst>
                    <a:ext uri="{9D8B030D-6E8A-4147-A177-3AD203B41FA5}">
                      <a16:colId xmlns:a16="http://schemas.microsoft.com/office/drawing/2014/main" val="20001"/>
                    </a:ext>
                  </a:extLst>
                </a:gridCol>
              </a:tblGrid>
              <a:tr h="330292">
                <a:tc gridSpan="2">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Thiết lập biến Shell</a:t>
                      </a:r>
                    </a:p>
                  </a:txBody>
                  <a:tcPr anchor="ctr">
                    <a:lnL w="12700" cmpd="sng">
                      <a:noFill/>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algn="l" defTabSz="914400"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Định dạng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Tên biến = Chuỗi</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Ví dụ</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SOME = test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67963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HĐH Raspberry Pi </a:t>
            </a: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HĐH Raspberry Pi là gì?</a:t>
            </a:r>
          </a:p>
        </p:txBody>
      </p:sp>
      <p:grpSp>
        <p:nvGrpSpPr>
          <p:cNvPr id="24" name="그룹 23">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63735"/>
            <a:chExt cx="8785225" cy="215444"/>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HĐH Raspberry Pi là gì?</a:t>
              </a:r>
            </a:p>
          </p:txBody>
        </p:sp>
      </p:grpSp>
      <p:grpSp>
        <p:nvGrpSpPr>
          <p:cNvPr id="5" name="그룹 4">
            <a:extLst>
              <a:ext uri="{FF2B5EF4-FFF2-40B4-BE49-F238E27FC236}">
                <a16:creationId xmlns:a16="http://schemas.microsoft.com/office/drawing/2014/main" id="{9FF7431E-9D07-4DC2-ABF5-44D791F950A4}"/>
              </a:ext>
            </a:extLst>
          </p:cNvPr>
          <p:cNvGrpSpPr/>
          <p:nvPr/>
        </p:nvGrpSpPr>
        <p:grpSpPr>
          <a:xfrm>
            <a:off x="2036713" y="4316082"/>
            <a:ext cx="5829397" cy="1616137"/>
            <a:chOff x="1904903" y="4629149"/>
            <a:chExt cx="5829397" cy="1616137"/>
          </a:xfrm>
        </p:grpSpPr>
        <p:sp>
          <p:nvSpPr>
            <p:cNvPr id="21" name="모서리가 둥근 직사각형 4">
              <a:extLst>
                <a:ext uri="{FF2B5EF4-FFF2-40B4-BE49-F238E27FC236}">
                  <a16:creationId xmlns:a16="http://schemas.microsoft.com/office/drawing/2014/main" id="{03EF5DFD-E288-4EC8-9AE9-431BA311FCBA}"/>
                </a:ext>
              </a:extLst>
            </p:cNvPr>
            <p:cNvSpPr/>
            <p:nvPr/>
          </p:nvSpPr>
          <p:spPr>
            <a:xfrm>
              <a:off x="1904903" y="4629149"/>
              <a:ext cx="5829397" cy="1616137"/>
            </a:xfrm>
            <a:prstGeom prst="roundRect">
              <a:avLst>
                <a:gd name="adj" fmla="val 0"/>
              </a:avLst>
            </a:prstGeom>
            <a:solidFill>
              <a:srgbClr val="FCFCFC"/>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a:t>
              </a:r>
              <a:endParaRPr lang="ko-KR" altLang="en-US" dirty="0"/>
            </a:p>
          </p:txBody>
        </p:sp>
        <p:pic>
          <p:nvPicPr>
            <p:cNvPr id="22" name="그림 21">
              <a:extLst>
                <a:ext uri="{FF2B5EF4-FFF2-40B4-BE49-F238E27FC236}">
                  <a16:creationId xmlns:a16="http://schemas.microsoft.com/office/drawing/2014/main" id="{5476443C-4A14-44AF-A1DF-5DAD548D4B9B}"/>
                </a:ext>
              </a:extLst>
            </p:cNvPr>
            <p:cNvPicPr>
              <a:picLocks noChangeAspect="1"/>
            </p:cNvPicPr>
            <p:nvPr/>
          </p:nvPicPr>
          <p:blipFill>
            <a:blip r:embed="rId3"/>
            <a:stretch>
              <a:fillRect/>
            </a:stretch>
          </p:blipFill>
          <p:spPr>
            <a:xfrm>
              <a:off x="2261379" y="5068145"/>
              <a:ext cx="2518583" cy="843767"/>
            </a:xfrm>
            <a:prstGeom prst="rect">
              <a:avLst/>
            </a:prstGeom>
            <a:ln w="6350">
              <a:noFill/>
            </a:ln>
          </p:spPr>
        </p:pic>
        <p:grpSp>
          <p:nvGrpSpPr>
            <p:cNvPr id="4" name="그룹 3">
              <a:extLst>
                <a:ext uri="{FF2B5EF4-FFF2-40B4-BE49-F238E27FC236}">
                  <a16:creationId xmlns:a16="http://schemas.microsoft.com/office/drawing/2014/main" id="{74F25722-7E8D-4486-B9EE-9E0132E94684}"/>
                </a:ext>
              </a:extLst>
            </p:cNvPr>
            <p:cNvGrpSpPr/>
            <p:nvPr/>
          </p:nvGrpSpPr>
          <p:grpSpPr>
            <a:xfrm>
              <a:off x="4951412" y="4775506"/>
              <a:ext cx="2362516" cy="1323422"/>
              <a:chOff x="-2994252" y="4009069"/>
              <a:chExt cx="2362516" cy="1323422"/>
            </a:xfrm>
          </p:grpSpPr>
          <p:grpSp>
            <p:nvGrpSpPr>
              <p:cNvPr id="2" name="그룹 1">
                <a:extLst>
                  <a:ext uri="{FF2B5EF4-FFF2-40B4-BE49-F238E27FC236}">
                    <a16:creationId xmlns:a16="http://schemas.microsoft.com/office/drawing/2014/main" id="{6949998C-9FE6-4261-8E32-7CED84A3BBD8}"/>
                  </a:ext>
                </a:extLst>
              </p:cNvPr>
              <p:cNvGrpSpPr/>
              <p:nvPr/>
            </p:nvGrpSpPr>
            <p:grpSpPr>
              <a:xfrm>
                <a:off x="-1769614" y="5100228"/>
                <a:ext cx="1137878" cy="232263"/>
                <a:chOff x="1998634" y="5909656"/>
                <a:chExt cx="1137878" cy="232263"/>
              </a:xfrm>
            </p:grpSpPr>
            <p:sp>
              <p:nvSpPr>
                <p:cNvPr id="38" name="TextBox 37">
                  <a:extLst>
                    <a:ext uri="{FF2B5EF4-FFF2-40B4-BE49-F238E27FC236}">
                      <a16:creationId xmlns:a16="http://schemas.microsoft.com/office/drawing/2014/main" id="{132AEA4E-1524-4A3A-8FAA-B07BD25EF348}"/>
                    </a:ext>
                  </a:extLst>
                </p:cNvPr>
                <p:cNvSpPr txBox="1"/>
                <p:nvPr/>
              </p:nvSpPr>
              <p:spPr>
                <a:xfrm>
                  <a:off x="2047495" y="5909656"/>
                  <a:ext cx="990656" cy="169277"/>
                </a:xfrm>
                <a:prstGeom prst="rect">
                  <a:avLst/>
                </a:prstGeom>
                <a:noFill/>
              </p:spPr>
              <p:txBody>
                <a:bodyPr wrap="none" lIns="0" tIns="0" rIns="0" bIns="0" rtlCol="0">
                  <a:spAutoFit/>
                  <a:scene3d>
                    <a:camera prst="orthographicFront"/>
                    <a:lightRig rig="threePt" dir="t"/>
                  </a:scene3d>
                  <a:sp3d>
                    <a:bevelT w="0" h="6350"/>
                    <a:bevelB w="0" h="0"/>
                  </a:sp3d>
                </a:bodyPr>
                <a:lstStyle/>
                <a:p>
                  <a:pPr>
                    <a:spcAft>
                      <a:spcPts val="200"/>
                    </a:spcAft>
                    <a:defRPr/>
                  </a:pPr>
                  <a:r>
                    <a:rPr lang="en-US" altLang="ko-KR" sz="1100" dirty="0">
                      <a:solidFill>
                        <a:srgbClr val="000000"/>
                      </a:solidFill>
                      <a:latin typeface="SamsungOne-700" panose="020B0803030303020204" pitchFamily="34" charset="0"/>
                      <a:ea typeface="SamsungOne-700" panose="020B0803030303020204" pitchFamily="34" charset="0"/>
                    </a:rPr>
                    <a:t>Mike Thompson</a:t>
                  </a:r>
                </a:p>
              </p:txBody>
            </p:sp>
            <p:grpSp>
              <p:nvGrpSpPr>
                <p:cNvPr id="39" name="그룹 38"/>
                <p:cNvGrpSpPr/>
                <p:nvPr/>
              </p:nvGrpSpPr>
              <p:grpSpPr>
                <a:xfrm>
                  <a:off x="1998634" y="5909656"/>
                  <a:ext cx="1137878" cy="232263"/>
                  <a:chOff x="6509044" y="5758869"/>
                  <a:chExt cx="1137878" cy="232263"/>
                </a:xfrm>
              </p:grpSpPr>
              <p:cxnSp>
                <p:nvCxnSpPr>
                  <p:cNvPr id="40" name="직선 연결선 39"/>
                  <p:cNvCxnSpPr/>
                  <p:nvPr/>
                </p:nvCxnSpPr>
                <p:spPr>
                  <a:xfrm>
                    <a:off x="6509044" y="5991132"/>
                    <a:ext cx="113787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7646922" y="5758869"/>
                    <a:ext cx="0" cy="2322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pic>
            <p:nvPicPr>
              <p:cNvPr id="18" name="그림 17">
                <a:extLst>
                  <a:ext uri="{FF2B5EF4-FFF2-40B4-BE49-F238E27FC236}">
                    <a16:creationId xmlns:a16="http://schemas.microsoft.com/office/drawing/2014/main" id="{B3999A39-5AC1-4042-9E75-7A97DC238B5D}"/>
                  </a:ext>
                </a:extLst>
              </p:cNvPr>
              <p:cNvPicPr>
                <a:picLocks noChangeAspect="1"/>
              </p:cNvPicPr>
              <p:nvPr/>
            </p:nvPicPr>
            <p:blipFill>
              <a:blip r:embed="rId4"/>
              <a:stretch>
                <a:fillRect/>
              </a:stretch>
            </p:blipFill>
            <p:spPr>
              <a:xfrm>
                <a:off x="-2994252" y="4009069"/>
                <a:ext cx="1172989" cy="1323422"/>
              </a:xfrm>
              <a:prstGeom prst="rect">
                <a:avLst/>
              </a:prstGeom>
            </p:spPr>
          </p:pic>
        </p:grpSp>
      </p:grpSp>
      <p:sp>
        <p:nvSpPr>
          <p:cNvPr id="20" name="직사각형 19">
            <a:extLst>
              <a:ext uri="{FF2B5EF4-FFF2-40B4-BE49-F238E27FC236}">
                <a16:creationId xmlns:a16="http://schemas.microsoft.com/office/drawing/2014/main" id="{D2C3C16D-2ECF-4890-A1D5-6974ED3AE084}"/>
              </a:ext>
            </a:extLst>
          </p:cNvPr>
          <p:cNvSpPr/>
          <p:nvPr/>
        </p:nvSpPr>
        <p:spPr>
          <a:xfrm>
            <a:off x="712182" y="2211085"/>
            <a:ext cx="8630827" cy="1756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Raspbian là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do Raspberry Pi Foundation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Raspberry Pi Foundation chính thức phát triển làm hệ điều hành chính cho dòng máy tính bảng đơn (SBC) Raspberry Pi kể từ năm 2015.</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một dự án độc lập được Mike Thompson và Peter Green phát triển.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Phiên bản đầu tiên được hoàn thiện vào tháng 6 năm 2012 và vẫn tiếp tục được phát triển. </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Raspbian,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Pidora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Openelec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Raspabmc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Risc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là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a:t>
            </a:r>
          </a:p>
        </p:txBody>
      </p:sp>
    </p:spTree>
    <p:extLst>
      <p:ext uri="{BB962C8B-B14F-4D97-AF65-F5344CB8AC3E}">
        <p14:creationId xmlns:p14="http://schemas.microsoft.com/office/powerpoint/2010/main" val="396928916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Thiết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lập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biến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Shell</a:t>
            </a:r>
          </a:p>
        </p:txBody>
      </p:sp>
      <p:grpSp>
        <p:nvGrpSpPr>
          <p:cNvPr id="21" name="그룹 20">
            <a:extLst>
              <a:ext uri="{FF2B5EF4-FFF2-40B4-BE49-F238E27FC236}">
                <a16:creationId xmlns:a16="http://schemas.microsoft.com/office/drawing/2014/main" id="{8C800366-9240-4363-8C38-78ECBCC4B03F}"/>
              </a:ext>
            </a:extLst>
          </p:cNvPr>
          <p:cNvGrpSpPr>
            <a:grpSpLocks noChangeAspect="1"/>
          </p:cNvGrpSpPr>
          <p:nvPr/>
        </p:nvGrpSpPr>
        <p:grpSpPr>
          <a:xfrm>
            <a:off x="564819" y="3905575"/>
            <a:ext cx="4287514" cy="2385604"/>
            <a:chOff x="5163667" y="3846044"/>
            <a:chExt cx="4179340" cy="2325415"/>
          </a:xfrm>
        </p:grpSpPr>
        <p:pic>
          <p:nvPicPr>
            <p:cNvPr id="22" name="그림 21" descr="텍스트이(가) 표시된 사진&#10;&#10;자동 생성된 설명">
              <a:extLst>
                <a:ext uri="{FF2B5EF4-FFF2-40B4-BE49-F238E27FC236}">
                  <a16:creationId xmlns:a16="http://schemas.microsoft.com/office/drawing/2014/main" id="{130BC077-ADA0-4884-B77B-48534B9ED1CB}"/>
                </a:ext>
              </a:extLst>
            </p:cNvPr>
            <p:cNvPicPr>
              <a:picLocks noChangeAspect="1"/>
            </p:cNvPicPr>
            <p:nvPr/>
          </p:nvPicPr>
          <p:blipFill>
            <a:blip r:embed="rId3"/>
            <a:stretch>
              <a:fillRect/>
            </a:stretch>
          </p:blipFill>
          <p:spPr>
            <a:xfrm>
              <a:off x="5163667" y="3846044"/>
              <a:ext cx="4179340" cy="2325415"/>
            </a:xfrm>
            <a:prstGeom prst="rect">
              <a:avLst/>
            </a:prstGeom>
            <a:ln>
              <a:solidFill>
                <a:schemeClr val="bg1">
                  <a:lumMod val="85000"/>
                </a:schemeClr>
              </a:solidFill>
            </a:ln>
          </p:spPr>
        </p:pic>
        <p:sp>
          <p:nvSpPr>
            <p:cNvPr id="23" name="직사각형 22">
              <a:extLst>
                <a:ext uri="{FF2B5EF4-FFF2-40B4-BE49-F238E27FC236}">
                  <a16:creationId xmlns:a16="http://schemas.microsoft.com/office/drawing/2014/main" id="{03897BFA-F07A-4121-92B4-86F3ECCEA289}"/>
                </a:ext>
              </a:extLst>
            </p:cNvPr>
            <p:cNvSpPr/>
            <p:nvPr/>
          </p:nvSpPr>
          <p:spPr>
            <a:xfrm>
              <a:off x="6503084" y="4174900"/>
              <a:ext cx="456516" cy="1595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직사각형 23">
              <a:extLst>
                <a:ext uri="{FF2B5EF4-FFF2-40B4-BE49-F238E27FC236}">
                  <a16:creationId xmlns:a16="http://schemas.microsoft.com/office/drawing/2014/main" id="{7F4E7DC7-D2BE-498B-B9B5-EA48831BF52C}"/>
                </a:ext>
              </a:extLst>
            </p:cNvPr>
            <p:cNvSpPr/>
            <p:nvPr/>
          </p:nvSpPr>
          <p:spPr>
            <a:xfrm>
              <a:off x="5806099" y="4972565"/>
              <a:ext cx="377286" cy="90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3" name="그룹 12"/>
          <p:cNvGrpSpPr/>
          <p:nvPr/>
        </p:nvGrpSpPr>
        <p:grpSpPr>
          <a:xfrm>
            <a:off x="559817" y="3563604"/>
            <a:ext cx="8783192" cy="215394"/>
            <a:chOff x="1027113" y="2045617"/>
            <a:chExt cx="8785225" cy="215444"/>
          </a:xfrm>
        </p:grpSpPr>
        <p:sp>
          <p:nvSpPr>
            <p:cNvPr id="14" name="직사각형 1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5" name="직사각형 14"/>
            <p:cNvSpPr/>
            <p:nvPr/>
          </p:nvSpPr>
          <p:spPr>
            <a:xfrm>
              <a:off x="1179513" y="2045617"/>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Đầu tiên, xác định biến Shell và dùng lệnh export để chuyển thành biến môi trường</a:t>
              </a:r>
            </a:p>
          </p:txBody>
        </p:sp>
      </p:grpSp>
      <p:graphicFrame>
        <p:nvGraphicFramePr>
          <p:cNvPr id="18" name="표 14">
            <a:extLst>
              <a:ext uri="{FF2B5EF4-FFF2-40B4-BE49-F238E27FC236}">
                <a16:creationId xmlns:a16="http://schemas.microsoft.com/office/drawing/2014/main" id="{3E18068D-5903-4279-9F8C-5330F83137A8}"/>
              </a:ext>
            </a:extLst>
          </p:cNvPr>
          <p:cNvGraphicFramePr>
            <a:graphicFrameLocks noGrp="1"/>
          </p:cNvGraphicFramePr>
          <p:nvPr>
            <p:extLst>
              <p:ext uri="{D42A27DB-BD31-4B8C-83A1-F6EECF244321}">
                <p14:modId xmlns:p14="http://schemas.microsoft.com/office/powerpoint/2010/main" val="1704414254"/>
              </p:ext>
            </p:extLst>
          </p:nvPr>
        </p:nvGraphicFramePr>
        <p:xfrm>
          <a:off x="416128" y="1842417"/>
          <a:ext cx="8630826" cy="1581924"/>
        </p:xfrm>
        <a:graphic>
          <a:graphicData uri="http://schemas.openxmlformats.org/drawingml/2006/table">
            <a:tbl>
              <a:tblPr firstRow="1" bandRow="1">
                <a:tableStyleId>{5C22544A-7EE6-4342-B048-85BDC9FD1C3A}</a:tableStyleId>
              </a:tblPr>
              <a:tblGrid>
                <a:gridCol w="1332519">
                  <a:extLst>
                    <a:ext uri="{9D8B030D-6E8A-4147-A177-3AD203B41FA5}">
                      <a16:colId xmlns:a16="http://schemas.microsoft.com/office/drawing/2014/main" val="20000"/>
                    </a:ext>
                  </a:extLst>
                </a:gridCol>
                <a:gridCol w="7298307">
                  <a:extLst>
                    <a:ext uri="{9D8B030D-6E8A-4147-A177-3AD203B41FA5}">
                      <a16:colId xmlns:a16="http://schemas.microsoft.com/office/drawing/2014/main" val="20001"/>
                    </a:ext>
                  </a:extLst>
                </a:gridCol>
              </a:tblGrid>
              <a:tr h="330292">
                <a:tc gridSpan="2">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export</a:t>
                      </a:r>
                    </a:p>
                  </a:txBody>
                  <a:tcPr anchor="ctr">
                    <a:lnL w="12700" cmpd="sng">
                      <a:noFill/>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algn="l" defTabSz="914400"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Chức năng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Thay thế biến cell cụ thể bằng một biến môi trường.</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Định dạng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Export [-n] [Biến cell]</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Option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 Chuyển đổi biến môi trường thành biến cell.</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Ví dụ</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export    export SOME    export SOME=test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952390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Hủy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biến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unset</a:t>
            </a:r>
          </a:p>
        </p:txBody>
      </p:sp>
      <p:grpSp>
        <p:nvGrpSpPr>
          <p:cNvPr id="2" name="그룹 1"/>
          <p:cNvGrpSpPr>
            <a:grpSpLocks noChangeAspect="1"/>
          </p:cNvGrpSpPr>
          <p:nvPr/>
        </p:nvGrpSpPr>
        <p:grpSpPr>
          <a:xfrm>
            <a:off x="468000" y="3307888"/>
            <a:ext cx="5040000" cy="2804294"/>
            <a:chOff x="472489" y="3385475"/>
            <a:chExt cx="4170362" cy="2320421"/>
          </a:xfrm>
        </p:grpSpPr>
        <p:pic>
          <p:nvPicPr>
            <p:cNvPr id="20" name="그림 19" descr="텍스트, 스크린샷, 모니터, 디스플레이이(가) 표시된 사진&#10;&#10;자동 생성된 설명">
              <a:extLst>
                <a:ext uri="{FF2B5EF4-FFF2-40B4-BE49-F238E27FC236}">
                  <a16:creationId xmlns:a16="http://schemas.microsoft.com/office/drawing/2014/main" id="{8A6E7772-096C-43B4-A2F1-6F337D34332B}"/>
                </a:ext>
              </a:extLst>
            </p:cNvPr>
            <p:cNvPicPr>
              <a:picLocks noChangeAspect="1"/>
            </p:cNvPicPr>
            <p:nvPr/>
          </p:nvPicPr>
          <p:blipFill>
            <a:blip r:embed="rId3"/>
            <a:stretch>
              <a:fillRect/>
            </a:stretch>
          </p:blipFill>
          <p:spPr>
            <a:xfrm>
              <a:off x="472489" y="3385475"/>
              <a:ext cx="4170362" cy="2320421"/>
            </a:xfrm>
            <a:prstGeom prst="rect">
              <a:avLst/>
            </a:prstGeom>
            <a:ln>
              <a:solidFill>
                <a:schemeClr val="bg1">
                  <a:lumMod val="85000"/>
                </a:schemeClr>
              </a:solidFill>
            </a:ln>
          </p:spPr>
        </p:pic>
        <p:sp>
          <p:nvSpPr>
            <p:cNvPr id="21" name="직사각형 20">
              <a:extLst>
                <a:ext uri="{FF2B5EF4-FFF2-40B4-BE49-F238E27FC236}">
                  <a16:creationId xmlns:a16="http://schemas.microsoft.com/office/drawing/2014/main" id="{DC4017C1-3F06-4F4B-97B9-61CCC7DC8537}"/>
                </a:ext>
              </a:extLst>
            </p:cNvPr>
            <p:cNvSpPr/>
            <p:nvPr/>
          </p:nvSpPr>
          <p:spPr>
            <a:xfrm>
              <a:off x="1803235" y="3704504"/>
              <a:ext cx="430586" cy="156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a:extLst>
                <a:ext uri="{FF2B5EF4-FFF2-40B4-BE49-F238E27FC236}">
                  <a16:creationId xmlns:a16="http://schemas.microsoft.com/office/drawing/2014/main" id="{E4103DC1-9BBC-45D5-8625-D05D373815BD}"/>
                </a:ext>
              </a:extLst>
            </p:cNvPr>
            <p:cNvSpPr/>
            <p:nvPr/>
          </p:nvSpPr>
          <p:spPr>
            <a:xfrm>
              <a:off x="2304707" y="3710080"/>
              <a:ext cx="1998937" cy="16373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100" dirty="0">
                  <a:solidFill>
                    <a:schemeClr val="bg1"/>
                  </a:solidFill>
                  <a:latin typeface="SamsungOne-700" panose="020B0803030303020204" pitchFamily="34" charset="0"/>
                  <a:ea typeface="맑은 고딕"/>
                </a:rPr>
                <a:t>Now, $SOME has nothing</a:t>
              </a:r>
            </a:p>
          </p:txBody>
        </p:sp>
      </p:grpSp>
      <p:graphicFrame>
        <p:nvGraphicFramePr>
          <p:cNvPr id="10" name="표 12">
            <a:extLst>
              <a:ext uri="{FF2B5EF4-FFF2-40B4-BE49-F238E27FC236}">
                <a16:creationId xmlns:a16="http://schemas.microsoft.com/office/drawing/2014/main" id="{FB624677-EADC-4D71-B236-E85FFF4D07E4}"/>
              </a:ext>
            </a:extLst>
          </p:cNvPr>
          <p:cNvGraphicFramePr>
            <a:graphicFrameLocks noGrp="1"/>
          </p:cNvGraphicFramePr>
          <p:nvPr>
            <p:extLst>
              <p:ext uri="{D42A27DB-BD31-4B8C-83A1-F6EECF244321}">
                <p14:modId xmlns:p14="http://schemas.microsoft.com/office/powerpoint/2010/main" val="2964030562"/>
              </p:ext>
            </p:extLst>
          </p:nvPr>
        </p:nvGraphicFramePr>
        <p:xfrm>
          <a:off x="416128" y="1842725"/>
          <a:ext cx="8630826" cy="1269016"/>
        </p:xfrm>
        <a:graphic>
          <a:graphicData uri="http://schemas.openxmlformats.org/drawingml/2006/table">
            <a:tbl>
              <a:tblPr firstRow="1" bandRow="1">
                <a:tableStyleId>{5C22544A-7EE6-4342-B048-85BDC9FD1C3A}</a:tableStyleId>
              </a:tblPr>
              <a:tblGrid>
                <a:gridCol w="1332519">
                  <a:extLst>
                    <a:ext uri="{9D8B030D-6E8A-4147-A177-3AD203B41FA5}">
                      <a16:colId xmlns:a16="http://schemas.microsoft.com/office/drawing/2014/main" val="20000"/>
                    </a:ext>
                  </a:extLst>
                </a:gridCol>
                <a:gridCol w="7298307">
                  <a:extLst>
                    <a:ext uri="{9D8B030D-6E8A-4147-A177-3AD203B41FA5}">
                      <a16:colId xmlns:a16="http://schemas.microsoft.com/office/drawing/2014/main" val="20001"/>
                    </a:ext>
                  </a:extLst>
                </a:gridCol>
              </a:tblGrid>
              <a:tr h="330292">
                <a:tc gridSpan="2">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unset</a:t>
                      </a:r>
                    </a:p>
                  </a:txBody>
                  <a:tcPr anchor="ctr">
                    <a:lnL w="12700" cmpd="sng">
                      <a:noFill/>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algn="l" defTabSz="914400"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Chức năng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Hoàn tác biến cụ thể.</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Định dạng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unset biến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Ví dụ</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unset SOME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762813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alias</a:t>
            </a:r>
            <a:endParaRPr lang="ko-KR" altLang="en-US" sz="2400" dirty="0">
              <a:solidFill>
                <a:prstClr val="black">
                  <a:lumMod val="95000"/>
                  <a:lumOff val="5000"/>
                </a:prstClr>
              </a:solidFill>
              <a:latin typeface="iCiel Samsung Sharp Sans Regula" pitchFamily="2" charset="0"/>
              <a:ea typeface="Samsung Sharp Sans" pitchFamily="2" charset="0"/>
              <a:cs typeface="iCiel Samsung Sharp Sans Regula" pitchFamily="2" charset="0"/>
            </a:endParaRPr>
          </a:p>
        </p:txBody>
      </p:sp>
      <p:grpSp>
        <p:nvGrpSpPr>
          <p:cNvPr id="25" name="그룹 24"/>
          <p:cNvGrpSpPr/>
          <p:nvPr/>
        </p:nvGrpSpPr>
        <p:grpSpPr>
          <a:xfrm>
            <a:off x="559817" y="1943919"/>
            <a:ext cx="8783192" cy="1363024"/>
            <a:chOff x="559817" y="2728556"/>
            <a:chExt cx="8783192" cy="1363024"/>
          </a:xfrm>
        </p:grpSpPr>
        <p:grpSp>
          <p:nvGrpSpPr>
            <p:cNvPr id="27" name="그룹 26"/>
            <p:cNvGrpSpPr/>
            <p:nvPr/>
          </p:nvGrpSpPr>
          <p:grpSpPr>
            <a:xfrm>
              <a:off x="559817" y="2728556"/>
              <a:ext cx="8783192" cy="215394"/>
              <a:chOff x="1027113" y="2045617"/>
              <a:chExt cx="8785225" cy="215444"/>
            </a:xfrm>
          </p:grpSpPr>
          <p:sp>
            <p:nvSpPr>
              <p:cNvPr id="37" name="직사각형 3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8" name="직사각형 37"/>
              <p:cNvSpPr/>
              <p:nvPr/>
            </p:nvSpPr>
            <p:spPr>
              <a:xfrm>
                <a:off x="1179513" y="2045617"/>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Cho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shortcut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tắt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Shell nào</a:t>
                </a:r>
              </a:p>
            </p:txBody>
          </p:sp>
        </p:grpSp>
        <p:grpSp>
          <p:nvGrpSpPr>
            <p:cNvPr id="28" name="그룹 27"/>
            <p:cNvGrpSpPr/>
            <p:nvPr/>
          </p:nvGrpSpPr>
          <p:grpSpPr>
            <a:xfrm>
              <a:off x="559817" y="3111100"/>
              <a:ext cx="8783192" cy="215394"/>
              <a:chOff x="1027113" y="2045621"/>
              <a:chExt cx="8785225" cy="215444"/>
            </a:xfrm>
          </p:grpSpPr>
          <p:sp>
            <p:nvSpPr>
              <p:cNvPr id="35" name="직사각형 3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6" name="직사각형 35"/>
              <p:cNvSpPr/>
              <p:nvPr/>
            </p:nvSpPr>
            <p:spPr>
              <a:xfrm>
                <a:off x="1179513" y="2045621"/>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Giúp tiết kiệm thời gian bằng lệnh ngắn hơn thay vì lệnh dài</a:t>
                </a:r>
              </a:p>
            </p:txBody>
          </p:sp>
        </p:grpSp>
        <p:grpSp>
          <p:nvGrpSpPr>
            <p:cNvPr id="29" name="그룹 28"/>
            <p:cNvGrpSpPr/>
            <p:nvPr/>
          </p:nvGrpSpPr>
          <p:grpSpPr>
            <a:xfrm>
              <a:off x="559817" y="3493643"/>
              <a:ext cx="8783192" cy="215394"/>
              <a:chOff x="1027113" y="2045618"/>
              <a:chExt cx="8785225" cy="215444"/>
            </a:xfrm>
          </p:grpSpPr>
          <p:sp>
            <p:nvSpPr>
              <p:cNvPr id="33" name="직사각형 32"/>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4" name="직사각형 33"/>
              <p:cNvSpPr/>
              <p:nvPr/>
            </p:nvSpPr>
            <p:spPr>
              <a:xfrm>
                <a:off x="1179513" y="2045618"/>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Có thể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grpSp>
          <p:nvGrpSpPr>
            <p:cNvPr id="30" name="그룹 29"/>
            <p:cNvGrpSpPr/>
            <p:nvPr/>
          </p:nvGrpSpPr>
          <p:grpSpPr>
            <a:xfrm>
              <a:off x="559817" y="3876186"/>
              <a:ext cx="8783192" cy="215394"/>
              <a:chOff x="1027113" y="2045621"/>
              <a:chExt cx="8785225" cy="215444"/>
            </a:xfrm>
          </p:grpSpPr>
          <p:sp>
            <p:nvSpPr>
              <p:cNvPr id="31" name="직사각형 3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직사각형 31"/>
              <p:cNvSpPr/>
              <p:nvPr/>
            </p:nvSpPr>
            <p:spPr>
              <a:xfrm>
                <a:off x="1179513" y="2045621"/>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Có thể tạo nhiều bí danh cho lệnh bằng tên lối tắt bao gồm những option thường dùng </a:t>
                </a:r>
              </a:p>
            </p:txBody>
          </p:sp>
        </p:grpSp>
      </p:grpSp>
      <p:graphicFrame>
        <p:nvGraphicFramePr>
          <p:cNvPr id="19" name="표 27">
            <a:extLst>
              <a:ext uri="{FF2B5EF4-FFF2-40B4-BE49-F238E27FC236}">
                <a16:creationId xmlns:a16="http://schemas.microsoft.com/office/drawing/2014/main" id="{737FF760-CAF0-4A00-BE28-F73FF2628033}"/>
              </a:ext>
            </a:extLst>
          </p:cNvPr>
          <p:cNvGraphicFramePr>
            <a:graphicFrameLocks noGrp="1"/>
          </p:cNvGraphicFramePr>
          <p:nvPr>
            <p:extLst>
              <p:ext uri="{D42A27DB-BD31-4B8C-83A1-F6EECF244321}">
                <p14:modId xmlns:p14="http://schemas.microsoft.com/office/powerpoint/2010/main" val="2281121711"/>
              </p:ext>
            </p:extLst>
          </p:nvPr>
        </p:nvGraphicFramePr>
        <p:xfrm>
          <a:off x="559817" y="3575123"/>
          <a:ext cx="8630826" cy="1687628"/>
        </p:xfrm>
        <a:graphic>
          <a:graphicData uri="http://schemas.openxmlformats.org/drawingml/2006/table">
            <a:tbl>
              <a:tblPr firstRow="1" bandRow="1">
                <a:tableStyleId>{5C22544A-7EE6-4342-B048-85BDC9FD1C3A}</a:tableStyleId>
              </a:tblPr>
              <a:tblGrid>
                <a:gridCol w="1332519">
                  <a:extLst>
                    <a:ext uri="{9D8B030D-6E8A-4147-A177-3AD203B41FA5}">
                      <a16:colId xmlns:a16="http://schemas.microsoft.com/office/drawing/2014/main" val="20000"/>
                    </a:ext>
                  </a:extLst>
                </a:gridCol>
                <a:gridCol w="7298307">
                  <a:extLst>
                    <a:ext uri="{9D8B030D-6E8A-4147-A177-3AD203B41FA5}">
                      <a16:colId xmlns:a16="http://schemas.microsoft.com/office/drawing/2014/main" val="20001"/>
                    </a:ext>
                  </a:extLst>
                </a:gridCol>
              </a:tblGrid>
              <a:tr h="330292">
                <a:tc gridSpan="2">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alias</a:t>
                      </a:r>
                    </a:p>
                  </a:txBody>
                  <a:tcPr anchor="ctr">
                    <a:lnL w="12700" cmpd="sng">
                      <a:noFill/>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algn="l" defTabSz="914400"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Chức năng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Tạo bí danh.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Định dạng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alias name = ‘command’</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Ví dụ</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alias: In một danh sách các bí danh hiện được đặt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alias name = ‘command’: Khi dùng một lệnh được chỉnh sửa</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alias name = ‘command;command2;...’ : Khi dùng nhiều lệnh với một tên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2267237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alias</a:t>
            </a:r>
          </a:p>
        </p:txBody>
      </p:sp>
      <p:grpSp>
        <p:nvGrpSpPr>
          <p:cNvPr id="23" name="그룹 22"/>
          <p:cNvGrpSpPr>
            <a:grpSpLocks noChangeAspect="1"/>
          </p:cNvGrpSpPr>
          <p:nvPr/>
        </p:nvGrpSpPr>
        <p:grpSpPr>
          <a:xfrm>
            <a:off x="543304" y="2324641"/>
            <a:ext cx="5760000" cy="3204907"/>
            <a:chOff x="565108" y="2382988"/>
            <a:chExt cx="6350636" cy="3533541"/>
          </a:xfrm>
        </p:grpSpPr>
        <p:pic>
          <p:nvPicPr>
            <p:cNvPr id="24" name="그림 23" descr="텍스트이(가) 표시된 사진&#10;&#10;자동 생성된 설명">
              <a:extLst>
                <a:ext uri="{FF2B5EF4-FFF2-40B4-BE49-F238E27FC236}">
                  <a16:creationId xmlns:a16="http://schemas.microsoft.com/office/drawing/2014/main" id="{56E60B7F-C1AF-4303-8086-2EE885BB5DD5}"/>
                </a:ext>
              </a:extLst>
            </p:cNvPr>
            <p:cNvPicPr>
              <a:picLocks noChangeAspect="1"/>
            </p:cNvPicPr>
            <p:nvPr/>
          </p:nvPicPr>
          <p:blipFill>
            <a:blip r:embed="rId3"/>
            <a:stretch>
              <a:fillRect/>
            </a:stretch>
          </p:blipFill>
          <p:spPr>
            <a:xfrm>
              <a:off x="565108" y="2382988"/>
              <a:ext cx="6350636" cy="3533541"/>
            </a:xfrm>
            <a:prstGeom prst="rect">
              <a:avLst/>
            </a:prstGeom>
            <a:ln>
              <a:solidFill>
                <a:schemeClr val="bg1">
                  <a:lumMod val="85000"/>
                </a:schemeClr>
              </a:solidFill>
            </a:ln>
          </p:spPr>
        </p:pic>
        <p:sp>
          <p:nvSpPr>
            <p:cNvPr id="25" name="직사각형 24">
              <a:extLst>
                <a:ext uri="{FF2B5EF4-FFF2-40B4-BE49-F238E27FC236}">
                  <a16:creationId xmlns:a16="http://schemas.microsoft.com/office/drawing/2014/main" id="{54460616-4543-4968-A982-1112231AD2A8}"/>
                </a:ext>
              </a:extLst>
            </p:cNvPr>
            <p:cNvSpPr/>
            <p:nvPr/>
          </p:nvSpPr>
          <p:spPr>
            <a:xfrm>
              <a:off x="2585823" y="2869467"/>
              <a:ext cx="366790" cy="133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1" name="그룹 10"/>
          <p:cNvGrpSpPr/>
          <p:nvPr/>
        </p:nvGrpSpPr>
        <p:grpSpPr>
          <a:xfrm>
            <a:off x="559817" y="1943919"/>
            <a:ext cx="8783192" cy="215394"/>
            <a:chOff x="1027113" y="2045617"/>
            <a:chExt cx="8785225" cy="215444"/>
          </a:xfrm>
        </p:grpSpPr>
        <p:sp>
          <p:nvSpPr>
            <p:cNvPr id="15" name="직사각형 1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8" name="직사각형 17"/>
            <p:cNvSpPr/>
            <p:nvPr/>
          </p:nvSpPr>
          <p:spPr>
            <a:xfrm>
              <a:off x="1179513" y="2045617"/>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Nếu bạn chạy lệnh alias mà không xác định, bí danh hiện được đặt sẽ được in. </a:t>
              </a:r>
            </a:p>
          </p:txBody>
        </p:sp>
      </p:grpSp>
    </p:spTree>
    <p:extLst>
      <p:ext uri="{BB962C8B-B14F-4D97-AF65-F5344CB8AC3E}">
        <p14:creationId xmlns:p14="http://schemas.microsoft.com/office/powerpoint/2010/main" val="33573784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alias</a:t>
            </a:r>
          </a:p>
        </p:txBody>
      </p:sp>
      <p:grpSp>
        <p:nvGrpSpPr>
          <p:cNvPr id="22" name="그룹 21"/>
          <p:cNvGrpSpPr/>
          <p:nvPr/>
        </p:nvGrpSpPr>
        <p:grpSpPr>
          <a:xfrm>
            <a:off x="559817" y="1943919"/>
            <a:ext cx="8783192" cy="215394"/>
            <a:chOff x="1027113" y="2045617"/>
            <a:chExt cx="8785225" cy="215444"/>
          </a:xfrm>
        </p:grpSpPr>
        <p:sp>
          <p:nvSpPr>
            <p:cNvPr id="23" name="직사각형 22"/>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직사각형 23"/>
            <p:cNvSpPr/>
            <p:nvPr/>
          </p:nvSpPr>
          <p:spPr>
            <a:xfrm>
              <a:off x="1179513" y="2045617"/>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Dưới đây là ví dụ đặt bí danh cho lệnh ls</a:t>
              </a:r>
            </a:p>
          </p:txBody>
        </p:sp>
      </p:grpSp>
      <p:grpSp>
        <p:nvGrpSpPr>
          <p:cNvPr id="29" name="그룹 28"/>
          <p:cNvGrpSpPr>
            <a:grpSpLocks noChangeAspect="1"/>
          </p:cNvGrpSpPr>
          <p:nvPr/>
        </p:nvGrpSpPr>
        <p:grpSpPr>
          <a:xfrm>
            <a:off x="532546" y="2324367"/>
            <a:ext cx="5760000" cy="3204907"/>
            <a:chOff x="491660" y="2511924"/>
            <a:chExt cx="6654800" cy="3702780"/>
          </a:xfrm>
        </p:grpSpPr>
        <p:pic>
          <p:nvPicPr>
            <p:cNvPr id="30" name="그림 29" descr="텍스트이(가) 표시된 사진&#10;&#10;자동 생성된 설명">
              <a:extLst>
                <a:ext uri="{FF2B5EF4-FFF2-40B4-BE49-F238E27FC236}">
                  <a16:creationId xmlns:a16="http://schemas.microsoft.com/office/drawing/2014/main" id="{06A72A97-E1EF-49FD-ACF0-2956811FD2F7}"/>
                </a:ext>
              </a:extLst>
            </p:cNvPr>
            <p:cNvPicPr>
              <a:picLocks noChangeAspect="1"/>
            </p:cNvPicPr>
            <p:nvPr/>
          </p:nvPicPr>
          <p:blipFill>
            <a:blip r:embed="rId3"/>
            <a:stretch>
              <a:fillRect/>
            </a:stretch>
          </p:blipFill>
          <p:spPr>
            <a:xfrm>
              <a:off x="491660" y="2511924"/>
              <a:ext cx="6654800" cy="3702780"/>
            </a:xfrm>
            <a:prstGeom prst="rect">
              <a:avLst/>
            </a:prstGeom>
            <a:ln>
              <a:solidFill>
                <a:schemeClr val="bg1">
                  <a:lumMod val="85000"/>
                </a:schemeClr>
              </a:solidFill>
            </a:ln>
          </p:spPr>
        </p:pic>
        <p:sp>
          <p:nvSpPr>
            <p:cNvPr id="31" name="직사각형 30">
              <a:extLst>
                <a:ext uri="{FF2B5EF4-FFF2-40B4-BE49-F238E27FC236}">
                  <a16:creationId xmlns:a16="http://schemas.microsoft.com/office/drawing/2014/main" id="{368A141D-972D-4EE3-8F07-7E03A5855FBA}"/>
                </a:ext>
              </a:extLst>
            </p:cNvPr>
            <p:cNvSpPr/>
            <p:nvPr/>
          </p:nvSpPr>
          <p:spPr>
            <a:xfrm>
              <a:off x="3850857" y="4147921"/>
              <a:ext cx="3273575" cy="23884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200" dirty="0">
                  <a:solidFill>
                    <a:schemeClr val="bg1"/>
                  </a:solidFill>
                  <a:latin typeface="SamsungOne-700" panose="020B0803030303020204" pitchFamily="34" charset="0"/>
                  <a:ea typeface="맑은 고딕"/>
                </a:rPr>
                <a:t>Now, ls command is changed like ls -F</a:t>
              </a:r>
              <a:endParaRPr lang="en-US" altLang="ko-KR" sz="1400" dirty="0">
                <a:solidFill>
                  <a:schemeClr val="bg1"/>
                </a:solidFill>
                <a:latin typeface="SamsungOne-700" panose="020B0803030303020204" pitchFamily="34" charset="0"/>
                <a:ea typeface="맑은 고딕"/>
              </a:endParaRPr>
            </a:p>
          </p:txBody>
        </p:sp>
      </p:grpSp>
    </p:spTree>
    <p:extLst>
      <p:ext uri="{BB962C8B-B14F-4D97-AF65-F5344CB8AC3E}">
        <p14:creationId xmlns:p14="http://schemas.microsoft.com/office/powerpoint/2010/main" val="419314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unalias: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Hoàn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danh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 name="그룹 1"/>
          <p:cNvGrpSpPr>
            <a:grpSpLocks noChangeAspect="1"/>
          </p:cNvGrpSpPr>
          <p:nvPr/>
        </p:nvGrpSpPr>
        <p:grpSpPr>
          <a:xfrm>
            <a:off x="468000" y="3107103"/>
            <a:ext cx="5040000" cy="2804294"/>
            <a:chOff x="448641" y="3102791"/>
            <a:chExt cx="5092700" cy="2833616"/>
          </a:xfrm>
        </p:grpSpPr>
        <p:pic>
          <p:nvPicPr>
            <p:cNvPr id="15" name="그림 14" descr="텍스트이(가) 표시된 사진&#10;&#10;자동 생성된 설명">
              <a:extLst>
                <a:ext uri="{FF2B5EF4-FFF2-40B4-BE49-F238E27FC236}">
                  <a16:creationId xmlns:a16="http://schemas.microsoft.com/office/drawing/2014/main" id="{D0863949-1EC2-4838-94E1-A5ED4CDF1A4F}"/>
                </a:ext>
              </a:extLst>
            </p:cNvPr>
            <p:cNvPicPr>
              <a:picLocks noChangeAspect="1"/>
            </p:cNvPicPr>
            <p:nvPr/>
          </p:nvPicPr>
          <p:blipFill>
            <a:blip r:embed="rId3"/>
            <a:stretch>
              <a:fillRect/>
            </a:stretch>
          </p:blipFill>
          <p:spPr>
            <a:xfrm>
              <a:off x="448641" y="3102791"/>
              <a:ext cx="5092700" cy="2833616"/>
            </a:xfrm>
            <a:prstGeom prst="rect">
              <a:avLst/>
            </a:prstGeom>
            <a:ln>
              <a:solidFill>
                <a:schemeClr val="bg1">
                  <a:lumMod val="85000"/>
                </a:schemeClr>
              </a:solidFill>
            </a:ln>
          </p:spPr>
        </p:pic>
        <p:sp>
          <p:nvSpPr>
            <p:cNvPr id="21" name="직사각형 20">
              <a:extLst>
                <a:ext uri="{FF2B5EF4-FFF2-40B4-BE49-F238E27FC236}">
                  <a16:creationId xmlns:a16="http://schemas.microsoft.com/office/drawing/2014/main" id="{698793BC-316A-4019-B963-6291D75690C0}"/>
                </a:ext>
              </a:extLst>
            </p:cNvPr>
            <p:cNvSpPr/>
            <p:nvPr/>
          </p:nvSpPr>
          <p:spPr>
            <a:xfrm>
              <a:off x="2756051" y="3450524"/>
              <a:ext cx="2562078" cy="1827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ko-KR" sz="1200" dirty="0">
                  <a:solidFill>
                    <a:schemeClr val="bg1"/>
                  </a:solidFill>
                  <a:latin typeface="SamsungOne-700" panose="020B0803030303020204" pitchFamily="34" charset="0"/>
                  <a:ea typeface="맑은 고딕"/>
                </a:rPr>
                <a:t>Now,</a:t>
              </a:r>
              <a:r>
                <a:rPr lang="ko-KR" altLang="en-US" sz="1200" dirty="0">
                  <a:solidFill>
                    <a:schemeClr val="bg1"/>
                  </a:solidFill>
                  <a:latin typeface="SamsungOne-700" panose="020B0803030303020204" pitchFamily="34" charset="0"/>
                  <a:ea typeface="맑은 고딕"/>
                </a:rPr>
                <a:t> </a:t>
              </a:r>
              <a:r>
                <a:rPr lang="en-US" altLang="ko-KR" sz="1200" dirty="0">
                  <a:solidFill>
                    <a:schemeClr val="bg1"/>
                  </a:solidFill>
                  <a:latin typeface="SamsungOne-700" panose="020B0803030303020204" pitchFamily="34" charset="0"/>
                  <a:ea typeface="맑은 고딕"/>
                </a:rPr>
                <a:t>ls</a:t>
              </a:r>
              <a:r>
                <a:rPr lang="ko-KR" altLang="en-US" sz="1200" dirty="0">
                  <a:solidFill>
                    <a:schemeClr val="bg1"/>
                  </a:solidFill>
                  <a:latin typeface="SamsungOne-700" panose="020B0803030303020204" pitchFamily="34" charset="0"/>
                  <a:ea typeface="맑은 고딕"/>
                </a:rPr>
                <a:t> </a:t>
              </a:r>
              <a:r>
                <a:rPr lang="en-US" altLang="ko-KR" sz="1200" dirty="0">
                  <a:solidFill>
                    <a:schemeClr val="bg1"/>
                  </a:solidFill>
                  <a:latin typeface="SamsungOne-700" panose="020B0803030303020204" pitchFamily="34" charset="0"/>
                  <a:ea typeface="맑은 고딕"/>
                </a:rPr>
                <a:t>command</a:t>
              </a:r>
              <a:r>
                <a:rPr lang="ko-KR" altLang="en-US" sz="1200" dirty="0">
                  <a:solidFill>
                    <a:schemeClr val="bg1"/>
                  </a:solidFill>
                  <a:latin typeface="SamsungOne-700" panose="020B0803030303020204" pitchFamily="34" charset="0"/>
                  <a:ea typeface="맑은 고딕"/>
                </a:rPr>
                <a:t> </a:t>
              </a:r>
              <a:r>
                <a:rPr lang="en-US" altLang="ko-KR" sz="1200" dirty="0">
                  <a:solidFill>
                    <a:schemeClr val="bg1"/>
                  </a:solidFill>
                  <a:latin typeface="SamsungOne-700" panose="020B0803030303020204" pitchFamily="34" charset="0"/>
                  <a:ea typeface="맑은 고딕"/>
                </a:rPr>
                <a:t>is</a:t>
              </a:r>
              <a:r>
                <a:rPr lang="ko-KR" altLang="en-US" sz="1200" dirty="0">
                  <a:solidFill>
                    <a:schemeClr val="bg1"/>
                  </a:solidFill>
                  <a:latin typeface="SamsungOne-700" panose="020B0803030303020204" pitchFamily="34" charset="0"/>
                  <a:ea typeface="맑은 고딕"/>
                </a:rPr>
                <a:t> </a:t>
              </a:r>
              <a:r>
                <a:rPr lang="en-US" altLang="ko-KR" sz="1200" dirty="0">
                  <a:solidFill>
                    <a:schemeClr val="bg1"/>
                  </a:solidFill>
                  <a:latin typeface="SamsungOne-700" panose="020B0803030303020204" pitchFamily="34" charset="0"/>
                  <a:ea typeface="맑은 고딕"/>
                </a:rPr>
                <a:t>not like a ls -F</a:t>
              </a:r>
              <a:endParaRPr lang="en-US" altLang="ko-KR" sz="1400" dirty="0">
                <a:solidFill>
                  <a:schemeClr val="bg1"/>
                </a:solidFill>
                <a:latin typeface="SamsungOne-700" panose="020B0803030303020204" pitchFamily="34" charset="0"/>
                <a:ea typeface="맑은 고딕"/>
              </a:endParaRPr>
            </a:p>
          </p:txBody>
        </p:sp>
        <p:sp>
          <p:nvSpPr>
            <p:cNvPr id="22" name="직사각형 21">
              <a:extLst>
                <a:ext uri="{FF2B5EF4-FFF2-40B4-BE49-F238E27FC236}">
                  <a16:creationId xmlns:a16="http://schemas.microsoft.com/office/drawing/2014/main" id="{AF1C6EE8-E52A-4EE2-A4DD-2CD824CE5BC4}"/>
                </a:ext>
              </a:extLst>
            </p:cNvPr>
            <p:cNvSpPr/>
            <p:nvPr/>
          </p:nvSpPr>
          <p:spPr>
            <a:xfrm>
              <a:off x="2079669" y="3500241"/>
              <a:ext cx="479532" cy="100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직사각형 22">
              <a:extLst>
                <a:ext uri="{FF2B5EF4-FFF2-40B4-BE49-F238E27FC236}">
                  <a16:creationId xmlns:a16="http://schemas.microsoft.com/office/drawing/2014/main" id="{5136F4EC-CEB2-49EF-B98D-A93491568047}"/>
                </a:ext>
              </a:extLst>
            </p:cNvPr>
            <p:cNvSpPr/>
            <p:nvPr/>
          </p:nvSpPr>
          <p:spPr>
            <a:xfrm>
              <a:off x="2076649" y="3593707"/>
              <a:ext cx="168073" cy="91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aphicFrame>
        <p:nvGraphicFramePr>
          <p:cNvPr id="12" name="표 12">
            <a:extLst>
              <a:ext uri="{FF2B5EF4-FFF2-40B4-BE49-F238E27FC236}">
                <a16:creationId xmlns:a16="http://schemas.microsoft.com/office/drawing/2014/main" id="{F199E516-E438-4F01-B502-68D93B386E83}"/>
              </a:ext>
            </a:extLst>
          </p:cNvPr>
          <p:cNvGraphicFramePr>
            <a:graphicFrameLocks noGrp="1"/>
          </p:cNvGraphicFramePr>
          <p:nvPr>
            <p:extLst>
              <p:ext uri="{D42A27DB-BD31-4B8C-83A1-F6EECF244321}">
                <p14:modId xmlns:p14="http://schemas.microsoft.com/office/powerpoint/2010/main" val="761621933"/>
              </p:ext>
            </p:extLst>
          </p:nvPr>
        </p:nvGraphicFramePr>
        <p:xfrm>
          <a:off x="468000" y="1902361"/>
          <a:ext cx="8630826" cy="956108"/>
        </p:xfrm>
        <a:graphic>
          <a:graphicData uri="http://schemas.openxmlformats.org/drawingml/2006/table">
            <a:tbl>
              <a:tblPr firstRow="1" bandRow="1">
                <a:tableStyleId>{5C22544A-7EE6-4342-B048-85BDC9FD1C3A}</a:tableStyleId>
              </a:tblPr>
              <a:tblGrid>
                <a:gridCol w="1332519">
                  <a:extLst>
                    <a:ext uri="{9D8B030D-6E8A-4147-A177-3AD203B41FA5}">
                      <a16:colId xmlns:a16="http://schemas.microsoft.com/office/drawing/2014/main" val="20000"/>
                    </a:ext>
                  </a:extLst>
                </a:gridCol>
                <a:gridCol w="7298307">
                  <a:extLst>
                    <a:ext uri="{9D8B030D-6E8A-4147-A177-3AD203B41FA5}">
                      <a16:colId xmlns:a16="http://schemas.microsoft.com/office/drawing/2014/main" val="20001"/>
                    </a:ext>
                  </a:extLst>
                </a:gridCol>
              </a:tblGrid>
              <a:tr h="330292">
                <a:tc gridSpan="2">
                  <a:txBody>
                    <a:bodyPr/>
                    <a:lstStyle/>
                    <a:p>
                      <a:pPr marL="0" algn="ctr" defTabSz="914400" rtl="0" eaLnBrk="1" latinLnBrk="1" hangingPunct="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unalias</a:t>
                      </a:r>
                    </a:p>
                  </a:txBody>
                  <a:tcPr anchor="ctr">
                    <a:lnL w="12700" cmpd="sng">
                      <a:noFill/>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algn="l" defTabSz="914400"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Chức năng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Xóa bí danh.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12908">
                <a:tc>
                  <a:txBody>
                    <a:bodyPr/>
                    <a:lstStyle/>
                    <a:p>
                      <a:pPr marL="0" algn="ctr" defTabSz="914400" rtl="0" eaLnBrk="1" latinLnBrk="1" hangingPunct="1"/>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Định dạng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unalias bí danh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779327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Shell</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history: Nhắc lại lệnh do người dùng nhập trước đó</a:t>
            </a:r>
          </a:p>
        </p:txBody>
      </p:sp>
      <p:graphicFrame>
        <p:nvGraphicFramePr>
          <p:cNvPr id="11" name="표 10"/>
          <p:cNvGraphicFramePr>
            <a:graphicFrameLocks noGrp="1"/>
          </p:cNvGraphicFramePr>
          <p:nvPr>
            <p:extLst>
              <p:ext uri="{D42A27DB-BD31-4B8C-83A1-F6EECF244321}">
                <p14:modId xmlns:p14="http://schemas.microsoft.com/office/powerpoint/2010/main" val="1990781139"/>
              </p:ext>
            </p:extLst>
          </p:nvPr>
        </p:nvGraphicFramePr>
        <p:xfrm>
          <a:off x="468000" y="2271909"/>
          <a:ext cx="8988410" cy="937560"/>
        </p:xfrm>
        <a:graphic>
          <a:graphicData uri="http://schemas.openxmlformats.org/drawingml/2006/table">
            <a:tbl>
              <a:tblPr firstRow="1" bandRow="1">
                <a:tableStyleId>{5C22544A-7EE6-4342-B048-85BDC9FD1C3A}</a:tableStyleId>
              </a:tblPr>
              <a:tblGrid>
                <a:gridCol w="1387727">
                  <a:extLst>
                    <a:ext uri="{9D8B030D-6E8A-4147-A177-3AD203B41FA5}">
                      <a16:colId xmlns:a16="http://schemas.microsoft.com/office/drawing/2014/main" val="20000"/>
                    </a:ext>
                  </a:extLst>
                </a:gridCol>
                <a:gridCol w="7600683">
                  <a:extLst>
                    <a:ext uri="{9D8B030D-6E8A-4147-A177-3AD203B41FA5}">
                      <a16:colId xmlns:a16="http://schemas.microsoft.com/office/drawing/2014/main" val="20001"/>
                    </a:ext>
                  </a:extLst>
                </a:gridCol>
              </a:tblGrid>
              <a:tr h="270000">
                <a:tc gridSpan="2">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history</a:t>
                      </a:r>
                    </a:p>
                  </a:txBody>
                  <a:tcPr anchor="ctr">
                    <a:lnL w="12700" cmpd="sng">
                      <a:noFill/>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algn="ctr" defTabSz="914400"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24000">
                <a:tc>
                  <a:txBody>
                    <a:bodyPr/>
                    <a:lstStyle/>
                    <a:p>
                      <a:pPr marL="0" algn="ctr" defTabSz="914400" rtl="0" eaLnBrk="1" latinLnBrk="1" hangingPunct="1"/>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Chức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năng</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In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lịch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sử</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nhập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lệnh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4000">
                <a:tc>
                  <a:txBody>
                    <a:bodyPr/>
                    <a:lstStyle/>
                    <a:p>
                      <a:pPr marL="0" algn="ctr" defTabSz="914400" rtl="0" eaLnBrk="1" latinLnBrk="1" hangingPunct="1"/>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Định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dạng</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Lịch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sử</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pSp>
        <p:nvGrpSpPr>
          <p:cNvPr id="14" name="그룹 13"/>
          <p:cNvGrpSpPr>
            <a:grpSpLocks noChangeAspect="1"/>
          </p:cNvGrpSpPr>
          <p:nvPr/>
        </p:nvGrpSpPr>
        <p:grpSpPr>
          <a:xfrm>
            <a:off x="468000" y="3429911"/>
            <a:ext cx="5040000" cy="2804293"/>
            <a:chOff x="435527" y="3429134"/>
            <a:chExt cx="4184650" cy="2328370"/>
          </a:xfrm>
        </p:grpSpPr>
        <p:pic>
          <p:nvPicPr>
            <p:cNvPr id="18" name="그림 17" descr="텍스트, 스크린샷, 전자기기, 디스플레이이(가) 표시된 사진&#10;&#10;자동 생성된 설명">
              <a:extLst>
                <a:ext uri="{FF2B5EF4-FFF2-40B4-BE49-F238E27FC236}">
                  <a16:creationId xmlns:a16="http://schemas.microsoft.com/office/drawing/2014/main" id="{FC0424A1-1FBB-4739-A94F-AB1C9F099171}"/>
                </a:ext>
              </a:extLst>
            </p:cNvPr>
            <p:cNvPicPr>
              <a:picLocks noChangeAspect="1"/>
            </p:cNvPicPr>
            <p:nvPr/>
          </p:nvPicPr>
          <p:blipFill>
            <a:blip r:embed="rId3"/>
            <a:stretch>
              <a:fillRect/>
            </a:stretch>
          </p:blipFill>
          <p:spPr>
            <a:xfrm>
              <a:off x="435527" y="3429134"/>
              <a:ext cx="4184650" cy="2328370"/>
            </a:xfrm>
            <a:prstGeom prst="rect">
              <a:avLst/>
            </a:prstGeom>
            <a:ln>
              <a:solidFill>
                <a:schemeClr val="bg1">
                  <a:lumMod val="85000"/>
                </a:schemeClr>
              </a:solidFill>
            </a:ln>
          </p:spPr>
        </p:pic>
        <p:sp>
          <p:nvSpPr>
            <p:cNvPr id="19" name="직사각형 18">
              <a:extLst>
                <a:ext uri="{FF2B5EF4-FFF2-40B4-BE49-F238E27FC236}">
                  <a16:creationId xmlns:a16="http://schemas.microsoft.com/office/drawing/2014/main" id="{7047CDAF-D62D-4FDD-8A6B-7764B35DEF9E}"/>
                </a:ext>
              </a:extLst>
            </p:cNvPr>
            <p:cNvSpPr/>
            <p:nvPr/>
          </p:nvSpPr>
          <p:spPr>
            <a:xfrm>
              <a:off x="1764733" y="3751354"/>
              <a:ext cx="327526" cy="91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353755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Trình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chỉnh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sửa</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IDE</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grpSp>
        <p:nvGrpSpPr>
          <p:cNvPr id="6" name="그룹 5">
            <a:extLst>
              <a:ext uri="{FF2B5EF4-FFF2-40B4-BE49-F238E27FC236}">
                <a16:creationId xmlns:a16="http://schemas.microsoft.com/office/drawing/2014/main" id="{B43F08FA-EF17-464C-9173-E659C3FFFC64}"/>
              </a:ext>
            </a:extLst>
          </p:cNvPr>
          <p:cNvGrpSpPr/>
          <p:nvPr/>
        </p:nvGrpSpPr>
        <p:grpSpPr>
          <a:xfrm>
            <a:off x="1051644" y="3971927"/>
            <a:ext cx="5702300" cy="1542675"/>
            <a:chOff x="1051644" y="4065237"/>
            <a:chExt cx="5702300" cy="1542675"/>
          </a:xfrm>
        </p:grpSpPr>
        <p:sp>
          <p:nvSpPr>
            <p:cNvPr id="7" name="직사각형 6">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4.1.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Trình</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soạn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thảo</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văn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bản</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8" name="직사각형 7">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1" name="직사각형 10">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4.2. Nano</a:t>
              </a:r>
            </a:p>
          </p:txBody>
        </p:sp>
        <p:sp>
          <p:nvSpPr>
            <p:cNvPr id="12" name="직사각형 11">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nvGrpSpPr>
            <p:cNvPr id="13"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7"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4.3. IDE</a:t>
                </a:r>
              </a:p>
            </p:txBody>
          </p:sp>
          <p:sp>
            <p:nvSpPr>
              <p:cNvPr id="18"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14" name="Group 2">
              <a:extLst>
                <a:ext uri="{FF2B5EF4-FFF2-40B4-BE49-F238E27FC236}">
                  <a16:creationId xmlns:a16="http://schemas.microsoft.com/office/drawing/2014/main" id="{5DD676FB-B4EE-42C9-A471-E6CF497FCB25}"/>
                </a:ext>
              </a:extLst>
            </p:cNvPr>
            <p:cNvGrpSpPr/>
            <p:nvPr/>
          </p:nvGrpSpPr>
          <p:grpSpPr>
            <a:xfrm>
              <a:off x="1051644" y="5329740"/>
              <a:ext cx="5702300" cy="278172"/>
              <a:chOff x="571500" y="5165783"/>
              <a:chExt cx="5702300" cy="278172"/>
            </a:xfrm>
          </p:grpSpPr>
          <p:sp>
            <p:nvSpPr>
              <p:cNvPr id="15"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4.4. VSC</a:t>
                </a:r>
              </a:p>
            </p:txBody>
          </p:sp>
          <p:sp>
            <p:nvSpPr>
              <p:cNvPr id="16"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spTree>
    <p:extLst>
      <p:ext uri="{BB962C8B-B14F-4D97-AF65-F5344CB8AC3E}">
        <p14:creationId xmlns:p14="http://schemas.microsoft.com/office/powerpoint/2010/main" val="21464463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soạn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thảo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soạn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thảo</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bản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40" name="그룹 39">
            <a:extLst>
              <a:ext uri="{FF2B5EF4-FFF2-40B4-BE49-F238E27FC236}">
                <a16:creationId xmlns:a16="http://schemas.microsoft.com/office/drawing/2014/main" id="{F3EE8CAC-B415-477E-B275-A6B8817BDC9E}"/>
              </a:ext>
            </a:extLst>
          </p:cNvPr>
          <p:cNvGrpSpPr/>
          <p:nvPr/>
        </p:nvGrpSpPr>
        <p:grpSpPr>
          <a:xfrm>
            <a:off x="561405" y="1915809"/>
            <a:ext cx="8783192" cy="771285"/>
            <a:chOff x="558800" y="1842598"/>
            <a:chExt cx="8785225" cy="771464"/>
          </a:xfrm>
        </p:grpSpPr>
        <p:grpSp>
          <p:nvGrpSpPr>
            <p:cNvPr id="41" name="그룹 40">
              <a:extLst>
                <a:ext uri="{FF2B5EF4-FFF2-40B4-BE49-F238E27FC236}">
                  <a16:creationId xmlns:a16="http://schemas.microsoft.com/office/drawing/2014/main" id="{C1D65BD8-A6AC-4368-933B-FD1B767C514C}"/>
                </a:ext>
              </a:extLst>
            </p:cNvPr>
            <p:cNvGrpSpPr/>
            <p:nvPr/>
          </p:nvGrpSpPr>
          <p:grpSpPr>
            <a:xfrm>
              <a:off x="558800" y="1842598"/>
              <a:ext cx="8785225" cy="215494"/>
              <a:chOff x="1027113" y="2045625"/>
              <a:chExt cx="8785225" cy="215494"/>
            </a:xfrm>
          </p:grpSpPr>
          <p:sp>
            <p:nvSpPr>
              <p:cNvPr id="43" name="직사각형 42">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4" name="직사각형 43">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Phần mềm dùng để soạn thảo file tài liệu đơn giản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2" name="직사각형 41">
              <a:extLst>
                <a:ext uri="{FF2B5EF4-FFF2-40B4-BE49-F238E27FC236}">
                  <a16:creationId xmlns:a16="http://schemas.microsoft.com/office/drawing/2014/main" id="{AC025D17-0CB2-4A56-8D83-7527A2EC1B5A}"/>
                </a:ext>
              </a:extLst>
            </p:cNvPr>
            <p:cNvSpPr/>
            <p:nvPr/>
          </p:nvSpPr>
          <p:spPr>
            <a:xfrm>
              <a:off x="711200" y="2068454"/>
              <a:ext cx="8621068" cy="54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là một trong những phần mềm cơ bản nhất trên máy tính có thể đọc các tệp ở định dạng văn bản mà con người có thể đọc được thay vì định dạng nhị phân, đồng thời chỉnh sửa và lưu chúng trong các bước đơn giản.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5" name="그룹 44">
            <a:extLst>
              <a:ext uri="{FF2B5EF4-FFF2-40B4-BE49-F238E27FC236}">
                <a16:creationId xmlns:a16="http://schemas.microsoft.com/office/drawing/2014/main" id="{15C5C66F-F34D-4BD4-8195-8E1FA69554E2}"/>
              </a:ext>
            </a:extLst>
          </p:cNvPr>
          <p:cNvGrpSpPr/>
          <p:nvPr/>
        </p:nvGrpSpPr>
        <p:grpSpPr>
          <a:xfrm>
            <a:off x="561405" y="2782584"/>
            <a:ext cx="8783192" cy="1925447"/>
            <a:chOff x="558800" y="1842598"/>
            <a:chExt cx="8785225" cy="1925895"/>
          </a:xfrm>
        </p:grpSpPr>
        <p:grpSp>
          <p:nvGrpSpPr>
            <p:cNvPr id="46" name="그룹 45">
              <a:extLst>
                <a:ext uri="{FF2B5EF4-FFF2-40B4-BE49-F238E27FC236}">
                  <a16:creationId xmlns:a16="http://schemas.microsoft.com/office/drawing/2014/main" id="{CECD5D23-49C9-4113-ACEA-17EB5016D4DB}"/>
                </a:ext>
              </a:extLst>
            </p:cNvPr>
            <p:cNvGrpSpPr/>
            <p:nvPr/>
          </p:nvGrpSpPr>
          <p:grpSpPr>
            <a:xfrm>
              <a:off x="558800" y="1842598"/>
              <a:ext cx="8785225" cy="215494"/>
              <a:chOff x="1027113" y="2045625"/>
              <a:chExt cx="8785225" cy="215494"/>
            </a:xfrm>
          </p:grpSpPr>
          <p:sp>
            <p:nvSpPr>
              <p:cNvPr id="48" name="직사각형 47">
                <a:extLst>
                  <a:ext uri="{FF2B5EF4-FFF2-40B4-BE49-F238E27FC236}">
                    <a16:creationId xmlns:a16="http://schemas.microsoft.com/office/drawing/2014/main" id="{BC65DC65-8487-49BD-9B85-5C74F8CE24A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9" name="직사각형 48">
                <a:extLst>
                  <a:ext uri="{FF2B5EF4-FFF2-40B4-BE49-F238E27FC236}">
                    <a16:creationId xmlns:a16="http://schemas.microsoft.com/office/drawing/2014/main" id="{937798B4-9BA1-4F64-A0C1-6AA2CBB672B8}"/>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Word</a:t>
                </a:r>
              </a:p>
            </p:txBody>
          </p:sp>
        </p:grpSp>
        <p:sp>
          <p:nvSpPr>
            <p:cNvPr id="47" name="직사각형 46">
              <a:extLst>
                <a:ext uri="{FF2B5EF4-FFF2-40B4-BE49-F238E27FC236}">
                  <a16:creationId xmlns:a16="http://schemas.microsoft.com/office/drawing/2014/main" id="{A6F2021B-66DB-4B7D-ADB1-4BF9360A2E44}"/>
                </a:ext>
              </a:extLst>
            </p:cNvPr>
            <p:cNvSpPr/>
            <p:nvPr/>
          </p:nvSpPr>
          <p:spPr>
            <a:xfrm>
              <a:off x="711200" y="2068454"/>
              <a:ext cx="8621068" cy="1700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Về cơ bản, có một sự khác biệt quan trọng giữa tệp văn bản thuần túy được tạo bằng trình soạn thảo văn bản và tệp tài liệu được tạo bằng trình xử lý văn bản như Microsoft Word.</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chỉnh sửa một tệp văn bản thuần túy để hiển thị nó chính xác như được thể hiện trong tệp. Văn bản duy nhất không thể hiển thị là ký tự điều khiển của bộ ký tự được sử dụng. Ví dụ thực tế bao gồm thay đổi dòng và tab.</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tệp văn bản nói chung được sử dụng nhiều hơn để lập trình và viết hơn là để viết tài liệu trong quá khứ.</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Ngoài việc xác định các bộ ký tự, tài liệu thường chứa các loại tệp chi tiết "ký tự điều khiển", có thể kích hoạt các tính năng như in đậm, in nghiêng, phông chữ, dòng và bảng.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9981118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soạn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thảo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soạn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thảo</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bản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40" name="그룹 39">
            <a:extLst>
              <a:ext uri="{FF2B5EF4-FFF2-40B4-BE49-F238E27FC236}">
                <a16:creationId xmlns:a16="http://schemas.microsoft.com/office/drawing/2014/main" id="{F3EE8CAC-B415-477E-B275-A6B8817BDC9E}"/>
              </a:ext>
            </a:extLst>
          </p:cNvPr>
          <p:cNvGrpSpPr/>
          <p:nvPr/>
        </p:nvGrpSpPr>
        <p:grpSpPr>
          <a:xfrm>
            <a:off x="561405" y="1915807"/>
            <a:ext cx="8783192" cy="3751587"/>
            <a:chOff x="558800" y="1842598"/>
            <a:chExt cx="8785225" cy="3752461"/>
          </a:xfrm>
        </p:grpSpPr>
        <p:grpSp>
          <p:nvGrpSpPr>
            <p:cNvPr id="41" name="그룹 40">
              <a:extLst>
                <a:ext uri="{FF2B5EF4-FFF2-40B4-BE49-F238E27FC236}">
                  <a16:creationId xmlns:a16="http://schemas.microsoft.com/office/drawing/2014/main" id="{C1D65BD8-A6AC-4368-933B-FD1B767C514C}"/>
                </a:ext>
              </a:extLst>
            </p:cNvPr>
            <p:cNvGrpSpPr/>
            <p:nvPr/>
          </p:nvGrpSpPr>
          <p:grpSpPr>
            <a:xfrm>
              <a:off x="558800" y="1842598"/>
              <a:ext cx="8785225" cy="215494"/>
              <a:chOff x="1027113" y="2045625"/>
              <a:chExt cx="8785225" cy="215494"/>
            </a:xfrm>
          </p:grpSpPr>
          <p:sp>
            <p:nvSpPr>
              <p:cNvPr id="43" name="직사각형 42">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4" name="직사각형 43">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soạn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thảo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2" name="직사각형 41">
              <a:extLst>
                <a:ext uri="{FF2B5EF4-FFF2-40B4-BE49-F238E27FC236}">
                  <a16:creationId xmlns:a16="http://schemas.microsoft.com/office/drawing/2014/main" id="{AC025D17-0CB2-4A56-8D83-7527A2EC1B5A}"/>
                </a:ext>
              </a:extLst>
            </p:cNvPr>
            <p:cNvSpPr/>
            <p:nvPr/>
          </p:nvSpPr>
          <p:spPr>
            <a:xfrm>
              <a:off x="711200" y="2068454"/>
              <a:ext cx="8621068" cy="3526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Text Editor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nhẹ</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thuần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túy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gồm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nano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xem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soạn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Vim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soạn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Vim tương thích với vi đồng thời hỗ trợ sự tiện lợi của người dùng bằng cách bổ sung riêng các chức năng khác nhau.</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Ưu điểm là bạn có thể tự do thay đổi môi trường chỉnh sửa của mình bằng cách sử dụng các tập lệnh Vim và hơn thế nữa hoặc sử dụng ngữ pháp biểu thức chính quy mở rộng, đánh dấu ngữ pháp mạnh mẽ, hoàn tác nhiều lần và hỗ trợ đa ngôn ngữ với UNICODE và kiểm tra ngữ pháp.</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Trình soạn thảo văn bản cơ bản của bản phân phối Linux.</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Mặc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dù</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sự</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tiện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lợi</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ngày</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càng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tăng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cấu trúc này vẫn khó sử dụng đối với những người lần đầu sử dụng Vim.</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lvl="1" indent="-182526" fontAlgn="base">
                <a:spcBef>
                  <a:spcPct val="0"/>
                </a:spcBef>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Atom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miễn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soạn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Atom dựa trên Chromium và được chuẩn bị bằng CoffeeScript. Nó có thể được sử dụng với bất kỳ IDE nào.</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Nó có rất nhiều tính năng hay nhưng nó hơi nặng khi là một trình soạn thảo văn bản và khá chậm so với các trình soạn thảo khác.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 name="그룹 3">
            <a:extLst>
              <a:ext uri="{FF2B5EF4-FFF2-40B4-BE49-F238E27FC236}">
                <a16:creationId xmlns:a16="http://schemas.microsoft.com/office/drawing/2014/main" id="{6D7FD48D-3F7D-4629-B48C-E1C45D808C13}"/>
              </a:ext>
            </a:extLst>
          </p:cNvPr>
          <p:cNvGrpSpPr/>
          <p:nvPr/>
        </p:nvGrpSpPr>
        <p:grpSpPr>
          <a:xfrm>
            <a:off x="5905500" y="5207275"/>
            <a:ext cx="3484162" cy="1054198"/>
            <a:chOff x="5710803" y="5025420"/>
            <a:chExt cx="3707434" cy="1121753"/>
          </a:xfrm>
        </p:grpSpPr>
        <p:grpSp>
          <p:nvGrpSpPr>
            <p:cNvPr id="3" name="그룹 2"/>
            <p:cNvGrpSpPr/>
            <p:nvPr/>
          </p:nvGrpSpPr>
          <p:grpSpPr>
            <a:xfrm>
              <a:off x="5710803" y="5025420"/>
              <a:ext cx="1853817" cy="1111814"/>
              <a:chOff x="5077610" y="5046936"/>
              <a:chExt cx="1853817" cy="1111814"/>
            </a:xfrm>
          </p:grpSpPr>
          <p:grpSp>
            <p:nvGrpSpPr>
              <p:cNvPr id="22" name="그룹 21"/>
              <p:cNvGrpSpPr/>
              <p:nvPr/>
            </p:nvGrpSpPr>
            <p:grpSpPr>
              <a:xfrm>
                <a:off x="6155250" y="5914168"/>
                <a:ext cx="776177" cy="243585"/>
                <a:chOff x="8070112" y="5785075"/>
                <a:chExt cx="776177" cy="243585"/>
              </a:xfrm>
            </p:grpSpPr>
            <p:sp>
              <p:nvSpPr>
                <p:cNvPr id="23" name="TextBox 22">
                  <a:extLst>
                    <a:ext uri="{FF2B5EF4-FFF2-40B4-BE49-F238E27FC236}">
                      <a16:creationId xmlns:a16="http://schemas.microsoft.com/office/drawing/2014/main" id="{7D7110FD-3351-4D23-9746-669A3C511C1F}"/>
                    </a:ext>
                  </a:extLst>
                </p:cNvPr>
                <p:cNvSpPr txBox="1"/>
                <p:nvPr/>
              </p:nvSpPr>
              <p:spPr>
                <a:xfrm>
                  <a:off x="8104395" y="5785075"/>
                  <a:ext cx="720000" cy="218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900" dirty="0">
                      <a:solidFill>
                        <a:schemeClr val="tx1">
                          <a:lumMod val="85000"/>
                          <a:lumOff val="15000"/>
                        </a:schemeClr>
                      </a:solidFill>
                    </a:rPr>
                    <a:t>Vim</a:t>
                  </a:r>
                </a:p>
              </p:txBody>
            </p:sp>
            <p:cxnSp>
              <p:nvCxnSpPr>
                <p:cNvPr id="24" name="직선 연결선 23"/>
                <p:cNvCxnSpPr/>
                <p:nvPr/>
              </p:nvCxnSpPr>
              <p:spPr>
                <a:xfrm>
                  <a:off x="8070112" y="6028660"/>
                  <a:ext cx="7761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flipV="1">
                  <a:off x="8844342" y="5809570"/>
                  <a:ext cx="0" cy="2126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1" name="Picture 2" descr="Vim (text editor) - Wikipedia">
                <a:extLst>
                  <a:ext uri="{FF2B5EF4-FFF2-40B4-BE49-F238E27FC236}">
                    <a16:creationId xmlns:a16="http://schemas.microsoft.com/office/drawing/2014/main" id="{91E9BF9B-5476-4521-9751-E78AC9BE6E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7610" y="5046936"/>
                <a:ext cx="1110011" cy="11118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그룹 1"/>
            <p:cNvGrpSpPr/>
            <p:nvPr/>
          </p:nvGrpSpPr>
          <p:grpSpPr>
            <a:xfrm>
              <a:off x="7564620" y="5035358"/>
              <a:ext cx="1853617" cy="1111815"/>
              <a:chOff x="7564620" y="5056874"/>
              <a:chExt cx="1853617" cy="1111815"/>
            </a:xfrm>
          </p:grpSpPr>
          <p:grpSp>
            <p:nvGrpSpPr>
              <p:cNvPr id="27" name="그룹 26"/>
              <p:cNvGrpSpPr/>
              <p:nvPr/>
            </p:nvGrpSpPr>
            <p:grpSpPr>
              <a:xfrm>
                <a:off x="8642060" y="5905203"/>
                <a:ext cx="776177" cy="243585"/>
                <a:chOff x="8070112" y="5785075"/>
                <a:chExt cx="776177" cy="243585"/>
              </a:xfrm>
            </p:grpSpPr>
            <p:sp>
              <p:nvSpPr>
                <p:cNvPr id="28" name="TextBox 27">
                  <a:extLst>
                    <a:ext uri="{FF2B5EF4-FFF2-40B4-BE49-F238E27FC236}">
                      <a16:creationId xmlns:a16="http://schemas.microsoft.com/office/drawing/2014/main" id="{7D7110FD-3351-4D23-9746-669A3C511C1F}"/>
                    </a:ext>
                  </a:extLst>
                </p:cNvPr>
                <p:cNvSpPr txBox="1"/>
                <p:nvPr/>
              </p:nvSpPr>
              <p:spPr>
                <a:xfrm>
                  <a:off x="8104395" y="5785075"/>
                  <a:ext cx="720000" cy="218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900" dirty="0">
                      <a:solidFill>
                        <a:schemeClr val="tx1">
                          <a:lumMod val="85000"/>
                          <a:lumOff val="15000"/>
                        </a:schemeClr>
                      </a:solidFill>
                    </a:rPr>
                    <a:t>Atom</a:t>
                  </a:r>
                </a:p>
              </p:txBody>
            </p:sp>
            <p:cxnSp>
              <p:nvCxnSpPr>
                <p:cNvPr id="29" name="직선 연결선 28"/>
                <p:cNvCxnSpPr/>
                <p:nvPr/>
              </p:nvCxnSpPr>
              <p:spPr>
                <a:xfrm>
                  <a:off x="8070112" y="6028660"/>
                  <a:ext cx="7761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flipV="1">
                  <a:off x="8844342" y="5809570"/>
                  <a:ext cx="0" cy="2126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2" name="Picture 10" descr="upload.wikimedia.org/wikipedia/commons/thumb/8/...">
                <a:extLst>
                  <a:ext uri="{FF2B5EF4-FFF2-40B4-BE49-F238E27FC236}">
                    <a16:creationId xmlns:a16="http://schemas.microsoft.com/office/drawing/2014/main" id="{C88EA163-02E2-48DA-A06E-2A2C9DAF5F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4620" y="5056874"/>
                <a:ext cx="1213989" cy="111181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597636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HĐH Raspberry Pi </a:t>
            </a: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HĐH Raspberry Pi là gì?</a:t>
            </a:r>
          </a:p>
        </p:txBody>
      </p:sp>
      <p:grpSp>
        <p:nvGrpSpPr>
          <p:cNvPr id="22" name="그룹 21">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63735"/>
            <a:chExt cx="8785225" cy="215444"/>
          </a:xfrm>
        </p:grpSpPr>
        <p:sp>
          <p:nvSpPr>
            <p:cNvPr id="23" name="직사각형 22">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직사각형 23">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HĐH Raspberry Pi là gì?</a:t>
              </a:r>
            </a:p>
          </p:txBody>
        </p:sp>
      </p:grpSp>
      <p:sp>
        <p:nvSpPr>
          <p:cNvPr id="35" name="직사각형 34"/>
          <p:cNvSpPr/>
          <p:nvPr/>
        </p:nvSpPr>
        <p:spPr>
          <a:xfrm>
            <a:off x="4345663" y="2227217"/>
            <a:ext cx="5131823" cy="1950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Hệ điều hành Raspberry Pi được tối ưu hóa cao cho dòng CPU ARM hiệu suất thấp Raspberry Pi.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là một bản phân phối được tạo dựa trên Debian Linux và HĐH này là tùy chọn cơ bản của NOOBS, phần mềm cài đặt HĐH của Raspberry Pi và nó bao gồm tệp img.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Hệ điều hành Raspberry Pi đang được nhiều người dùng Raspberry Pi sử dụng và đây là một trong những hệ điều hành tiện lợi có thể sử dụng cho những người lần đầu sử dụng Raspberry Pi.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6" name="그룹 35"/>
          <p:cNvGrpSpPr/>
          <p:nvPr/>
        </p:nvGrpSpPr>
        <p:grpSpPr>
          <a:xfrm>
            <a:off x="557935" y="2283757"/>
            <a:ext cx="3645487" cy="1796792"/>
            <a:chOff x="5460715" y="5255299"/>
            <a:chExt cx="3645487" cy="1796792"/>
          </a:xfrm>
        </p:grpSpPr>
        <p:sp>
          <p:nvSpPr>
            <p:cNvPr id="37" name="모서리가 둥근 직사각형 4">
              <a:extLst>
                <a:ext uri="{FF2B5EF4-FFF2-40B4-BE49-F238E27FC236}">
                  <a16:creationId xmlns:a16="http://schemas.microsoft.com/office/drawing/2014/main" id="{03EF5DFD-E288-4EC8-9AE9-431BA311FCBA}"/>
                </a:ext>
              </a:extLst>
            </p:cNvPr>
            <p:cNvSpPr/>
            <p:nvPr/>
          </p:nvSpPr>
          <p:spPr>
            <a:xfrm>
              <a:off x="5460715" y="5255299"/>
              <a:ext cx="3645487" cy="1796792"/>
            </a:xfrm>
            <a:prstGeom prst="roundRect">
              <a:avLst>
                <a:gd name="adj" fmla="val 0"/>
              </a:avLst>
            </a:prstGeom>
            <a:solidFill>
              <a:srgbClr val="FCFCFC"/>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a:t>
              </a:r>
              <a:endParaRPr lang="ko-KR" altLang="en-US" dirty="0"/>
            </a:p>
          </p:txBody>
        </p:sp>
        <p:pic>
          <p:nvPicPr>
            <p:cNvPr id="38" name="그림 37">
              <a:extLst>
                <a:ext uri="{FF2B5EF4-FFF2-40B4-BE49-F238E27FC236}">
                  <a16:creationId xmlns:a16="http://schemas.microsoft.com/office/drawing/2014/main" id="{5476443C-4A14-44AF-A1DF-5DAD548D4B9B}"/>
                </a:ext>
              </a:extLst>
            </p:cNvPr>
            <p:cNvPicPr>
              <a:picLocks noChangeAspect="1"/>
            </p:cNvPicPr>
            <p:nvPr/>
          </p:nvPicPr>
          <p:blipFill>
            <a:blip r:embed="rId3"/>
            <a:stretch>
              <a:fillRect/>
            </a:stretch>
          </p:blipFill>
          <p:spPr>
            <a:xfrm>
              <a:off x="5642122" y="5495050"/>
              <a:ext cx="3151146" cy="1055687"/>
            </a:xfrm>
            <a:prstGeom prst="rect">
              <a:avLst/>
            </a:prstGeom>
            <a:ln w="6350">
              <a:noFill/>
            </a:ln>
          </p:spPr>
        </p:pic>
      </p:grpSp>
    </p:spTree>
    <p:extLst>
      <p:ext uri="{BB962C8B-B14F-4D97-AF65-F5344CB8AC3E}">
        <p14:creationId xmlns:p14="http://schemas.microsoft.com/office/powerpoint/2010/main" val="281738105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soạn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thảo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soạn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thảo</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bản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soạn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thảo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4" name="직사각형 33"/>
          <p:cNvSpPr/>
          <p:nvPr/>
        </p:nvSpPr>
        <p:spPr>
          <a:xfrm>
            <a:off x="712182" y="2135483"/>
            <a:ext cx="8648794" cy="2366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Nano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soạn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UNIX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Cũng giống như vim, nó là trình soạn thảo văn bản cơ bản của bản phân phối Linux.</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Tháng 2 năm 2001 nano trở thành một phần của dự án GNU. Nó có một số tính năng không có trong Pico, chẳng hạn như màu văn bản, tìm kiếm và thay thế cụm từ thông dụng, cuộn trơn tru, nhiều bộ đệm, hỗ trợ phím có thể kết hợp lại, hoàn tác và thử lại các thay đổi chỉnh sửa.</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Đối với những người lần đầu sử dụng, nó dễ sử dụng hơn một chút so với vim.</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Nó</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có</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thể</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sử</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nhẹ</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hơn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một</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chút</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so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với</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tử</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xem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Nano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F807C8BF-655F-40F4-AC33-9E1292424ECF}"/>
              </a:ext>
            </a:extLst>
          </p:cNvPr>
          <p:cNvGrpSpPr/>
          <p:nvPr/>
        </p:nvGrpSpPr>
        <p:grpSpPr>
          <a:xfrm>
            <a:off x="6598135" y="3884543"/>
            <a:ext cx="2809218" cy="2416582"/>
            <a:chOff x="6655285" y="3846443"/>
            <a:chExt cx="2809218" cy="2416582"/>
          </a:xfrm>
        </p:grpSpPr>
        <p:sp>
          <p:nvSpPr>
            <p:cNvPr id="39" name="모서리가 둥근 직사각형 4">
              <a:extLst>
                <a:ext uri="{FF2B5EF4-FFF2-40B4-BE49-F238E27FC236}">
                  <a16:creationId xmlns:a16="http://schemas.microsoft.com/office/drawing/2014/main" id="{338AF899-B362-4510-A5E7-C9735274440F}"/>
                </a:ext>
              </a:extLst>
            </p:cNvPr>
            <p:cNvSpPr/>
            <p:nvPr/>
          </p:nvSpPr>
          <p:spPr>
            <a:xfrm>
              <a:off x="7464287" y="3846443"/>
              <a:ext cx="2000216" cy="2067339"/>
            </a:xfrm>
            <a:prstGeom prst="roundRect">
              <a:avLst>
                <a:gd name="adj" fmla="val 0"/>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6" descr="upload.wikimedia.org/wikipedia/commons/thumb/8/...">
              <a:extLst>
                <a:ext uri="{FF2B5EF4-FFF2-40B4-BE49-F238E27FC236}">
                  <a16:creationId xmlns:a16="http://schemas.microsoft.com/office/drawing/2014/main" id="{E97720DB-1BD4-4BD1-AED1-FA8318CDA8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5285" y="4152734"/>
              <a:ext cx="2110291" cy="211029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p:cNvGrpSpPr/>
            <p:nvPr/>
          </p:nvGrpSpPr>
          <p:grpSpPr>
            <a:xfrm>
              <a:off x="8568420" y="5966611"/>
              <a:ext cx="776177" cy="243585"/>
              <a:chOff x="8070112" y="5785075"/>
              <a:chExt cx="776177" cy="243585"/>
            </a:xfrm>
          </p:grpSpPr>
          <p:sp>
            <p:nvSpPr>
              <p:cNvPr id="38" name="TextBox 37">
                <a:extLst>
                  <a:ext uri="{FF2B5EF4-FFF2-40B4-BE49-F238E27FC236}">
                    <a16:creationId xmlns:a16="http://schemas.microsoft.com/office/drawing/2014/main" id="{7D7110FD-3351-4D23-9746-669A3C511C1F}"/>
                  </a:ext>
                </a:extLst>
              </p:cNvPr>
              <p:cNvSpPr txBox="1"/>
              <p:nvPr/>
            </p:nvSpPr>
            <p:spPr>
              <a:xfrm>
                <a:off x="8104395" y="5785075"/>
                <a:ext cx="720000" cy="218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900" dirty="0">
                    <a:solidFill>
                      <a:schemeClr val="tx1">
                        <a:lumMod val="85000"/>
                        <a:lumOff val="15000"/>
                      </a:schemeClr>
                    </a:solidFill>
                  </a:rPr>
                  <a:t>Nano</a:t>
                </a:r>
              </a:p>
            </p:txBody>
          </p:sp>
          <p:cxnSp>
            <p:nvCxnSpPr>
              <p:cNvPr id="4" name="직선 연결선 3"/>
              <p:cNvCxnSpPr/>
              <p:nvPr/>
            </p:nvCxnSpPr>
            <p:spPr>
              <a:xfrm>
                <a:off x="8070112" y="6028660"/>
                <a:ext cx="7761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flipV="1">
                <a:off x="8844342" y="5809570"/>
                <a:ext cx="0" cy="2126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235754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Trình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chỉnh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sửa</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IDE</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grpSp>
        <p:nvGrpSpPr>
          <p:cNvPr id="6" name="그룹 5">
            <a:extLst>
              <a:ext uri="{FF2B5EF4-FFF2-40B4-BE49-F238E27FC236}">
                <a16:creationId xmlns:a16="http://schemas.microsoft.com/office/drawing/2014/main" id="{B43F08FA-EF17-464C-9173-E659C3FFFC64}"/>
              </a:ext>
            </a:extLst>
          </p:cNvPr>
          <p:cNvGrpSpPr/>
          <p:nvPr/>
        </p:nvGrpSpPr>
        <p:grpSpPr>
          <a:xfrm>
            <a:off x="1051644" y="4831595"/>
            <a:ext cx="5702300" cy="683007"/>
            <a:chOff x="1051644" y="4924905"/>
            <a:chExt cx="5702300" cy="683007"/>
          </a:xfrm>
        </p:grpSpPr>
        <p:grpSp>
          <p:nvGrpSpPr>
            <p:cNvPr id="13"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7"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4.3. IDE</a:t>
                </a:r>
              </a:p>
            </p:txBody>
          </p:sp>
          <p:sp>
            <p:nvSpPr>
              <p:cNvPr id="18"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14" name="Group 2">
              <a:extLst>
                <a:ext uri="{FF2B5EF4-FFF2-40B4-BE49-F238E27FC236}">
                  <a16:creationId xmlns:a16="http://schemas.microsoft.com/office/drawing/2014/main" id="{5DD676FB-B4EE-42C9-A471-E6CF497FCB25}"/>
                </a:ext>
              </a:extLst>
            </p:cNvPr>
            <p:cNvGrpSpPr/>
            <p:nvPr/>
          </p:nvGrpSpPr>
          <p:grpSpPr>
            <a:xfrm>
              <a:off x="1051644" y="5329740"/>
              <a:ext cx="5702300" cy="278172"/>
              <a:chOff x="571500" y="5165783"/>
              <a:chExt cx="5702300" cy="278172"/>
            </a:xfrm>
          </p:grpSpPr>
          <p:sp>
            <p:nvSpPr>
              <p:cNvPr id="15"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4.4. VSC</a:t>
                </a:r>
              </a:p>
            </p:txBody>
          </p:sp>
          <p:sp>
            <p:nvSpPr>
              <p:cNvPr id="16"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grpSp>
        <p:nvGrpSpPr>
          <p:cNvPr id="32" name="그룹 31"/>
          <p:cNvGrpSpPr/>
          <p:nvPr/>
        </p:nvGrpSpPr>
        <p:grpSpPr>
          <a:xfrm>
            <a:off x="1051025" y="4392001"/>
            <a:ext cx="5702300" cy="278172"/>
            <a:chOff x="1204044" y="4124327"/>
            <a:chExt cx="5702300" cy="278172"/>
          </a:xfrm>
        </p:grpSpPr>
        <p:sp>
          <p:nvSpPr>
            <p:cNvPr id="33" name="직사각형 32">
              <a:extLst>
                <a:ext uri="{FF2B5EF4-FFF2-40B4-BE49-F238E27FC236}">
                  <a16:creationId xmlns:a16="http://schemas.microsoft.com/office/drawing/2014/main" id="{8CEA84EE-1CFD-4B57-A1C8-06A1AB4ACA44}"/>
                </a:ext>
              </a:extLst>
            </p:cNvPr>
            <p:cNvSpPr/>
            <p:nvPr/>
          </p:nvSpPr>
          <p:spPr>
            <a:xfrm>
              <a:off x="1386924" y="41255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4.2. Nano</a:t>
              </a:r>
            </a:p>
          </p:txBody>
        </p:sp>
        <p:sp>
          <p:nvSpPr>
            <p:cNvPr id="34" name="직사각형 33">
              <a:extLst>
                <a:ext uri="{FF2B5EF4-FFF2-40B4-BE49-F238E27FC236}">
                  <a16:creationId xmlns:a16="http://schemas.microsoft.com/office/drawing/2014/main" id="{490AEC04-CD1D-4B88-858B-CBB56559D797}"/>
                </a:ext>
              </a:extLst>
            </p:cNvPr>
            <p:cNvSpPr/>
            <p:nvPr/>
          </p:nvSpPr>
          <p:spPr>
            <a:xfrm>
              <a:off x="1204044" y="412432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35" name="그룹 34"/>
          <p:cNvGrpSpPr/>
          <p:nvPr/>
        </p:nvGrpSpPr>
        <p:grpSpPr>
          <a:xfrm>
            <a:off x="1051644" y="3973744"/>
            <a:ext cx="5702300" cy="278172"/>
            <a:chOff x="1051644" y="3973744"/>
            <a:chExt cx="5702300" cy="278172"/>
          </a:xfrm>
        </p:grpSpPr>
        <p:sp>
          <p:nvSpPr>
            <p:cNvPr id="36" name="직사각형 35">
              <a:extLst>
                <a:ext uri="{FF2B5EF4-FFF2-40B4-BE49-F238E27FC236}">
                  <a16:creationId xmlns:a16="http://schemas.microsoft.com/office/drawing/2014/main" id="{475B5DE5-347D-4119-80E7-2377740127D9}"/>
                </a:ext>
              </a:extLst>
            </p:cNvPr>
            <p:cNvSpPr/>
            <p:nvPr/>
          </p:nvSpPr>
          <p:spPr>
            <a:xfrm>
              <a:off x="1234524" y="3974917"/>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soạn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thảo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bản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7" name="직사각형 36">
              <a:extLst>
                <a:ext uri="{FF2B5EF4-FFF2-40B4-BE49-F238E27FC236}">
                  <a16:creationId xmlns:a16="http://schemas.microsoft.com/office/drawing/2014/main" id="{42D16157-71AB-4EEC-81F2-DE5463F000C0}"/>
                </a:ext>
              </a:extLst>
            </p:cNvPr>
            <p:cNvSpPr/>
            <p:nvPr/>
          </p:nvSpPr>
          <p:spPr>
            <a:xfrm>
              <a:off x="1051644" y="3973744"/>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Tree>
    <p:extLst>
      <p:ext uri="{BB962C8B-B14F-4D97-AF65-F5344CB8AC3E}">
        <p14:creationId xmlns:p14="http://schemas.microsoft.com/office/powerpoint/2010/main" val="23347005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Nano</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5" name="직사각형 1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Nano</a:t>
            </a:r>
          </a:p>
        </p:txBody>
      </p:sp>
      <p:sp>
        <p:nvSpPr>
          <p:cNvPr id="18" name="직사각형 17"/>
          <p:cNvSpPr/>
          <p:nvPr/>
        </p:nvSpPr>
        <p:spPr>
          <a:xfrm>
            <a:off x="6480000" y="2302721"/>
            <a:ext cx="2974984" cy="2248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lệnh được thực thi ở định dạng như nano &lt;tên tệp&gt;, thì tệp được tạo với tên tệp liên quan và nano được thực thi.</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nhập văn bản tự do vào con trỏ và có thể tìm thấy các phím tắt ở phía dưới.</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có nghĩa là Ctrl +, vì vậy, ví dụ, để Nhận trợ giúp, bạn có thể nhập Ctrl + g trên bàn phím.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9" name="직사각형 18"/>
          <p:cNvSpPr/>
          <p:nvPr/>
        </p:nvSpPr>
        <p:spPr>
          <a:xfrm>
            <a:off x="559817" y="194708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p:cNvSpPr/>
          <p:nvPr/>
        </p:nvSpPr>
        <p:spPr>
          <a:xfrm>
            <a:off x="712182" y="1935722"/>
            <a:ext cx="8630827" cy="21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nano </a:t>
            </a:r>
          </a:p>
        </p:txBody>
      </p:sp>
      <p:grpSp>
        <p:nvGrpSpPr>
          <p:cNvPr id="43" name="그룹 42"/>
          <p:cNvGrpSpPr>
            <a:grpSpLocks noChangeAspect="1"/>
          </p:cNvGrpSpPr>
          <p:nvPr/>
        </p:nvGrpSpPr>
        <p:grpSpPr>
          <a:xfrm>
            <a:off x="556158" y="2293452"/>
            <a:ext cx="5760000" cy="3204906"/>
            <a:chOff x="4337049" y="3372239"/>
            <a:chExt cx="4995793" cy="2779696"/>
          </a:xfrm>
        </p:grpSpPr>
        <p:grpSp>
          <p:nvGrpSpPr>
            <p:cNvPr id="44" name="그룹 43">
              <a:extLst>
                <a:ext uri="{FF2B5EF4-FFF2-40B4-BE49-F238E27FC236}">
                  <a16:creationId xmlns:a16="http://schemas.microsoft.com/office/drawing/2014/main" id="{172D8348-6CDD-4101-B1ED-2F9019B43EDA}"/>
                </a:ext>
              </a:extLst>
            </p:cNvPr>
            <p:cNvGrpSpPr/>
            <p:nvPr/>
          </p:nvGrpSpPr>
          <p:grpSpPr>
            <a:xfrm>
              <a:off x="4337049" y="3372239"/>
              <a:ext cx="4995793" cy="2779696"/>
              <a:chOff x="3326224" y="2835018"/>
              <a:chExt cx="6018372" cy="3348667"/>
            </a:xfrm>
          </p:grpSpPr>
          <p:pic>
            <p:nvPicPr>
              <p:cNvPr id="48" name="그림 47" descr="텍스트, 스크린샷, 모니터, 실내이(가) 표시된 사진&#10;&#10;자동 생성된 설명">
                <a:extLst>
                  <a:ext uri="{FF2B5EF4-FFF2-40B4-BE49-F238E27FC236}">
                    <a16:creationId xmlns:a16="http://schemas.microsoft.com/office/drawing/2014/main" id="{4FDECD4D-C7D4-4BFA-9363-183693CDEFD8}"/>
                  </a:ext>
                </a:extLst>
              </p:cNvPr>
              <p:cNvPicPr>
                <a:picLocks noChangeAspect="1"/>
              </p:cNvPicPr>
              <p:nvPr/>
            </p:nvPicPr>
            <p:blipFill>
              <a:blip r:embed="rId3"/>
              <a:stretch>
                <a:fillRect/>
              </a:stretch>
            </p:blipFill>
            <p:spPr>
              <a:xfrm>
                <a:off x="3326224" y="2835018"/>
                <a:ext cx="6018372" cy="3348667"/>
              </a:xfrm>
              <a:prstGeom prst="rect">
                <a:avLst/>
              </a:prstGeom>
            </p:spPr>
          </p:pic>
          <p:pic>
            <p:nvPicPr>
              <p:cNvPr id="49" name="그림 48" descr="텍스트, 스크린샷, 모니터, 전자기기이(가) 표시된 사진&#10;&#10;자동 생성된 설명">
                <a:extLst>
                  <a:ext uri="{FF2B5EF4-FFF2-40B4-BE49-F238E27FC236}">
                    <a16:creationId xmlns:a16="http://schemas.microsoft.com/office/drawing/2014/main" id="{6412B829-B115-4E48-AD14-F1300456F5E1}"/>
                  </a:ext>
                </a:extLst>
              </p:cNvPr>
              <p:cNvPicPr>
                <a:picLocks noChangeAspect="1"/>
              </p:cNvPicPr>
              <p:nvPr/>
            </p:nvPicPr>
            <p:blipFill rotWithShape="1">
              <a:blip r:embed="rId4"/>
              <a:srcRect l="7569" t="14612" r="50961" b="79493"/>
              <a:stretch/>
            </p:blipFill>
            <p:spPr>
              <a:xfrm>
                <a:off x="3771581" y="2870529"/>
                <a:ext cx="4107988" cy="324906"/>
              </a:xfrm>
              <a:prstGeom prst="rect">
                <a:avLst/>
              </a:prstGeom>
            </p:spPr>
          </p:pic>
        </p:grpSp>
        <p:sp>
          <p:nvSpPr>
            <p:cNvPr id="45" name="직사각형 44">
              <a:extLst>
                <a:ext uri="{FF2B5EF4-FFF2-40B4-BE49-F238E27FC236}">
                  <a16:creationId xmlns:a16="http://schemas.microsoft.com/office/drawing/2014/main" id="{9AB3DBBC-2FFC-4EA0-AA81-83CAAAF090C0}"/>
                </a:ext>
              </a:extLst>
            </p:cNvPr>
            <p:cNvSpPr/>
            <p:nvPr/>
          </p:nvSpPr>
          <p:spPr>
            <a:xfrm>
              <a:off x="6336226" y="3415665"/>
              <a:ext cx="1677474" cy="1536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46" name="직사각형 45">
              <a:extLst>
                <a:ext uri="{FF2B5EF4-FFF2-40B4-BE49-F238E27FC236}">
                  <a16:creationId xmlns:a16="http://schemas.microsoft.com/office/drawing/2014/main" id="{B58AA31A-4495-422F-8434-EFDFE2913C78}"/>
                </a:ext>
              </a:extLst>
            </p:cNvPr>
            <p:cNvSpPr/>
            <p:nvPr/>
          </p:nvSpPr>
          <p:spPr>
            <a:xfrm>
              <a:off x="4706901" y="3955415"/>
              <a:ext cx="1677474" cy="1536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47" name="직사각형 46">
              <a:extLst>
                <a:ext uri="{FF2B5EF4-FFF2-40B4-BE49-F238E27FC236}">
                  <a16:creationId xmlns:a16="http://schemas.microsoft.com/office/drawing/2014/main" id="{C10B0EA3-E17E-4750-9338-1FE760D6AA8D}"/>
                </a:ext>
              </a:extLst>
            </p:cNvPr>
            <p:cNvSpPr/>
            <p:nvPr/>
          </p:nvSpPr>
          <p:spPr>
            <a:xfrm>
              <a:off x="4734262" y="5896519"/>
              <a:ext cx="4136687" cy="222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310239238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Nano</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5" name="직사각형 1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Nano</a:t>
            </a:r>
          </a:p>
        </p:txBody>
      </p:sp>
      <p:sp>
        <p:nvSpPr>
          <p:cNvPr id="19" name="직사각형 18"/>
          <p:cNvSpPr/>
          <p:nvPr/>
        </p:nvSpPr>
        <p:spPr>
          <a:xfrm>
            <a:off x="559817" y="194708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p:cNvSpPr/>
          <p:nvPr/>
        </p:nvSpPr>
        <p:spPr>
          <a:xfrm>
            <a:off x="712182" y="1935722"/>
            <a:ext cx="8630827" cy="21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it-IT" altLang="ko-KR" sz="1400" dirty="0">
                <a:solidFill>
                  <a:prstClr val="black">
                    <a:lumMod val="85000"/>
                    <a:lumOff val="15000"/>
                  </a:prstClr>
                </a:solidFill>
                <a:latin typeface="SamsungOne-700" panose="020B0803030303020204" pitchFamily="34" charset="0"/>
                <a:ea typeface="SamsungOne-700" panose="020B0803030303020204" pitchFamily="34" charset="0"/>
              </a:rPr>
              <a:t>Cách di chuyển con trỏ nano</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21" name="직사각형 20"/>
          <p:cNvSpPr/>
          <p:nvPr/>
        </p:nvSpPr>
        <p:spPr>
          <a:xfrm>
            <a:off x="712182" y="2164058"/>
            <a:ext cx="8648794"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Di chuyển con trỏ trong nano cực kỳ đơn giản.</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Phím mũi tên của bàn phím có thể được sử dụng để di chuyển con trỏ đến hướng mong muốn từng khoảng một.</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dùng phím Home, End để di chuyển về đầu và cuối dòng.</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sử dụng Ctrl + phím mũi tên trái, phải để di chuyển một từ về phía trước hoặc một từ về sau.</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sử dụng Trang lên, Trang xuống để chuyển đến trang tiếp theo hoặc trang trước đó.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8265658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Nano</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5" name="직사각형 1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Nano</a:t>
            </a:r>
          </a:p>
        </p:txBody>
      </p:sp>
      <p:sp>
        <p:nvSpPr>
          <p:cNvPr id="19" name="직사각형 18"/>
          <p:cNvSpPr/>
          <p:nvPr/>
        </p:nvSpPr>
        <p:spPr>
          <a:xfrm>
            <a:off x="559817" y="194708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p:cNvSpPr/>
          <p:nvPr/>
        </p:nvSpPr>
        <p:spPr>
          <a:xfrm>
            <a:off x="712182" y="1935722"/>
            <a:ext cx="8630827" cy="21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Các phím tắt thường dùng</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21" name="직사각형 20"/>
          <p:cNvSpPr/>
          <p:nvPr/>
        </p:nvSpPr>
        <p:spPr>
          <a:xfrm>
            <a:off x="712182" y="2164058"/>
            <a:ext cx="8648794" cy="2607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Alt + u : Hoàn tác</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Alt + e : Làm lại</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Alt + n : In số dòng</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Alt + a : Gán/tắt điểm bắt đầu của khối đã chọn</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Alt + 6 : Sao chép khối đã chọn vào Clipboard</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Ctrl + k : Cắt khối được chọn / Cắt 1 dòng nếu không có khối được chọn</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Ctrl + u : Dán</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Ctrl + s : Lưu</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Ctrl + o : Lưu dưới dạng</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Ctrl + x : Kết thúc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812312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Nano</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5" name="직사각형 1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Nano</a:t>
            </a:r>
          </a:p>
        </p:txBody>
      </p:sp>
      <p:sp>
        <p:nvSpPr>
          <p:cNvPr id="19" name="직사각형 18"/>
          <p:cNvSpPr/>
          <p:nvPr/>
        </p:nvSpPr>
        <p:spPr>
          <a:xfrm>
            <a:off x="559817" y="194708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p:cNvSpPr/>
          <p:nvPr/>
        </p:nvSpPr>
        <p:spPr>
          <a:xfrm>
            <a:off x="712182" y="1935722"/>
            <a:ext cx="8630827" cy="215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nano</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14" name="직사각형 13"/>
          <p:cNvSpPr/>
          <p:nvPr/>
        </p:nvSpPr>
        <p:spPr>
          <a:xfrm>
            <a:off x="712182" y="2135483"/>
            <a:ext cx="8648794"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nhập Ctrl + w, là lệnh Where được viết ở dưới cùng, bạn có thể tìm kiếm văn bản với cụm từ Search:</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nhìn vào phần dưới cùng ở đây, bạn có thể thấy rằng cấu hình của các phím tắt đã thay đổi. Trong đó M là viết tắt của Meta Key, Meta Key cho Windows là Alt và ESC cho Mac. Luôn có hướng dẫn ở phía dưới, giúp bạn dễ dàng thực hành cách sử dụng nano.</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lưu và thoát, bạn chỉ cần gõ lệnh thoát Ctrl + x. Bạn sẽ được hỏi có muốn lưu các sửa đổi của mình ở đây không. Bạn có thể tiếp tục bằng cách gõ y (có) hoặc n (không).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B66CDF51-ACB9-49BE-83BE-36A49CC28BA4}"/>
              </a:ext>
            </a:extLst>
          </p:cNvPr>
          <p:cNvGrpSpPr/>
          <p:nvPr/>
        </p:nvGrpSpPr>
        <p:grpSpPr>
          <a:xfrm>
            <a:off x="712182" y="3916970"/>
            <a:ext cx="8544420" cy="2312380"/>
            <a:chOff x="905795" y="4040795"/>
            <a:chExt cx="7801015" cy="2111192"/>
          </a:xfrm>
        </p:grpSpPr>
        <p:grpSp>
          <p:nvGrpSpPr>
            <p:cNvPr id="18" name="그룹 17"/>
            <p:cNvGrpSpPr>
              <a:grpSpLocks noChangeAspect="1"/>
            </p:cNvGrpSpPr>
            <p:nvPr/>
          </p:nvGrpSpPr>
          <p:grpSpPr>
            <a:xfrm>
              <a:off x="905795" y="4040795"/>
              <a:ext cx="3780000" cy="2103219"/>
              <a:chOff x="-494489" y="2576417"/>
              <a:chExt cx="4391596" cy="2443516"/>
            </a:xfrm>
          </p:grpSpPr>
          <p:pic>
            <p:nvPicPr>
              <p:cNvPr id="22" name="그림 21" descr="텍스트, 스크린샷, 모니터, 실내이(가) 표시된 사진&#10;&#10;자동 생성된 설명">
                <a:extLst>
                  <a:ext uri="{FF2B5EF4-FFF2-40B4-BE49-F238E27FC236}">
                    <a16:creationId xmlns:a16="http://schemas.microsoft.com/office/drawing/2014/main" id="{81A74E1C-D468-45DF-BF98-08B76A7B2B2B}"/>
                  </a:ext>
                </a:extLst>
              </p:cNvPr>
              <p:cNvPicPr>
                <a:picLocks noChangeAspect="1"/>
              </p:cNvPicPr>
              <p:nvPr/>
            </p:nvPicPr>
            <p:blipFill>
              <a:blip r:embed="rId3"/>
              <a:stretch>
                <a:fillRect/>
              </a:stretch>
            </p:blipFill>
            <p:spPr>
              <a:xfrm>
                <a:off x="-494489" y="2576417"/>
                <a:ext cx="4391596" cy="2443516"/>
              </a:xfrm>
              <a:prstGeom prst="rect">
                <a:avLst/>
              </a:prstGeom>
              <a:ln>
                <a:solidFill>
                  <a:schemeClr val="bg1">
                    <a:lumMod val="85000"/>
                  </a:schemeClr>
                </a:solidFill>
              </a:ln>
            </p:spPr>
          </p:pic>
          <p:sp>
            <p:nvSpPr>
              <p:cNvPr id="23" name="직사각형 22">
                <a:extLst>
                  <a:ext uri="{FF2B5EF4-FFF2-40B4-BE49-F238E27FC236}">
                    <a16:creationId xmlns:a16="http://schemas.microsoft.com/office/drawing/2014/main" id="{5D32E872-729B-4658-8DA4-AAE733256257}"/>
                  </a:ext>
                </a:extLst>
              </p:cNvPr>
              <p:cNvSpPr/>
              <p:nvPr/>
            </p:nvSpPr>
            <p:spPr>
              <a:xfrm>
                <a:off x="440511" y="4807953"/>
                <a:ext cx="2379699" cy="1894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grpSp>
          <p:nvGrpSpPr>
            <p:cNvPr id="24" name="그룹 23"/>
            <p:cNvGrpSpPr>
              <a:grpSpLocks noChangeAspect="1"/>
            </p:cNvGrpSpPr>
            <p:nvPr/>
          </p:nvGrpSpPr>
          <p:grpSpPr>
            <a:xfrm>
              <a:off x="4926810" y="4048767"/>
              <a:ext cx="3780000" cy="2103220"/>
              <a:chOff x="-494489" y="5077163"/>
              <a:chExt cx="4403497" cy="2450139"/>
            </a:xfrm>
          </p:grpSpPr>
          <p:pic>
            <p:nvPicPr>
              <p:cNvPr id="25" name="그림 24" descr="텍스트, 스크린샷, 모니터, 실내이(가) 표시된 사진&#10;&#10;자동 생성된 설명">
                <a:extLst>
                  <a:ext uri="{FF2B5EF4-FFF2-40B4-BE49-F238E27FC236}">
                    <a16:creationId xmlns:a16="http://schemas.microsoft.com/office/drawing/2014/main" id="{DC9DC4D2-6294-4C02-96C2-BA90AFD439D0}"/>
                  </a:ext>
                </a:extLst>
              </p:cNvPr>
              <p:cNvPicPr>
                <a:picLocks noChangeAspect="1"/>
              </p:cNvPicPr>
              <p:nvPr/>
            </p:nvPicPr>
            <p:blipFill>
              <a:blip r:embed="rId4"/>
              <a:stretch>
                <a:fillRect/>
              </a:stretch>
            </p:blipFill>
            <p:spPr>
              <a:xfrm>
                <a:off x="-494489" y="5077163"/>
                <a:ext cx="4403497" cy="2450139"/>
              </a:xfrm>
              <a:prstGeom prst="rect">
                <a:avLst/>
              </a:prstGeom>
              <a:ln>
                <a:solidFill>
                  <a:schemeClr val="bg1">
                    <a:lumMod val="85000"/>
                  </a:schemeClr>
                </a:solidFill>
              </a:ln>
            </p:spPr>
          </p:pic>
          <p:sp>
            <p:nvSpPr>
              <p:cNvPr id="26" name="직사각형 25">
                <a:extLst>
                  <a:ext uri="{FF2B5EF4-FFF2-40B4-BE49-F238E27FC236}">
                    <a16:creationId xmlns:a16="http://schemas.microsoft.com/office/drawing/2014/main" id="{277A3F39-EE10-460A-B775-B6B9DCA02498}"/>
                  </a:ext>
                </a:extLst>
              </p:cNvPr>
              <p:cNvSpPr/>
              <p:nvPr/>
            </p:nvSpPr>
            <p:spPr>
              <a:xfrm>
                <a:off x="-150039" y="7227860"/>
                <a:ext cx="2875000" cy="267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grpSp>
    </p:spTree>
    <p:extLst>
      <p:ext uri="{BB962C8B-B14F-4D97-AF65-F5344CB8AC3E}">
        <p14:creationId xmlns:p14="http://schemas.microsoft.com/office/powerpoint/2010/main" val="302169570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Trình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chỉnh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sửa</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IDE</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grpSp>
        <p:nvGrpSpPr>
          <p:cNvPr id="14" name="Group 2">
            <a:extLst>
              <a:ext uri="{FF2B5EF4-FFF2-40B4-BE49-F238E27FC236}">
                <a16:creationId xmlns:a16="http://schemas.microsoft.com/office/drawing/2014/main" id="{5DD676FB-B4EE-42C9-A471-E6CF497FCB25}"/>
              </a:ext>
            </a:extLst>
          </p:cNvPr>
          <p:cNvGrpSpPr/>
          <p:nvPr/>
        </p:nvGrpSpPr>
        <p:grpSpPr>
          <a:xfrm>
            <a:off x="1051644" y="5236430"/>
            <a:ext cx="5702300" cy="278172"/>
            <a:chOff x="571500" y="5165783"/>
            <a:chExt cx="5702300" cy="278172"/>
          </a:xfrm>
        </p:grpSpPr>
        <p:sp>
          <p:nvSpPr>
            <p:cNvPr id="15"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4.4. VSC</a:t>
              </a:r>
            </a:p>
          </p:txBody>
        </p:sp>
        <p:sp>
          <p:nvSpPr>
            <p:cNvPr id="16"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35" name="그룹 34"/>
          <p:cNvGrpSpPr/>
          <p:nvPr/>
        </p:nvGrpSpPr>
        <p:grpSpPr>
          <a:xfrm>
            <a:off x="1051644" y="3973744"/>
            <a:ext cx="5702300" cy="278172"/>
            <a:chOff x="1051644" y="3973744"/>
            <a:chExt cx="5702300" cy="278172"/>
          </a:xfrm>
        </p:grpSpPr>
        <p:sp>
          <p:nvSpPr>
            <p:cNvPr id="36" name="직사각형 35">
              <a:extLst>
                <a:ext uri="{FF2B5EF4-FFF2-40B4-BE49-F238E27FC236}">
                  <a16:creationId xmlns:a16="http://schemas.microsoft.com/office/drawing/2014/main" id="{475B5DE5-347D-4119-80E7-2377740127D9}"/>
                </a:ext>
              </a:extLst>
            </p:cNvPr>
            <p:cNvSpPr/>
            <p:nvPr/>
          </p:nvSpPr>
          <p:spPr>
            <a:xfrm>
              <a:off x="1234524" y="3974917"/>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soạn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thảo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bản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7" name="직사각형 36">
              <a:extLst>
                <a:ext uri="{FF2B5EF4-FFF2-40B4-BE49-F238E27FC236}">
                  <a16:creationId xmlns:a16="http://schemas.microsoft.com/office/drawing/2014/main" id="{42D16157-71AB-4EEC-81F2-DE5463F000C0}"/>
                </a:ext>
              </a:extLst>
            </p:cNvPr>
            <p:cNvSpPr/>
            <p:nvPr/>
          </p:nvSpPr>
          <p:spPr>
            <a:xfrm>
              <a:off x="1051644" y="3973744"/>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9" name="그룹 18"/>
          <p:cNvGrpSpPr/>
          <p:nvPr/>
        </p:nvGrpSpPr>
        <p:grpSpPr>
          <a:xfrm>
            <a:off x="1051968" y="4832163"/>
            <a:ext cx="5702300" cy="278172"/>
            <a:chOff x="1204044" y="4124327"/>
            <a:chExt cx="5702300" cy="278172"/>
          </a:xfrm>
        </p:grpSpPr>
        <p:sp>
          <p:nvSpPr>
            <p:cNvPr id="20" name="직사각형 19">
              <a:extLst>
                <a:ext uri="{FF2B5EF4-FFF2-40B4-BE49-F238E27FC236}">
                  <a16:creationId xmlns:a16="http://schemas.microsoft.com/office/drawing/2014/main" id="{8CEA84EE-1CFD-4B57-A1C8-06A1AB4ACA44}"/>
                </a:ext>
              </a:extLst>
            </p:cNvPr>
            <p:cNvSpPr/>
            <p:nvPr/>
          </p:nvSpPr>
          <p:spPr>
            <a:xfrm>
              <a:off x="1386924" y="41255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4.3. IDE</a:t>
              </a:r>
            </a:p>
          </p:txBody>
        </p:sp>
        <p:sp>
          <p:nvSpPr>
            <p:cNvPr id="21" name="직사각형 20">
              <a:extLst>
                <a:ext uri="{FF2B5EF4-FFF2-40B4-BE49-F238E27FC236}">
                  <a16:creationId xmlns:a16="http://schemas.microsoft.com/office/drawing/2014/main" id="{490AEC04-CD1D-4B88-858B-CBB56559D797}"/>
                </a:ext>
              </a:extLst>
            </p:cNvPr>
            <p:cNvSpPr/>
            <p:nvPr/>
          </p:nvSpPr>
          <p:spPr>
            <a:xfrm>
              <a:off x="1204044" y="412432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31" name="그룹 30"/>
          <p:cNvGrpSpPr/>
          <p:nvPr/>
        </p:nvGrpSpPr>
        <p:grpSpPr>
          <a:xfrm>
            <a:off x="1054415" y="4392151"/>
            <a:ext cx="5702300" cy="278172"/>
            <a:chOff x="1051644" y="3973744"/>
            <a:chExt cx="5702300" cy="278172"/>
          </a:xfrm>
        </p:grpSpPr>
        <p:sp>
          <p:nvSpPr>
            <p:cNvPr id="38" name="직사각형 37">
              <a:extLst>
                <a:ext uri="{FF2B5EF4-FFF2-40B4-BE49-F238E27FC236}">
                  <a16:creationId xmlns:a16="http://schemas.microsoft.com/office/drawing/2014/main" id="{475B5DE5-347D-4119-80E7-2377740127D9}"/>
                </a:ext>
              </a:extLst>
            </p:cNvPr>
            <p:cNvSpPr/>
            <p:nvPr/>
          </p:nvSpPr>
          <p:spPr>
            <a:xfrm>
              <a:off x="1234524" y="3974917"/>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4.2. Nano</a:t>
              </a:r>
            </a:p>
          </p:txBody>
        </p:sp>
        <p:sp>
          <p:nvSpPr>
            <p:cNvPr id="39" name="직사각형 38">
              <a:extLst>
                <a:ext uri="{FF2B5EF4-FFF2-40B4-BE49-F238E27FC236}">
                  <a16:creationId xmlns:a16="http://schemas.microsoft.com/office/drawing/2014/main" id="{42D16157-71AB-4EEC-81F2-DE5463F000C0}"/>
                </a:ext>
              </a:extLst>
            </p:cNvPr>
            <p:cNvSpPr/>
            <p:nvPr/>
          </p:nvSpPr>
          <p:spPr>
            <a:xfrm>
              <a:off x="1051644" y="3973744"/>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Tree>
    <p:extLst>
      <p:ext uri="{BB962C8B-B14F-4D97-AF65-F5344CB8AC3E}">
        <p14:creationId xmlns:p14="http://schemas.microsoft.com/office/powerpoint/2010/main" val="37961474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IDE</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IDE</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IDE</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(Integrated Development Environment)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là</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gì</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a:t>
              </a:r>
            </a:p>
          </p:txBody>
        </p:sp>
      </p:grpSp>
      <p:sp>
        <p:nvSpPr>
          <p:cNvPr id="34" name="직사각형 33"/>
          <p:cNvSpPr/>
          <p:nvPr/>
        </p:nvSpPr>
        <p:spPr>
          <a:xfrm>
            <a:off x="712181" y="2135483"/>
            <a:ext cx="8875571" cy="244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IDE là phần mềm để tạo các ứng dụng kết hợp các công cụ phổ biến của nhà phát triển thành một Giao diện người dùng đồ họa (GUI) duy nhất.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IDE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gồm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3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yếu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Trình chỉnh sửa mã nguồn: Trình soạn thảo văn bản giúp bạn viết mã phần mềm, bao gồm tô sáng cú pháp bằng các ký hiệu trực quan. Nó cung cấp tính năng tự động hoàn thành ngôn ngữ cụ thể và kiểm tra lỗi khi viết mã.</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Tự động hóa bản dựng cục bộ: Một tiện ích tự động hóa các tác vụ đơn giản và lặp đi lặp lại như biên dịch mã nguồn máy tính thành mã nhị phân, đóng gói mã nhị phân và chạy thử nghiệm tự động khi tạo các bản dựng cục bộ của phần mềm được người dùng sử dụng.</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Trình gỡ lỗi: Một chương trình cho phép bạn kiểm tra các chương trình khác và hiển thị bằng đồ họa vị trí gỡ lỗi của mã nguồn của bạn.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1676037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IDE</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IDE</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Tại</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sao</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lập</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trình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viên</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IDE?</a:t>
              </a:r>
            </a:p>
          </p:txBody>
        </p:sp>
      </p:grpSp>
      <p:sp>
        <p:nvSpPr>
          <p:cNvPr id="34" name="직사각형 33"/>
          <p:cNvSpPr/>
          <p:nvPr/>
        </p:nvSpPr>
        <p:spPr>
          <a:xfrm>
            <a:off x="712182" y="2135483"/>
            <a:ext cx="8648794" cy="2658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cho phép các nhà phát triển nhanh chóng lập trình các ứng dụng mới bằng cách loại bỏ nhu cầu cấu hình thủ công và tích hợp nhiều tiện ích như một phần của quy trình thiết lập.</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Sẽ rất hữu ích cho các nhà phát triển mới khi sử dụng IDE để làm quen với các công cụ và quy trình làm việc tiêu chuẩn của nhóm khi giới thiệu.</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tiết kiệm thời gian với các tính năng, chẳng hạn như hoàn thành mã thông minh và tạo mã tự động giúp loại bỏ nhu cầu nhập toàn bộ chuỗi.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giúp các nhà phát triển tổ chức quy trình công việc và giải quyết vấn đề.</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xác định các lỗi do lỗi của con người gây ra trong thời gian thực bằng cách phân tích mã khi nó được viết.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Hầu hết các nhóm phát triển doanh nghiệp ngày nay chọn một IDE được cấu hình sẵn được tối ưu hóa cho một trường hợp sử dụng cụ thể.</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8482085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IDE</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IDE</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loại</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IDE</a:t>
              </a:r>
            </a:p>
          </p:txBody>
        </p:sp>
      </p:grpSp>
      <p:sp>
        <p:nvSpPr>
          <p:cNvPr id="34" name="직사각형 33"/>
          <p:cNvSpPr/>
          <p:nvPr/>
        </p:nvSpPr>
        <p:spPr>
          <a:xfrm>
            <a:off x="866170" y="3234374"/>
            <a:ext cx="5935224" cy="2684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Eclipse </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Nó là một môi trường phát triển tích hợp dựa trên Java. Nó được tạo ra bởi Quỹ Eclipse. Vì Java là ngôn ngữ lập trình được phát triển bởi Sun Microsystems, Eclipse, có nghĩa là một biểu thức liên quan đến mặt trời, được lấy làm tên.</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Nó có thể được sử dụng, sửa đổi và phân phối lại miễn phí ở mọi nơi trong Windows, macOS hoặc Linux. Đối với macOS, có thể cài đặt Java mà không cần đặt biến môi trường, đây là đặc điểm của các HĐH giống Unix không phụ thuộc vào sổ đăng ký. Ngay cả khi bạn chỉ cài đặt thời gian chạy Java (JRE), trình biên dịch được bao gồm ngay lập tức, vì vậy bạn có thể cài đặt Java và gõ javac trong thiết bị đầu cuối để hoạt động ngay lập tức.</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Vì nó có thể được sử dụng ở mọi nơi mà không bị giới hạn bởi hệ điều hành, nên nó có thể được sử dụng để phát triển phần mềm trên nhiều nền tảng khác nhau.</a:t>
            </a:r>
            <a:endParaRPr lang="en-US" altLang="ko-KR" sz="18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p:cNvSpPr/>
          <p:nvPr/>
        </p:nvSpPr>
        <p:spPr>
          <a:xfrm>
            <a:off x="866170" y="2283653"/>
            <a:ext cx="8648794"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nhiều loại IDE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nhưng các IDE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tiêu biểu bao gồm PyCharm, Eclipse và VSC (Visual Studio Code).</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Nói một cách chính xác, VSC có thể được mở rộng thành trình soạn thảo văn bản hoặc IDE.</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Chúng ta hãy xem qua các tính năng của từng IDE:</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6853945" y="3595815"/>
            <a:ext cx="2490652" cy="2146311"/>
            <a:chOff x="6580578" y="3595815"/>
            <a:chExt cx="2490652" cy="2146311"/>
          </a:xfrm>
        </p:grpSpPr>
        <p:pic>
          <p:nvPicPr>
            <p:cNvPr id="10" name="Picture 6" descr="Eclipse: A Brief History - IRI">
              <a:extLst>
                <a:ext uri="{FF2B5EF4-FFF2-40B4-BE49-F238E27FC236}">
                  <a16:creationId xmlns:a16="http://schemas.microsoft.com/office/drawing/2014/main" id="{49D211A8-D220-4BA8-86E0-2B32C5C975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4408" y="4290098"/>
              <a:ext cx="1422992" cy="757743"/>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6580578" y="3595815"/>
              <a:ext cx="2490652" cy="214631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3615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307890" y="2738111"/>
            <a:ext cx="9998873"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pt-BR" altLang="ko-KR" sz="3600" dirty="0">
                <a:solidFill>
                  <a:schemeClr val="tx1"/>
                </a:solidFill>
                <a:latin typeface="iCiel Samsung Sharp Sans Regula" pitchFamily="2" charset="0"/>
                <a:ea typeface="iCiel Samsung Sharp Sans Regula" pitchFamily="2" charset="0"/>
                <a:cs typeface="iCiel Samsung Sharp Sans Regula" pitchFamily="2" charset="0"/>
              </a:rPr>
              <a:t>Hướng dẫn lệnh hệ điều hành Raspberry Pi</a:t>
            </a:r>
          </a:p>
        </p:txBody>
      </p:sp>
      <p:sp>
        <p:nvSpPr>
          <p:cNvPr id="10" name="직사각형 133">
            <a:extLst>
              <a:ext uri="{FF2B5EF4-FFF2-40B4-BE49-F238E27FC236}">
                <a16:creationId xmlns:a16="http://schemas.microsoft.com/office/drawing/2014/main" id="{F30E60FD-5340-4E90-99F1-BB9E55EB305D}"/>
              </a:ext>
            </a:extLst>
          </p:cNvPr>
          <p:cNvSpPr/>
          <p:nvPr/>
        </p:nvSpPr>
        <p:spPr>
          <a:xfrm>
            <a:off x="962291" y="245638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 </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8CEA84EE-1CFD-4B57-A1C8-06A1AB4ACA44}"/>
              </a:ext>
            </a:extLst>
          </p:cNvPr>
          <p:cNvSpPr/>
          <p:nvPr/>
        </p:nvSpPr>
        <p:spPr>
          <a:xfrm>
            <a:off x="1234524" y="3745809"/>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2.1.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Kết</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nối</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với</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hệ</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điều</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hành</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Raspberry Pi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từ</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máy</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tính</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của</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bạn</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3883135"/>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6" name="직사각형 15">
            <a:extLst>
              <a:ext uri="{FF2B5EF4-FFF2-40B4-BE49-F238E27FC236}">
                <a16:creationId xmlns:a16="http://schemas.microsoft.com/office/drawing/2014/main" id="{475B5DE5-347D-4119-80E7-2377740127D9}"/>
              </a:ext>
            </a:extLst>
          </p:cNvPr>
          <p:cNvSpPr/>
          <p:nvPr/>
        </p:nvSpPr>
        <p:spPr>
          <a:xfrm>
            <a:off x="1234524" y="431414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2.2. Lệnh cơ bản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31296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18" name="Group 2">
            <a:extLst>
              <a:ext uri="{FF2B5EF4-FFF2-40B4-BE49-F238E27FC236}">
                <a16:creationId xmlns:a16="http://schemas.microsoft.com/office/drawing/2014/main" id="{5DD676FB-B4EE-42C9-A471-E6CF497FCB25}"/>
              </a:ext>
            </a:extLst>
          </p:cNvPr>
          <p:cNvGrpSpPr/>
          <p:nvPr/>
        </p:nvGrpSpPr>
        <p:grpSpPr>
          <a:xfrm>
            <a:off x="1051644" y="4742803"/>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tệp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147638"/>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khiển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
        <p:nvSpPr>
          <p:cNvPr id="32" name="직사각형 31">
            <a:extLst>
              <a:ext uri="{FF2B5EF4-FFF2-40B4-BE49-F238E27FC236}">
                <a16:creationId xmlns:a16="http://schemas.microsoft.com/office/drawing/2014/main" id="{42D16157-71AB-4EEC-81F2-DE5463F000C0}"/>
              </a:ext>
            </a:extLst>
          </p:cNvPr>
          <p:cNvSpPr/>
          <p:nvPr/>
        </p:nvSpPr>
        <p:spPr>
          <a:xfrm>
            <a:off x="5307327" y="434999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35" name="직사각형 44">
            <a:extLst>
              <a:ext uri="{FF2B5EF4-FFF2-40B4-BE49-F238E27FC236}">
                <a16:creationId xmlns:a16="http://schemas.microsoft.com/office/drawing/2014/main" id="{84CE6F1A-F6A5-409C-BD43-5542C2321C7A}"/>
              </a:ext>
            </a:extLst>
          </p:cNvPr>
          <p:cNvSpPr/>
          <p:nvPr/>
        </p:nvSpPr>
        <p:spPr>
          <a:xfrm>
            <a:off x="5307327" y="477983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38" name="직사각형 44">
            <a:extLst>
              <a:ext uri="{FF2B5EF4-FFF2-40B4-BE49-F238E27FC236}">
                <a16:creationId xmlns:a16="http://schemas.microsoft.com/office/drawing/2014/main" id="{84CE6F1A-F6A5-409C-BD43-5542C2321C7A}"/>
              </a:ext>
            </a:extLst>
          </p:cNvPr>
          <p:cNvSpPr/>
          <p:nvPr/>
        </p:nvSpPr>
        <p:spPr>
          <a:xfrm>
            <a:off x="5307327" y="5184666"/>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4" name="그룹 3">
            <a:extLst>
              <a:ext uri="{FF2B5EF4-FFF2-40B4-BE49-F238E27FC236}">
                <a16:creationId xmlns:a16="http://schemas.microsoft.com/office/drawing/2014/main" id="{D6EBACA9-B0AF-4FE1-89DA-200B1C0E46E9}"/>
              </a:ext>
            </a:extLst>
          </p:cNvPr>
          <p:cNvGrpSpPr/>
          <p:nvPr/>
        </p:nvGrpSpPr>
        <p:grpSpPr>
          <a:xfrm>
            <a:off x="5490207" y="4351170"/>
            <a:ext cx="4315340" cy="1111668"/>
            <a:chOff x="5741201" y="4533272"/>
            <a:chExt cx="5519420" cy="1111668"/>
          </a:xfrm>
        </p:grpSpPr>
        <p:sp>
          <p:nvSpPr>
            <p:cNvPr id="31" name="직사각형 30">
              <a:extLst>
                <a:ext uri="{FF2B5EF4-FFF2-40B4-BE49-F238E27FC236}">
                  <a16:creationId xmlns:a16="http://schemas.microsoft.com/office/drawing/2014/main" id="{475B5DE5-347D-4119-80E7-2377740127D9}"/>
                </a:ext>
              </a:extLst>
            </p:cNvPr>
            <p:cNvSpPr/>
            <p:nvPr/>
          </p:nvSpPr>
          <p:spPr>
            <a:xfrm>
              <a:off x="5741201" y="453327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2.5.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Network</a:t>
              </a:r>
            </a:p>
          </p:txBody>
        </p:sp>
        <p:sp>
          <p:nvSpPr>
            <p:cNvPr id="34" name="직사각형 43">
              <a:extLst>
                <a:ext uri="{FF2B5EF4-FFF2-40B4-BE49-F238E27FC236}">
                  <a16:creationId xmlns:a16="http://schemas.microsoft.com/office/drawing/2014/main" id="{7C361C6F-D073-4FC0-8ED0-8901EA9A95A1}"/>
                </a:ext>
              </a:extLst>
            </p:cNvPr>
            <p:cNvSpPr/>
            <p:nvPr/>
          </p:nvSpPr>
          <p:spPr>
            <a:xfrm>
              <a:off x="5741201" y="496310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2.6. Các lệnh về Người dùng &amp; Quyền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7" name="직사각형 43">
              <a:extLst>
                <a:ext uri="{FF2B5EF4-FFF2-40B4-BE49-F238E27FC236}">
                  <a16:creationId xmlns:a16="http://schemas.microsoft.com/office/drawing/2014/main" id="{7C361C6F-D073-4FC0-8ED0-8901EA9A95A1}"/>
                </a:ext>
              </a:extLst>
            </p:cNvPr>
            <p:cNvSpPr/>
            <p:nvPr/>
          </p:nvSpPr>
          <p:spPr>
            <a:xfrm>
              <a:off x="5741201" y="5367941"/>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cụ</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lập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2226447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IDE</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IDE</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loại</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IDE</a:t>
              </a:r>
            </a:p>
          </p:txBody>
        </p:sp>
      </p:grpSp>
      <p:sp>
        <p:nvSpPr>
          <p:cNvPr id="34" name="직사각형 33"/>
          <p:cNvSpPr/>
          <p:nvPr/>
        </p:nvSpPr>
        <p:spPr>
          <a:xfrm>
            <a:off x="712182" y="2135483"/>
            <a:ext cx="8742802" cy="4141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Pycharm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PyCharm là một môi trường phát triển tích hợp (IDE) được sử dụng trong lập trình máy tính, dành riêng cho ngôn ngữ Python.</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Nó được phát triển bởi công ty Séc JetBrains (trước đây gọi là IntelliJ).</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Nó cung cấp phân tích mã, trình gỡ lỗi đồ họa, trình kiểm tra Bài tích hợp, tích hợp với các hệ thống kiểm soát phiên bản (VCSes) và hỗ trợ phát triển web với Django cũng như khoa học dữ liệu với Anaconda.</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Điều hướng dự án và mã: chế độ xem dự án chuyên biệt, chế độ xem cấu trúc tệp và chuyển nhanh giữa các tệp, lớp, phương thức và tập quán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Tái cấu trúc Python: bao gồm đổi tên, trích xuất phương thức, giới thiệu biến, giới thiệu hằng số, kéo lên, đẩy xuống và những thứ khác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Hỗ trợ cho các khung web: Django, web2py và Flask [chỉ phiên bản chuyên nghiệp] [8]</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Trình gỡ lỗi Python tích hợp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Thử nghiệm Bài tích hợp, với phạm vi mã từng dòng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Phát triển Python của Google App Engine [chỉ dành cho phiên bản chuyên nghiệp]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Tích hợp kiểm soát phiên bản: giao diện người dùng hợp nhất cho Mercurial, Git, Subversion, Perforce và CVS với danh sách thay đổi và hợp nhất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9830200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IDE</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IDE</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laoij</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IDE</a:t>
              </a:r>
            </a:p>
          </p:txBody>
        </p:sp>
      </p:grpSp>
      <p:sp>
        <p:nvSpPr>
          <p:cNvPr id="34" name="직사각형 33"/>
          <p:cNvSpPr/>
          <p:nvPr/>
        </p:nvSpPr>
        <p:spPr>
          <a:xfrm>
            <a:off x="712182" y="2135483"/>
            <a:ext cx="8648794" cy="1761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VSC(Visual Studio Code) </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Nó là một trình soạn thảo văn bản được giới thiệu vào ngày 29 tháng 4 năm 2015 và phiên bản đầy đủ 1.0.0 được phát hành vào ngày 15 tháng 4 năm 2016. Nó được phát triển bởi Microsoft.</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Nó được xây dựng trên khung Electron. Đây là trình chỉnh sửa đầu tiên hỗ trợ đa nền tảng trong số các công cụ phát triển của Microsoft và hỗ trợ Windows, macOS và Linux.</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Ưu điểm lớn nhất là các chức năng mở rộng cho phép nó được mở rộng lên IDE, ngoài hoạt động như một trình soạn thảo đơn giản và các tài liệu chính thức của Microsoft cung cấp các ví dụ về việc sử dụng các chức năng mở rộng đó</a:t>
            </a:r>
            <a:r>
              <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t>
            </a:r>
            <a:endParaRPr kumimoji="1" lang="en-US" altLang="ko-KR" sz="1200" dirty="0">
              <a:solidFill>
                <a:prstClr val="black">
                  <a:lumMod val="85000"/>
                  <a:lumOff val="15000"/>
                </a:prstClr>
              </a:solidFill>
              <a:latin typeface="SamsungOne-400" panose="020B0503030303020204" pitchFamily="34" charset="0"/>
            </a:endParaRPr>
          </a:p>
        </p:txBody>
      </p:sp>
      <p:sp>
        <p:nvSpPr>
          <p:cNvPr id="10" name="직사각형 9"/>
          <p:cNvSpPr/>
          <p:nvPr/>
        </p:nvSpPr>
        <p:spPr>
          <a:xfrm>
            <a:off x="712182" y="3896682"/>
            <a:ext cx="6141763" cy="2094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rPr>
              <a:t>Vì Visual Studio Code không phải là IDE nên nó không có trình xây dựng tích hợp, vì vậy bạn phải xây dựng một môi trường biên dịch riêng để xây dựng trong Mã VS. Ví dụ: nếu bạn muốn biên dịch mã C/C++ trên Windows, hãy cài đặt hai plug-in C/C++ và C/C++ Compile Run, cài đặt TDM-GCC và bắt đầu từ môi trường có thể biên dịch đơn giản [1][2 ]. Khi được sử dụng cùng với Công cụ CMake, một phần bổ trợ CMake do Microsoft cung cấp chính thức, nó có thể được sử dụng làm IDE để quản lý phụ thuộc, tự động hoàn thành chẳng hạn như Intellisense, gỡ lỗi, kiểm tra và triển khai cùng một lúc.</a:t>
            </a: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rPr>
              <a:t>Nó là một trình soạn thảo văn bản và IDE phổ biến đã chứng kiến sự gia tăng đáng kể trong việc sử dụng và chia sẻ VSC trong những năm gần đây.</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6853945" y="4029034"/>
            <a:ext cx="2490652" cy="1831835"/>
            <a:chOff x="6853945" y="4029034"/>
            <a:chExt cx="2490652" cy="1831835"/>
          </a:xfrm>
        </p:grpSpPr>
        <p:pic>
          <p:nvPicPr>
            <p:cNvPr id="14" name="Picture 2" descr="images.prismic.io/launchdarkly/ZWQ2YzRhNTItYzg4...">
              <a:extLst>
                <a:ext uri="{FF2B5EF4-FFF2-40B4-BE49-F238E27FC236}">
                  <a16:creationId xmlns:a16="http://schemas.microsoft.com/office/drawing/2014/main" id="{D07C500E-105B-4E2F-9AB9-A660B7397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647" y="4339984"/>
              <a:ext cx="2063627" cy="1031814"/>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6853945" y="4029034"/>
              <a:ext cx="2490652" cy="18318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629727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Trình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chỉnh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sửa</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IDE</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grpSp>
        <p:nvGrpSpPr>
          <p:cNvPr id="35" name="그룹 34"/>
          <p:cNvGrpSpPr/>
          <p:nvPr/>
        </p:nvGrpSpPr>
        <p:grpSpPr>
          <a:xfrm>
            <a:off x="1051644" y="3973744"/>
            <a:ext cx="5702300" cy="278172"/>
            <a:chOff x="1051644" y="3973744"/>
            <a:chExt cx="5702300" cy="278172"/>
          </a:xfrm>
        </p:grpSpPr>
        <p:sp>
          <p:nvSpPr>
            <p:cNvPr id="36" name="직사각형 35">
              <a:extLst>
                <a:ext uri="{FF2B5EF4-FFF2-40B4-BE49-F238E27FC236}">
                  <a16:creationId xmlns:a16="http://schemas.microsoft.com/office/drawing/2014/main" id="{475B5DE5-347D-4119-80E7-2377740127D9}"/>
                </a:ext>
              </a:extLst>
            </p:cNvPr>
            <p:cNvSpPr/>
            <p:nvPr/>
          </p:nvSpPr>
          <p:spPr>
            <a:xfrm>
              <a:off x="1234524" y="3974917"/>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soạn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thảo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bản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7" name="직사각형 36">
              <a:extLst>
                <a:ext uri="{FF2B5EF4-FFF2-40B4-BE49-F238E27FC236}">
                  <a16:creationId xmlns:a16="http://schemas.microsoft.com/office/drawing/2014/main" id="{42D16157-71AB-4EEC-81F2-DE5463F000C0}"/>
                </a:ext>
              </a:extLst>
            </p:cNvPr>
            <p:cNvSpPr/>
            <p:nvPr/>
          </p:nvSpPr>
          <p:spPr>
            <a:xfrm>
              <a:off x="1051644" y="3973744"/>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31" name="그룹 30"/>
          <p:cNvGrpSpPr/>
          <p:nvPr/>
        </p:nvGrpSpPr>
        <p:grpSpPr>
          <a:xfrm>
            <a:off x="1054415" y="4392151"/>
            <a:ext cx="5702300" cy="278172"/>
            <a:chOff x="1051644" y="3973744"/>
            <a:chExt cx="5702300" cy="278172"/>
          </a:xfrm>
        </p:grpSpPr>
        <p:sp>
          <p:nvSpPr>
            <p:cNvPr id="38" name="직사각형 37">
              <a:extLst>
                <a:ext uri="{FF2B5EF4-FFF2-40B4-BE49-F238E27FC236}">
                  <a16:creationId xmlns:a16="http://schemas.microsoft.com/office/drawing/2014/main" id="{475B5DE5-347D-4119-80E7-2377740127D9}"/>
                </a:ext>
              </a:extLst>
            </p:cNvPr>
            <p:cNvSpPr/>
            <p:nvPr/>
          </p:nvSpPr>
          <p:spPr>
            <a:xfrm>
              <a:off x="1234524" y="3974917"/>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4.2. Nano</a:t>
              </a:r>
            </a:p>
          </p:txBody>
        </p:sp>
        <p:sp>
          <p:nvSpPr>
            <p:cNvPr id="39" name="직사각형 38">
              <a:extLst>
                <a:ext uri="{FF2B5EF4-FFF2-40B4-BE49-F238E27FC236}">
                  <a16:creationId xmlns:a16="http://schemas.microsoft.com/office/drawing/2014/main" id="{42D16157-71AB-4EEC-81F2-DE5463F000C0}"/>
                </a:ext>
              </a:extLst>
            </p:cNvPr>
            <p:cNvSpPr/>
            <p:nvPr/>
          </p:nvSpPr>
          <p:spPr>
            <a:xfrm>
              <a:off x="1051644" y="3973744"/>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6" name="그룹 25"/>
          <p:cNvGrpSpPr/>
          <p:nvPr/>
        </p:nvGrpSpPr>
        <p:grpSpPr>
          <a:xfrm>
            <a:off x="1051968" y="5265917"/>
            <a:ext cx="5702300" cy="278172"/>
            <a:chOff x="1204044" y="4124327"/>
            <a:chExt cx="5702300" cy="278172"/>
          </a:xfrm>
        </p:grpSpPr>
        <p:sp>
          <p:nvSpPr>
            <p:cNvPr id="27" name="직사각형 26">
              <a:extLst>
                <a:ext uri="{FF2B5EF4-FFF2-40B4-BE49-F238E27FC236}">
                  <a16:creationId xmlns:a16="http://schemas.microsoft.com/office/drawing/2014/main" id="{8CEA84EE-1CFD-4B57-A1C8-06A1AB4ACA44}"/>
                </a:ext>
              </a:extLst>
            </p:cNvPr>
            <p:cNvSpPr/>
            <p:nvPr/>
          </p:nvSpPr>
          <p:spPr>
            <a:xfrm>
              <a:off x="1386924" y="41255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4.4. VSC</a:t>
              </a:r>
            </a:p>
          </p:txBody>
        </p:sp>
        <p:sp>
          <p:nvSpPr>
            <p:cNvPr id="28" name="직사각형 27">
              <a:extLst>
                <a:ext uri="{FF2B5EF4-FFF2-40B4-BE49-F238E27FC236}">
                  <a16:creationId xmlns:a16="http://schemas.microsoft.com/office/drawing/2014/main" id="{490AEC04-CD1D-4B88-858B-CBB56559D797}"/>
                </a:ext>
              </a:extLst>
            </p:cNvPr>
            <p:cNvSpPr/>
            <p:nvPr/>
          </p:nvSpPr>
          <p:spPr>
            <a:xfrm>
              <a:off x="1204044" y="412432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9" name="그룹 28"/>
          <p:cNvGrpSpPr/>
          <p:nvPr/>
        </p:nvGrpSpPr>
        <p:grpSpPr>
          <a:xfrm>
            <a:off x="1054415" y="4825905"/>
            <a:ext cx="5702300" cy="278172"/>
            <a:chOff x="1051644" y="3973744"/>
            <a:chExt cx="5702300" cy="278172"/>
          </a:xfrm>
        </p:grpSpPr>
        <p:sp>
          <p:nvSpPr>
            <p:cNvPr id="30" name="직사각형 29">
              <a:extLst>
                <a:ext uri="{FF2B5EF4-FFF2-40B4-BE49-F238E27FC236}">
                  <a16:creationId xmlns:a16="http://schemas.microsoft.com/office/drawing/2014/main" id="{475B5DE5-347D-4119-80E7-2377740127D9}"/>
                </a:ext>
              </a:extLst>
            </p:cNvPr>
            <p:cNvSpPr/>
            <p:nvPr/>
          </p:nvSpPr>
          <p:spPr>
            <a:xfrm>
              <a:off x="1234524" y="3974917"/>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4.3. IDE</a:t>
              </a:r>
            </a:p>
          </p:txBody>
        </p:sp>
        <p:sp>
          <p:nvSpPr>
            <p:cNvPr id="32" name="직사각형 31">
              <a:extLst>
                <a:ext uri="{FF2B5EF4-FFF2-40B4-BE49-F238E27FC236}">
                  <a16:creationId xmlns:a16="http://schemas.microsoft.com/office/drawing/2014/main" id="{42D16157-71AB-4EEC-81F2-DE5463F000C0}"/>
                </a:ext>
              </a:extLst>
            </p:cNvPr>
            <p:cNvSpPr/>
            <p:nvPr/>
          </p:nvSpPr>
          <p:spPr>
            <a:xfrm>
              <a:off x="1051644" y="3973744"/>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Tree>
    <p:extLst>
      <p:ext uri="{BB962C8B-B14F-4D97-AF65-F5344CB8AC3E}">
        <p14:creationId xmlns:p14="http://schemas.microsoft.com/office/powerpoint/2010/main" val="25889971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VSC</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VSC</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VSC</a:t>
              </a:r>
            </a:p>
          </p:txBody>
        </p:sp>
      </p:grpSp>
      <p:sp>
        <p:nvSpPr>
          <p:cNvPr id="12" name="직사각형 11"/>
          <p:cNvSpPr/>
          <p:nvPr/>
        </p:nvSpPr>
        <p:spPr>
          <a:xfrm>
            <a:off x="6457950" y="2302721"/>
            <a:ext cx="3152775" cy="1145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cài đặt VSC 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HĐH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trước tiên hãy kết nối với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hlinkClick r:id="rId3"/>
              </a:rPr>
              <a:t>https://code.visualstudio.com/Download#</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ARM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deb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pic>
        <p:nvPicPr>
          <p:cNvPr id="24" name="그림 23">
            <a:extLst>
              <a:ext uri="{FF2B5EF4-FFF2-40B4-BE49-F238E27FC236}">
                <a16:creationId xmlns:a16="http://schemas.microsoft.com/office/drawing/2014/main" id="{C2B360D2-D568-48AA-BF26-9A444615240C}"/>
              </a:ext>
            </a:extLst>
          </p:cNvPr>
          <p:cNvPicPr>
            <a:picLocks noChangeAspect="1"/>
          </p:cNvPicPr>
          <p:nvPr/>
        </p:nvPicPr>
        <p:blipFill>
          <a:blip r:embed="rId4"/>
          <a:stretch>
            <a:fillRect/>
          </a:stretch>
        </p:blipFill>
        <p:spPr>
          <a:xfrm>
            <a:off x="550163" y="2306859"/>
            <a:ext cx="5760000" cy="3204907"/>
          </a:xfrm>
          <a:prstGeom prst="rect">
            <a:avLst/>
          </a:prstGeom>
          <a:ln>
            <a:solidFill>
              <a:schemeClr val="bg1">
                <a:lumMod val="85000"/>
              </a:schemeClr>
            </a:solidFill>
          </a:ln>
        </p:spPr>
      </p:pic>
    </p:spTree>
    <p:extLst>
      <p:ext uri="{BB962C8B-B14F-4D97-AF65-F5344CB8AC3E}">
        <p14:creationId xmlns:p14="http://schemas.microsoft.com/office/powerpoint/2010/main" val="386028124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VSC</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VSC</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VSC </a:t>
              </a:r>
            </a:p>
          </p:txBody>
        </p:sp>
      </p:grpSp>
      <p:sp>
        <p:nvSpPr>
          <p:cNvPr id="12" name="직사각형 11"/>
          <p:cNvSpPr/>
          <p:nvPr/>
        </p:nvSpPr>
        <p:spPr>
          <a:xfrm>
            <a:off x="6457951" y="2302721"/>
            <a:ext cx="3010050"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/home/pi/</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Package install.</a:t>
            </a:r>
          </a:p>
        </p:txBody>
      </p:sp>
      <p:grpSp>
        <p:nvGrpSpPr>
          <p:cNvPr id="20" name="그룹 19"/>
          <p:cNvGrpSpPr>
            <a:grpSpLocks noChangeAspect="1"/>
          </p:cNvGrpSpPr>
          <p:nvPr/>
        </p:nvGrpSpPr>
        <p:grpSpPr>
          <a:xfrm>
            <a:off x="553418" y="2300411"/>
            <a:ext cx="5760000" cy="3204906"/>
            <a:chOff x="2030526" y="2954705"/>
            <a:chExt cx="5833046" cy="3245550"/>
          </a:xfrm>
        </p:grpSpPr>
        <p:pic>
          <p:nvPicPr>
            <p:cNvPr id="21" name="그림 20">
              <a:extLst>
                <a:ext uri="{FF2B5EF4-FFF2-40B4-BE49-F238E27FC236}">
                  <a16:creationId xmlns:a16="http://schemas.microsoft.com/office/drawing/2014/main" id="{D26B86A3-C732-43E9-9CA8-FEF84B2ABDDB}"/>
                </a:ext>
              </a:extLst>
            </p:cNvPr>
            <p:cNvPicPr>
              <a:picLocks noChangeAspect="1"/>
            </p:cNvPicPr>
            <p:nvPr/>
          </p:nvPicPr>
          <p:blipFill>
            <a:blip r:embed="rId3"/>
            <a:stretch>
              <a:fillRect/>
            </a:stretch>
          </p:blipFill>
          <p:spPr>
            <a:xfrm>
              <a:off x="2030526" y="2954705"/>
              <a:ext cx="5833046" cy="3245550"/>
            </a:xfrm>
            <a:prstGeom prst="rect">
              <a:avLst/>
            </a:prstGeom>
            <a:ln>
              <a:solidFill>
                <a:schemeClr val="bg1">
                  <a:lumMod val="85000"/>
                </a:schemeClr>
              </a:solidFill>
            </a:ln>
          </p:spPr>
        </p:pic>
        <p:sp>
          <p:nvSpPr>
            <p:cNvPr id="22" name="직사각형 21">
              <a:extLst>
                <a:ext uri="{FF2B5EF4-FFF2-40B4-BE49-F238E27FC236}">
                  <a16:creationId xmlns:a16="http://schemas.microsoft.com/office/drawing/2014/main" id="{FE496FCB-7C72-4B61-BB58-6595FBB0395E}"/>
                </a:ext>
              </a:extLst>
            </p:cNvPr>
            <p:cNvSpPr/>
            <p:nvPr/>
          </p:nvSpPr>
          <p:spPr>
            <a:xfrm>
              <a:off x="5741951" y="3541736"/>
              <a:ext cx="423899" cy="522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28" name="직사각형 27">
              <a:extLst>
                <a:ext uri="{FF2B5EF4-FFF2-40B4-BE49-F238E27FC236}">
                  <a16:creationId xmlns:a16="http://schemas.microsoft.com/office/drawing/2014/main" id="{91815091-A204-4FF1-A7FA-E5252012DD88}"/>
                </a:ext>
              </a:extLst>
            </p:cNvPr>
            <p:cNvSpPr/>
            <p:nvPr/>
          </p:nvSpPr>
          <p:spPr>
            <a:xfrm>
              <a:off x="6015001" y="4086545"/>
              <a:ext cx="608049"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389571916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VSC</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VSC</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VSC </a:t>
              </a:r>
            </a:p>
          </p:txBody>
        </p:sp>
      </p:grpSp>
      <p:sp>
        <p:nvSpPr>
          <p:cNvPr id="12" name="직사각형 11"/>
          <p:cNvSpPr/>
          <p:nvPr/>
        </p:nvSpPr>
        <p:spPr>
          <a:xfrm>
            <a:off x="6457951" y="2302721"/>
            <a:ext cx="3037206"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khẩu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rồi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OK.</a:t>
            </a:r>
          </a:p>
        </p:txBody>
      </p:sp>
      <p:grpSp>
        <p:nvGrpSpPr>
          <p:cNvPr id="18" name="그룹 17"/>
          <p:cNvGrpSpPr>
            <a:grpSpLocks noChangeAspect="1"/>
          </p:cNvGrpSpPr>
          <p:nvPr/>
        </p:nvGrpSpPr>
        <p:grpSpPr>
          <a:xfrm>
            <a:off x="550309" y="2303584"/>
            <a:ext cx="5760000" cy="3204906"/>
            <a:chOff x="198617" y="5316415"/>
            <a:chExt cx="5957300" cy="3314686"/>
          </a:xfrm>
        </p:grpSpPr>
        <p:pic>
          <p:nvPicPr>
            <p:cNvPr id="19" name="그림 18" descr="텍스트이(가) 표시된 사진&#10;&#10;자동 생성된 설명">
              <a:extLst>
                <a:ext uri="{FF2B5EF4-FFF2-40B4-BE49-F238E27FC236}">
                  <a16:creationId xmlns:a16="http://schemas.microsoft.com/office/drawing/2014/main" id="{ADDC6315-2E0B-4EC7-8B44-CC1CAD03F6D9}"/>
                </a:ext>
              </a:extLst>
            </p:cNvPr>
            <p:cNvPicPr>
              <a:picLocks noChangeAspect="1"/>
            </p:cNvPicPr>
            <p:nvPr/>
          </p:nvPicPr>
          <p:blipFill>
            <a:blip r:embed="rId3"/>
            <a:stretch>
              <a:fillRect/>
            </a:stretch>
          </p:blipFill>
          <p:spPr>
            <a:xfrm>
              <a:off x="198617" y="5316415"/>
              <a:ext cx="5957300" cy="3314686"/>
            </a:xfrm>
            <a:prstGeom prst="rect">
              <a:avLst/>
            </a:prstGeom>
            <a:ln>
              <a:solidFill>
                <a:schemeClr val="bg1">
                  <a:lumMod val="85000"/>
                </a:schemeClr>
              </a:solidFill>
            </a:ln>
          </p:spPr>
        </p:pic>
        <p:sp>
          <p:nvSpPr>
            <p:cNvPr id="24" name="직사각형 23">
              <a:extLst>
                <a:ext uri="{FF2B5EF4-FFF2-40B4-BE49-F238E27FC236}">
                  <a16:creationId xmlns:a16="http://schemas.microsoft.com/office/drawing/2014/main" id="{5B7B59B6-10C3-4AF4-949B-3E3645B4CDC7}"/>
                </a:ext>
              </a:extLst>
            </p:cNvPr>
            <p:cNvSpPr/>
            <p:nvPr/>
          </p:nvSpPr>
          <p:spPr>
            <a:xfrm>
              <a:off x="2591374" y="7094415"/>
              <a:ext cx="1001749" cy="127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29" name="직사각형 28">
              <a:extLst>
                <a:ext uri="{FF2B5EF4-FFF2-40B4-BE49-F238E27FC236}">
                  <a16:creationId xmlns:a16="http://schemas.microsoft.com/office/drawing/2014/main" id="{78797480-918A-48A8-B8A0-DAADB829C8D1}"/>
                </a:ext>
              </a:extLst>
            </p:cNvPr>
            <p:cNvSpPr/>
            <p:nvPr/>
          </p:nvSpPr>
          <p:spPr>
            <a:xfrm>
              <a:off x="3823274" y="7418265"/>
              <a:ext cx="290549" cy="10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4435868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VSC</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VSC</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VSC </a:t>
              </a:r>
            </a:p>
          </p:txBody>
        </p:sp>
      </p:grpSp>
      <p:sp>
        <p:nvSpPr>
          <p:cNvPr id="12" name="직사각형 11"/>
          <p:cNvSpPr/>
          <p:nvPr/>
        </p:nvSpPr>
        <p:spPr>
          <a:xfrm>
            <a:off x="6457951" y="2302721"/>
            <a:ext cx="3010050" cy="996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quá trình cài đặt hoàn tất, Raspberry Pi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menu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Lập trình → Visual Studio Code được tạo.</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Bấm để chạy.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1" name="그룹 20"/>
          <p:cNvGrpSpPr>
            <a:grpSpLocks noChangeAspect="1"/>
          </p:cNvGrpSpPr>
          <p:nvPr/>
        </p:nvGrpSpPr>
        <p:grpSpPr>
          <a:xfrm>
            <a:off x="552777" y="2307718"/>
            <a:ext cx="5760000" cy="3204906"/>
            <a:chOff x="119023" y="5332272"/>
            <a:chExt cx="6013450" cy="3345928"/>
          </a:xfrm>
        </p:grpSpPr>
        <p:pic>
          <p:nvPicPr>
            <p:cNvPr id="22" name="그림 21">
              <a:extLst>
                <a:ext uri="{FF2B5EF4-FFF2-40B4-BE49-F238E27FC236}">
                  <a16:creationId xmlns:a16="http://schemas.microsoft.com/office/drawing/2014/main" id="{2924C469-3B3D-423A-9E47-7FCFE272D761}"/>
                </a:ext>
              </a:extLst>
            </p:cNvPr>
            <p:cNvPicPr>
              <a:picLocks noChangeAspect="1"/>
            </p:cNvPicPr>
            <p:nvPr/>
          </p:nvPicPr>
          <p:blipFill>
            <a:blip r:embed="rId3"/>
            <a:stretch>
              <a:fillRect/>
            </a:stretch>
          </p:blipFill>
          <p:spPr>
            <a:xfrm>
              <a:off x="119023" y="5332272"/>
              <a:ext cx="6013450" cy="3345928"/>
            </a:xfrm>
            <a:prstGeom prst="rect">
              <a:avLst/>
            </a:prstGeom>
            <a:ln>
              <a:solidFill>
                <a:schemeClr val="bg1">
                  <a:lumMod val="85000"/>
                </a:schemeClr>
              </a:solidFill>
            </a:ln>
          </p:spPr>
        </p:pic>
        <p:sp>
          <p:nvSpPr>
            <p:cNvPr id="28" name="직사각형 27">
              <a:extLst>
                <a:ext uri="{FF2B5EF4-FFF2-40B4-BE49-F238E27FC236}">
                  <a16:creationId xmlns:a16="http://schemas.microsoft.com/office/drawing/2014/main" id="{DE59EB96-02EC-4529-81D2-7F2B96D7FFED}"/>
                </a:ext>
              </a:extLst>
            </p:cNvPr>
            <p:cNvSpPr/>
            <p:nvPr/>
          </p:nvSpPr>
          <p:spPr>
            <a:xfrm>
              <a:off x="119024" y="5441514"/>
              <a:ext cx="148654" cy="929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0" name="직사각형 29">
              <a:extLst>
                <a:ext uri="{FF2B5EF4-FFF2-40B4-BE49-F238E27FC236}">
                  <a16:creationId xmlns:a16="http://schemas.microsoft.com/office/drawing/2014/main" id="{9BF1D774-AC12-422B-B838-3D9D338BAE9D}"/>
                </a:ext>
              </a:extLst>
            </p:cNvPr>
            <p:cNvSpPr/>
            <p:nvPr/>
          </p:nvSpPr>
          <p:spPr>
            <a:xfrm>
              <a:off x="141519" y="5563865"/>
              <a:ext cx="751365" cy="102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1" name="직사각형 30">
              <a:extLst>
                <a:ext uri="{FF2B5EF4-FFF2-40B4-BE49-F238E27FC236}">
                  <a16:creationId xmlns:a16="http://schemas.microsoft.com/office/drawing/2014/main" id="{5CD4AB9B-CF75-4357-8961-5527594DCA2C}"/>
                </a:ext>
              </a:extLst>
            </p:cNvPr>
            <p:cNvSpPr/>
            <p:nvPr/>
          </p:nvSpPr>
          <p:spPr>
            <a:xfrm>
              <a:off x="980250" y="5805165"/>
              <a:ext cx="826502" cy="102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26686938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VSC</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VSC</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VSC </a:t>
              </a:r>
            </a:p>
          </p:txBody>
        </p:sp>
      </p:grpSp>
      <p:sp>
        <p:nvSpPr>
          <p:cNvPr id="12" name="직사각형 11"/>
          <p:cNvSpPr/>
          <p:nvPr/>
        </p:nvSpPr>
        <p:spPr>
          <a:xfrm>
            <a:off x="6457951" y="2302721"/>
            <a:ext cx="3037206" cy="596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các mục cài đặt đơn giản.</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vào </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Mark done</a:t>
            </a:r>
            <a:r>
              <a:rPr lang="vi-VN"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rồi Bỏ qua.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p:cNvGrpSpPr>
            <a:grpSpLocks noChangeAspect="1"/>
          </p:cNvGrpSpPr>
          <p:nvPr/>
        </p:nvGrpSpPr>
        <p:grpSpPr>
          <a:xfrm>
            <a:off x="555499" y="2307115"/>
            <a:ext cx="5760000" cy="3204906"/>
            <a:chOff x="555499" y="5179270"/>
            <a:chExt cx="6034174" cy="3357459"/>
          </a:xfrm>
        </p:grpSpPr>
        <p:pic>
          <p:nvPicPr>
            <p:cNvPr id="19" name="그림 18">
              <a:extLst>
                <a:ext uri="{FF2B5EF4-FFF2-40B4-BE49-F238E27FC236}">
                  <a16:creationId xmlns:a16="http://schemas.microsoft.com/office/drawing/2014/main" id="{E505DA9D-09F7-4B8D-81C0-08664530CF2F}"/>
                </a:ext>
              </a:extLst>
            </p:cNvPr>
            <p:cNvPicPr>
              <a:picLocks noChangeAspect="1"/>
            </p:cNvPicPr>
            <p:nvPr/>
          </p:nvPicPr>
          <p:blipFill>
            <a:blip r:embed="rId3"/>
            <a:stretch>
              <a:fillRect/>
            </a:stretch>
          </p:blipFill>
          <p:spPr>
            <a:xfrm>
              <a:off x="555499" y="5179270"/>
              <a:ext cx="6034174" cy="3357459"/>
            </a:xfrm>
            <a:prstGeom prst="rect">
              <a:avLst/>
            </a:prstGeom>
            <a:ln>
              <a:solidFill>
                <a:schemeClr val="bg1">
                  <a:lumMod val="85000"/>
                </a:schemeClr>
              </a:solidFill>
            </a:ln>
          </p:spPr>
        </p:pic>
        <p:sp>
          <p:nvSpPr>
            <p:cNvPr id="20" name="직사각형 19">
              <a:extLst>
                <a:ext uri="{FF2B5EF4-FFF2-40B4-BE49-F238E27FC236}">
                  <a16:creationId xmlns:a16="http://schemas.microsoft.com/office/drawing/2014/main" id="{4135C04B-3698-4B52-8944-FA61F36950D8}"/>
                </a:ext>
              </a:extLst>
            </p:cNvPr>
            <p:cNvSpPr/>
            <p:nvPr/>
          </p:nvSpPr>
          <p:spPr>
            <a:xfrm>
              <a:off x="1898577" y="7538540"/>
              <a:ext cx="751365" cy="102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42718670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VSC</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VSC</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VSC </a:t>
              </a:r>
            </a:p>
          </p:txBody>
        </p:sp>
      </p:grpSp>
      <p:sp>
        <p:nvSpPr>
          <p:cNvPr id="12" name="직사각형 11"/>
          <p:cNvSpPr/>
          <p:nvPr/>
        </p:nvSpPr>
        <p:spPr>
          <a:xfrm>
            <a:off x="6448425" y="2302721"/>
            <a:ext cx="2948963"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New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5" name="그룹 14"/>
          <p:cNvGrpSpPr>
            <a:grpSpLocks noChangeAspect="1"/>
          </p:cNvGrpSpPr>
          <p:nvPr/>
        </p:nvGrpSpPr>
        <p:grpSpPr>
          <a:xfrm>
            <a:off x="555425" y="2304208"/>
            <a:ext cx="5760000" cy="3204906"/>
            <a:chOff x="1047794" y="4285409"/>
            <a:chExt cx="6174924" cy="3435773"/>
          </a:xfrm>
        </p:grpSpPr>
        <p:pic>
          <p:nvPicPr>
            <p:cNvPr id="21" name="그림 20" descr="텍스트, 스크린샷, 모니터, 컴퓨터이(가) 표시된 사진&#10;&#10;자동 생성된 설명">
              <a:extLst>
                <a:ext uri="{FF2B5EF4-FFF2-40B4-BE49-F238E27FC236}">
                  <a16:creationId xmlns:a16="http://schemas.microsoft.com/office/drawing/2014/main" id="{A22AEC3E-F20E-4B02-9513-BDF5A72419C6}"/>
                </a:ext>
              </a:extLst>
            </p:cNvPr>
            <p:cNvPicPr>
              <a:picLocks noChangeAspect="1"/>
            </p:cNvPicPr>
            <p:nvPr/>
          </p:nvPicPr>
          <p:blipFill>
            <a:blip r:embed="rId3"/>
            <a:stretch>
              <a:fillRect/>
            </a:stretch>
          </p:blipFill>
          <p:spPr>
            <a:xfrm>
              <a:off x="1047794" y="4285409"/>
              <a:ext cx="6174924" cy="3435773"/>
            </a:xfrm>
            <a:prstGeom prst="rect">
              <a:avLst/>
            </a:prstGeom>
            <a:ln>
              <a:solidFill>
                <a:schemeClr val="bg1">
                  <a:lumMod val="85000"/>
                </a:schemeClr>
              </a:solidFill>
            </a:ln>
          </p:spPr>
        </p:pic>
        <p:sp>
          <p:nvSpPr>
            <p:cNvPr id="22" name="직사각형 21">
              <a:extLst>
                <a:ext uri="{FF2B5EF4-FFF2-40B4-BE49-F238E27FC236}">
                  <a16:creationId xmlns:a16="http://schemas.microsoft.com/office/drawing/2014/main" id="{0FED0F52-925A-4B3F-959A-CF63D769BE12}"/>
                </a:ext>
              </a:extLst>
            </p:cNvPr>
            <p:cNvSpPr/>
            <p:nvPr/>
          </p:nvSpPr>
          <p:spPr>
            <a:xfrm>
              <a:off x="2449490" y="5675723"/>
              <a:ext cx="381634" cy="95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177590344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VSC</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VSC</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VSC </a:t>
              </a:r>
            </a:p>
          </p:txBody>
        </p:sp>
      </p:grpSp>
      <p:sp>
        <p:nvSpPr>
          <p:cNvPr id="12" name="직사각형 11"/>
          <p:cNvSpPr/>
          <p:nvPr/>
        </p:nvSpPr>
        <p:spPr>
          <a:xfrm>
            <a:off x="6458852" y="2302721"/>
            <a:ext cx="3081755" cy="1396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Select a language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400"/>
              </a:spcAft>
              <a:buClr>
                <a:srgbClr val="193EB0"/>
              </a:buClr>
              <a:buFont typeface="SamsungOne 400" panose="020B0503030303020204" pitchFamily="34" charset="0"/>
              <a:buChar char="‣"/>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Tuy</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nhiên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VSC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chất</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Text editor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nên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soạn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thảo</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nên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thêm</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Python.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9" name="그룹 18"/>
          <p:cNvGrpSpPr>
            <a:grpSpLocks noChangeAspect="1"/>
          </p:cNvGrpSpPr>
          <p:nvPr/>
        </p:nvGrpSpPr>
        <p:grpSpPr>
          <a:xfrm>
            <a:off x="556355" y="2307719"/>
            <a:ext cx="5760000" cy="3204906"/>
            <a:chOff x="368786" y="5437780"/>
            <a:chExt cx="6150547" cy="3422210"/>
          </a:xfrm>
        </p:grpSpPr>
        <p:pic>
          <p:nvPicPr>
            <p:cNvPr id="20" name="그림 19" descr="텍스트, 스크린샷, 모니터, 화면이(가) 표시된 사진&#10;&#10;자동 생성된 설명">
              <a:extLst>
                <a:ext uri="{FF2B5EF4-FFF2-40B4-BE49-F238E27FC236}">
                  <a16:creationId xmlns:a16="http://schemas.microsoft.com/office/drawing/2014/main" id="{B2D15B46-9166-4A87-ADB9-D612ADA53F7C}"/>
                </a:ext>
              </a:extLst>
            </p:cNvPr>
            <p:cNvPicPr>
              <a:picLocks noChangeAspect="1"/>
            </p:cNvPicPr>
            <p:nvPr/>
          </p:nvPicPr>
          <p:blipFill>
            <a:blip r:embed="rId3"/>
            <a:stretch>
              <a:fillRect/>
            </a:stretch>
          </p:blipFill>
          <p:spPr>
            <a:xfrm>
              <a:off x="368786" y="5437780"/>
              <a:ext cx="6150547" cy="3422210"/>
            </a:xfrm>
            <a:prstGeom prst="rect">
              <a:avLst/>
            </a:prstGeom>
            <a:ln>
              <a:solidFill>
                <a:schemeClr val="bg1">
                  <a:lumMod val="85000"/>
                </a:schemeClr>
              </a:solidFill>
            </a:ln>
          </p:spPr>
        </p:pic>
        <p:sp>
          <p:nvSpPr>
            <p:cNvPr id="24" name="직사각형 23">
              <a:extLst>
                <a:ext uri="{FF2B5EF4-FFF2-40B4-BE49-F238E27FC236}">
                  <a16:creationId xmlns:a16="http://schemas.microsoft.com/office/drawing/2014/main" id="{6BB80E20-0017-40A9-AB9E-257CF41A4C4C}"/>
                </a:ext>
              </a:extLst>
            </p:cNvPr>
            <p:cNvSpPr/>
            <p:nvPr/>
          </p:nvSpPr>
          <p:spPr>
            <a:xfrm>
              <a:off x="1828238" y="5977445"/>
              <a:ext cx="751365" cy="102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28" name="직사각형 27">
              <a:extLst>
                <a:ext uri="{FF2B5EF4-FFF2-40B4-BE49-F238E27FC236}">
                  <a16:creationId xmlns:a16="http://schemas.microsoft.com/office/drawing/2014/main" id="{93F9874B-00FA-44CD-B0AD-663DD377BD32}"/>
                </a:ext>
              </a:extLst>
            </p:cNvPr>
            <p:cNvSpPr/>
            <p:nvPr/>
          </p:nvSpPr>
          <p:spPr>
            <a:xfrm>
              <a:off x="1706870" y="6269224"/>
              <a:ext cx="3505170" cy="15779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altLang="ko-KR" sz="900" dirty="0">
                  <a:solidFill>
                    <a:schemeClr val="bg1"/>
                  </a:solidFill>
                  <a:latin typeface="SamsungOne-700" panose="020B0803030303020204" pitchFamily="34" charset="0"/>
                  <a:ea typeface="맑은 고딕"/>
                </a:rPr>
                <a:t>But we cannot use python for now in VSC</a:t>
              </a:r>
              <a:endParaRPr lang="ko-KR" altLang="en-US" sz="900" dirty="0">
                <a:solidFill>
                  <a:schemeClr val="bg1"/>
                </a:solidFill>
                <a:latin typeface="SamsungOne-700" panose="020B0803030303020204" pitchFamily="34" charset="0"/>
                <a:ea typeface="맑은 고딕"/>
              </a:endParaRPr>
            </a:p>
          </p:txBody>
        </p:sp>
      </p:grpSp>
    </p:spTree>
    <p:extLst>
      <p:ext uri="{BB962C8B-B14F-4D97-AF65-F5344CB8AC3E}">
        <p14:creationId xmlns:p14="http://schemas.microsoft.com/office/powerpoint/2010/main" val="1183179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652013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0" name="직사각형 29">
            <a:extLst>
              <a:ext uri="{FF2B5EF4-FFF2-40B4-BE49-F238E27FC236}">
                <a16:creationId xmlns:a16="http://schemas.microsoft.com/office/drawing/2014/main" id="{63CFEA5D-13A4-4869-9046-BEEF6B820D50}"/>
              </a:ext>
            </a:extLst>
          </p:cNvPr>
          <p:cNvSpPr/>
          <p:nvPr/>
        </p:nvSpPr>
        <p:spPr>
          <a:xfrm>
            <a:off x="463014" y="1103692"/>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nối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với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hệ</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hành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từ</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máy</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tính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bạn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9">
            <a:extLst>
              <a:ext uri="{FF2B5EF4-FFF2-40B4-BE49-F238E27FC236}">
                <a16:creationId xmlns:a16="http://schemas.microsoft.com/office/drawing/2014/main" id="{439DCE1C-801F-43E7-9286-D60EB80C9FCA}"/>
              </a:ext>
            </a:extLst>
          </p:cNvPr>
          <p:cNvSpPr/>
          <p:nvPr/>
        </p:nvSpPr>
        <p:spPr>
          <a:xfrm>
            <a:off x="712182" y="2260912"/>
            <a:ext cx="8630827" cy="1653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một giải pháp dễ dàng để sử dụng Raspberry P</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i</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tay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phím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qua SSH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cách làm việc trên Raspberry Pi từ màn hình đồ họa (môi trường giao diện người dùng đồ họa) bằng Máy tính mạng trực quan (VNC).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63735"/>
            <a:chExt cx="8785225" cy="215444"/>
          </a:xfrm>
        </p:grpSpPr>
        <p:sp>
          <p:nvSpPr>
            <p:cNvPr id="13" name="직사각형 12">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4" name="직사각형 13">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này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92446366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VSC</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VSC</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VSC </a:t>
              </a:r>
            </a:p>
          </p:txBody>
        </p:sp>
      </p:grpSp>
      <p:sp>
        <p:nvSpPr>
          <p:cNvPr id="12" name="직사각형 11"/>
          <p:cNvSpPr/>
          <p:nvPr/>
        </p:nvSpPr>
        <p:spPr>
          <a:xfrm>
            <a:off x="6457951" y="2302721"/>
            <a:ext cx="2982014" cy="945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Tiện</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ích</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mở</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rộng</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tìm</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kiếm</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trong</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Marketplace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Python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Cài</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đặt</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Python.</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nvGrpSpPr>
          <p:cNvPr id="22" name="그룹 21"/>
          <p:cNvGrpSpPr>
            <a:grpSpLocks noChangeAspect="1"/>
          </p:cNvGrpSpPr>
          <p:nvPr/>
        </p:nvGrpSpPr>
        <p:grpSpPr>
          <a:xfrm>
            <a:off x="554404" y="2305579"/>
            <a:ext cx="5760000" cy="3204906"/>
            <a:chOff x="613019" y="5224626"/>
            <a:chExt cx="5871145" cy="3266748"/>
          </a:xfrm>
        </p:grpSpPr>
        <p:pic>
          <p:nvPicPr>
            <p:cNvPr id="29" name="그림 28" descr="텍스트, 모니터, 스크린샷, 화면이(가) 표시된 사진&#10;&#10;자동 생성된 설명">
              <a:extLst>
                <a:ext uri="{FF2B5EF4-FFF2-40B4-BE49-F238E27FC236}">
                  <a16:creationId xmlns:a16="http://schemas.microsoft.com/office/drawing/2014/main" id="{8D55C5EF-C5A7-491B-AF3C-D0156BB1E62F}"/>
                </a:ext>
              </a:extLst>
            </p:cNvPr>
            <p:cNvPicPr>
              <a:picLocks noChangeAspect="1"/>
            </p:cNvPicPr>
            <p:nvPr/>
          </p:nvPicPr>
          <p:blipFill>
            <a:blip r:embed="rId3"/>
            <a:stretch>
              <a:fillRect/>
            </a:stretch>
          </p:blipFill>
          <p:spPr>
            <a:xfrm>
              <a:off x="613019" y="5224626"/>
              <a:ext cx="5871145" cy="3266748"/>
            </a:xfrm>
            <a:prstGeom prst="rect">
              <a:avLst/>
            </a:prstGeom>
            <a:ln>
              <a:solidFill>
                <a:schemeClr val="bg1">
                  <a:lumMod val="85000"/>
                </a:schemeClr>
              </a:solidFill>
            </a:ln>
          </p:spPr>
        </p:pic>
        <p:sp>
          <p:nvSpPr>
            <p:cNvPr id="30" name="직사각형 29">
              <a:extLst>
                <a:ext uri="{FF2B5EF4-FFF2-40B4-BE49-F238E27FC236}">
                  <a16:creationId xmlns:a16="http://schemas.microsoft.com/office/drawing/2014/main" id="{D836B2C9-7850-4B48-8C8D-F21C81C16338}"/>
                </a:ext>
              </a:extLst>
            </p:cNvPr>
            <p:cNvSpPr/>
            <p:nvPr/>
          </p:nvSpPr>
          <p:spPr>
            <a:xfrm>
              <a:off x="627939" y="6277412"/>
              <a:ext cx="147405" cy="1272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1" name="직사각형 30">
              <a:extLst>
                <a:ext uri="{FF2B5EF4-FFF2-40B4-BE49-F238E27FC236}">
                  <a16:creationId xmlns:a16="http://schemas.microsoft.com/office/drawing/2014/main" id="{5362C7A5-951F-4A01-92E7-0B58BBF8D776}"/>
                </a:ext>
              </a:extLst>
            </p:cNvPr>
            <p:cNvSpPr/>
            <p:nvPr/>
          </p:nvSpPr>
          <p:spPr>
            <a:xfrm>
              <a:off x="803329" y="5946461"/>
              <a:ext cx="901524" cy="204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2" name="직사각형 31">
              <a:extLst>
                <a:ext uri="{FF2B5EF4-FFF2-40B4-BE49-F238E27FC236}">
                  <a16:creationId xmlns:a16="http://schemas.microsoft.com/office/drawing/2014/main" id="{5066589A-D26F-4F42-B0D1-58410B5A9197}"/>
                </a:ext>
              </a:extLst>
            </p:cNvPr>
            <p:cNvSpPr/>
            <p:nvPr/>
          </p:nvSpPr>
          <p:spPr>
            <a:xfrm>
              <a:off x="816029" y="5755056"/>
              <a:ext cx="901524" cy="105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3" name="직사각형 32">
              <a:extLst>
                <a:ext uri="{FF2B5EF4-FFF2-40B4-BE49-F238E27FC236}">
                  <a16:creationId xmlns:a16="http://schemas.microsoft.com/office/drawing/2014/main" id="{3B36AFC4-F19D-4D98-8DAD-9C7C1B1AA4B1}"/>
                </a:ext>
              </a:extLst>
            </p:cNvPr>
            <p:cNvSpPr/>
            <p:nvPr/>
          </p:nvSpPr>
          <p:spPr>
            <a:xfrm>
              <a:off x="3224542" y="6104306"/>
              <a:ext cx="237399" cy="105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35584371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VSC</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VSC</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VSC </a:t>
              </a:r>
            </a:p>
          </p:txBody>
        </p:sp>
      </p:grpSp>
      <p:sp>
        <p:nvSpPr>
          <p:cNvPr id="12" name="직사각형 11"/>
          <p:cNvSpPr/>
          <p:nvPr/>
        </p:nvSpPr>
        <p:spPr>
          <a:xfrm>
            <a:off x="6457951" y="2302720"/>
            <a:ext cx="2959980" cy="996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Python đã được cài đặt, hãy đặt ngôn ngữ là Python.</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vào </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Select a language</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Nhập python rồi chọn.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1" name="그룹 20"/>
          <p:cNvGrpSpPr>
            <a:grpSpLocks noChangeAspect="1"/>
          </p:cNvGrpSpPr>
          <p:nvPr/>
        </p:nvGrpSpPr>
        <p:grpSpPr>
          <a:xfrm>
            <a:off x="551472" y="2305411"/>
            <a:ext cx="5760000" cy="3204906"/>
            <a:chOff x="3435350" y="2446088"/>
            <a:chExt cx="5909246" cy="3287948"/>
          </a:xfrm>
        </p:grpSpPr>
        <p:pic>
          <p:nvPicPr>
            <p:cNvPr id="24" name="그림 23" descr="텍스트, 스크린샷, 모니터, 화면이(가) 표시된 사진&#10;&#10;자동 생성된 설명">
              <a:extLst>
                <a:ext uri="{FF2B5EF4-FFF2-40B4-BE49-F238E27FC236}">
                  <a16:creationId xmlns:a16="http://schemas.microsoft.com/office/drawing/2014/main" id="{DB31DCBD-BC29-423B-A6B1-73E0E3DE5FB8}"/>
                </a:ext>
              </a:extLst>
            </p:cNvPr>
            <p:cNvPicPr>
              <a:picLocks noChangeAspect="1"/>
            </p:cNvPicPr>
            <p:nvPr/>
          </p:nvPicPr>
          <p:blipFill>
            <a:blip r:embed="rId3"/>
            <a:stretch>
              <a:fillRect/>
            </a:stretch>
          </p:blipFill>
          <p:spPr>
            <a:xfrm>
              <a:off x="3435350" y="2446088"/>
              <a:ext cx="5909246" cy="3287948"/>
            </a:xfrm>
            <a:prstGeom prst="rect">
              <a:avLst/>
            </a:prstGeom>
            <a:ln>
              <a:solidFill>
                <a:schemeClr val="bg1">
                  <a:lumMod val="85000"/>
                </a:schemeClr>
              </a:solidFill>
            </a:ln>
          </p:spPr>
        </p:pic>
        <p:sp>
          <p:nvSpPr>
            <p:cNvPr id="28" name="직사각형 27">
              <a:extLst>
                <a:ext uri="{FF2B5EF4-FFF2-40B4-BE49-F238E27FC236}">
                  <a16:creationId xmlns:a16="http://schemas.microsoft.com/office/drawing/2014/main" id="{63CD39AA-9131-4B89-843B-15B6C147A45B}"/>
                </a:ext>
              </a:extLst>
            </p:cNvPr>
            <p:cNvSpPr/>
            <p:nvPr/>
          </p:nvSpPr>
          <p:spPr>
            <a:xfrm>
              <a:off x="4857559" y="2988921"/>
              <a:ext cx="571691" cy="90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4" name="직사각형 33">
              <a:extLst>
                <a:ext uri="{FF2B5EF4-FFF2-40B4-BE49-F238E27FC236}">
                  <a16:creationId xmlns:a16="http://schemas.microsoft.com/office/drawing/2014/main" id="{6E4808E1-2060-4433-83F2-035C4450C3D1}"/>
                </a:ext>
              </a:extLst>
            </p:cNvPr>
            <p:cNvSpPr/>
            <p:nvPr/>
          </p:nvSpPr>
          <p:spPr>
            <a:xfrm>
              <a:off x="5429250" y="2871970"/>
              <a:ext cx="571691" cy="90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35" name="직사각형 34">
              <a:extLst>
                <a:ext uri="{FF2B5EF4-FFF2-40B4-BE49-F238E27FC236}">
                  <a16:creationId xmlns:a16="http://schemas.microsoft.com/office/drawing/2014/main" id="{91F51B68-FD16-44D1-9CB2-81B1B9C1951E}"/>
                </a:ext>
              </a:extLst>
            </p:cNvPr>
            <p:cNvSpPr/>
            <p:nvPr/>
          </p:nvSpPr>
          <p:spPr>
            <a:xfrm>
              <a:off x="5448491" y="2988921"/>
              <a:ext cx="571691" cy="90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18328218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VSC</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VSC</a:t>
            </a:r>
          </a:p>
        </p:txBody>
      </p:sp>
      <p:grpSp>
        <p:nvGrpSpPr>
          <p:cNvPr id="23" name="그룹 22">
            <a:extLst>
              <a:ext uri="{FF2B5EF4-FFF2-40B4-BE49-F238E27FC236}">
                <a16:creationId xmlns:a16="http://schemas.microsoft.com/office/drawing/2014/main" id="{C1D65BD8-A6AC-4368-933B-FD1B767C514C}"/>
              </a:ext>
            </a:extLst>
          </p:cNvPr>
          <p:cNvGrpSpPr/>
          <p:nvPr/>
        </p:nvGrpSpPr>
        <p:grpSpPr>
          <a:xfrm>
            <a:off x="561405" y="1915809"/>
            <a:ext cx="8783192" cy="215444"/>
            <a:chOff x="1027113" y="2045625"/>
            <a:chExt cx="8785225" cy="215494"/>
          </a:xfrm>
        </p:grpSpPr>
        <p:sp>
          <p:nvSpPr>
            <p:cNvPr id="26" name="직사각형 25">
              <a:extLst>
                <a:ext uri="{FF2B5EF4-FFF2-40B4-BE49-F238E27FC236}">
                  <a16:creationId xmlns:a16="http://schemas.microsoft.com/office/drawing/2014/main" id="{FC2CA0A5-6A15-4BDD-A8BD-728FF63881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46A9DA9-43F4-4E38-B9EF-EE3C9044985B}"/>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Cách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dụng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VSC </a:t>
              </a:r>
            </a:p>
          </p:txBody>
        </p:sp>
      </p:grpSp>
      <p:sp>
        <p:nvSpPr>
          <p:cNvPr id="12" name="직사각형 11"/>
          <p:cNvSpPr/>
          <p:nvPr/>
        </p:nvSpPr>
        <p:spPr>
          <a:xfrm>
            <a:off x="6457951" y="2302720"/>
            <a:ext cx="2959980" cy="2048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Tạo một tệp có tên example1.py và viết mã.</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Viết xong nhấn Ctrl + s để lưu lại và đặt tên là example1.py.</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Nhấn tab Terminal ở trên cùng để tạo terminal mới và khi bạn nhập lệnh python3 example.py trong terminal, bạn có thể thấy kết quả được hiển thị.</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9" name="그룹 18"/>
          <p:cNvGrpSpPr>
            <a:grpSpLocks noChangeAspect="1"/>
          </p:cNvGrpSpPr>
          <p:nvPr/>
        </p:nvGrpSpPr>
        <p:grpSpPr>
          <a:xfrm>
            <a:off x="553215" y="2303044"/>
            <a:ext cx="5760000" cy="3204907"/>
            <a:chOff x="3384550" y="2501346"/>
            <a:chExt cx="5960046" cy="3316214"/>
          </a:xfrm>
        </p:grpSpPr>
        <p:pic>
          <p:nvPicPr>
            <p:cNvPr id="20" name="그림 19" descr="텍스트, 스크린샷, 모니터, 화면이(가) 표시된 사진&#10;&#10;자동 생성된 설명">
              <a:extLst>
                <a:ext uri="{FF2B5EF4-FFF2-40B4-BE49-F238E27FC236}">
                  <a16:creationId xmlns:a16="http://schemas.microsoft.com/office/drawing/2014/main" id="{DD1FFCF4-A6A3-4C7D-8900-6C1F713C1F55}"/>
                </a:ext>
              </a:extLst>
            </p:cNvPr>
            <p:cNvPicPr>
              <a:picLocks noChangeAspect="1"/>
            </p:cNvPicPr>
            <p:nvPr/>
          </p:nvPicPr>
          <p:blipFill>
            <a:blip r:embed="rId3"/>
            <a:stretch>
              <a:fillRect/>
            </a:stretch>
          </p:blipFill>
          <p:spPr>
            <a:xfrm>
              <a:off x="3384550" y="2501346"/>
              <a:ext cx="5960046" cy="3316214"/>
            </a:xfrm>
            <a:prstGeom prst="rect">
              <a:avLst/>
            </a:prstGeom>
            <a:ln>
              <a:solidFill>
                <a:schemeClr val="bg1">
                  <a:lumMod val="85000"/>
                </a:schemeClr>
              </a:solidFill>
            </a:ln>
          </p:spPr>
        </p:pic>
        <p:sp>
          <p:nvSpPr>
            <p:cNvPr id="22" name="직사각형 21">
              <a:extLst>
                <a:ext uri="{FF2B5EF4-FFF2-40B4-BE49-F238E27FC236}">
                  <a16:creationId xmlns:a16="http://schemas.microsoft.com/office/drawing/2014/main" id="{16D09A35-98CF-419D-8ACC-5BCA4001D7EB}"/>
                </a:ext>
              </a:extLst>
            </p:cNvPr>
            <p:cNvSpPr/>
            <p:nvPr/>
          </p:nvSpPr>
          <p:spPr>
            <a:xfrm>
              <a:off x="4813301" y="3103556"/>
              <a:ext cx="438150" cy="325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sp>
          <p:nvSpPr>
            <p:cNvPr id="29" name="직사각형 28">
              <a:extLst>
                <a:ext uri="{FF2B5EF4-FFF2-40B4-BE49-F238E27FC236}">
                  <a16:creationId xmlns:a16="http://schemas.microsoft.com/office/drawing/2014/main" id="{BBDCEAC1-C68E-487F-A29D-025BA4701418}"/>
                </a:ext>
              </a:extLst>
            </p:cNvPr>
            <p:cNvSpPr/>
            <p:nvPr/>
          </p:nvSpPr>
          <p:spPr>
            <a:xfrm>
              <a:off x="5093099" y="4881556"/>
              <a:ext cx="628252" cy="84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solidFill>
                  <a:schemeClr val="tx1"/>
                </a:solidFill>
              </a:endParaRPr>
            </a:p>
          </p:txBody>
        </p:sp>
      </p:grpSp>
    </p:spTree>
    <p:extLst>
      <p:ext uri="{BB962C8B-B14F-4D97-AF65-F5344CB8AC3E}">
        <p14:creationId xmlns:p14="http://schemas.microsoft.com/office/powerpoint/2010/main" val="225558375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86" y="1099"/>
            <a:ext cx="9899652" cy="6855802"/>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dirty="0">
                <a:solidFill>
                  <a:prstClr val="white"/>
                </a:solidFill>
                <a:latin typeface="SamsungOne-400" panose="020B0503030303020204" pitchFamily="34" charset="0"/>
                <a:ea typeface="맑은 고딕" panose="020B0503020000020004" pitchFamily="50" charset="-127"/>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892042"/>
              <a:ext cx="8398097" cy="846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a:r>
                <a:rPr lang="en-US" altLang="ko-KR" sz="5498" dirty="0" err="1">
                  <a:solidFill>
                    <a:prstClr val="white"/>
                  </a:solidFill>
                  <a:latin typeface="iCiel Samsung Sharp Sans Regula" pitchFamily="2" charset="0"/>
                  <a:ea typeface="iCiel Samsung Sharp Sans Regula" pitchFamily="2" charset="0"/>
                  <a:cs typeface="iCiel Samsung Sharp Sans Regula" pitchFamily="2" charset="0"/>
                </a:rPr>
                <a:t>Kết</a:t>
              </a:r>
              <a:r>
                <a:rPr lang="en-US" altLang="ko-KR" sz="5498" dirty="0">
                  <a:solidFill>
                    <a:prstClr val="white"/>
                  </a:solidFill>
                  <a:latin typeface="iCiel Samsung Sharp Sans Regula" pitchFamily="2" charset="0"/>
                  <a:ea typeface="iCiel Samsung Sharp Sans Regula" pitchFamily="2" charset="0"/>
                  <a:cs typeface="iCiel Samsung Sharp Sans Regula" pitchFamily="2" charset="0"/>
                </a:rPr>
                <a:t> </a:t>
              </a:r>
              <a:r>
                <a:rPr lang="en-US" altLang="ko-KR" sz="5498" dirty="0" err="1">
                  <a:solidFill>
                    <a:prstClr val="white"/>
                  </a:solidFill>
                  <a:latin typeface="iCiel Samsung Sharp Sans Regula" pitchFamily="2" charset="0"/>
                  <a:ea typeface="iCiel Samsung Sharp Sans Regula" pitchFamily="2" charset="0"/>
                  <a:cs typeface="iCiel Samsung Sharp Sans Regula" pitchFamily="2" charset="0"/>
                </a:rPr>
                <a:t>thúc</a:t>
              </a:r>
              <a:r>
                <a:rPr lang="en-US" altLang="ko-KR" sz="5498" dirty="0">
                  <a:solidFill>
                    <a:prstClr val="white"/>
                  </a:solidFill>
                  <a:latin typeface="iCiel Samsung Sharp Sans Regula" pitchFamily="2" charset="0"/>
                  <a:ea typeface="iCiel Samsung Sharp Sans Regula" pitchFamily="2" charset="0"/>
                  <a:cs typeface="iCiel Samsung Sharp Sans Regula" pitchFamily="2" charset="0"/>
                </a:rPr>
                <a:t> </a:t>
              </a:r>
              <a:r>
                <a:rPr lang="en-US" altLang="ko-KR" sz="5498" dirty="0" err="1">
                  <a:solidFill>
                    <a:prstClr val="white"/>
                  </a:solidFill>
                  <a:latin typeface="iCiel Samsung Sharp Sans Regula" pitchFamily="2" charset="0"/>
                  <a:ea typeface="iCiel Samsung Sharp Sans Regula" pitchFamily="2" charset="0"/>
                  <a:cs typeface="iCiel Samsung Sharp Sans Regula" pitchFamily="2" charset="0"/>
                </a:rPr>
                <a:t>bài</a:t>
              </a:r>
              <a:r>
                <a:rPr lang="en-US" altLang="ko-KR" sz="5498" dirty="0">
                  <a:solidFill>
                    <a:prstClr val="white"/>
                  </a:solidFill>
                  <a:latin typeface="iCiel Samsung Sharp Sans Regula" pitchFamily="2" charset="0"/>
                  <a:ea typeface="iCiel Samsung Sharp Sans Regula" pitchFamily="2" charset="0"/>
                  <a:cs typeface="iCiel Samsung Sharp Sans Regula" pitchFamily="2" charset="0"/>
                </a:rPr>
                <a:t> </a:t>
              </a:r>
              <a:r>
                <a:rPr lang="en-US" altLang="ko-KR" sz="5498" dirty="0" err="1">
                  <a:solidFill>
                    <a:prstClr val="white"/>
                  </a:solidFill>
                  <a:latin typeface="iCiel Samsung Sharp Sans Regula" pitchFamily="2" charset="0"/>
                  <a:ea typeface="iCiel Samsung Sharp Sans Regula" pitchFamily="2" charset="0"/>
                  <a:cs typeface="iCiel Samsung Sharp Sans Regula" pitchFamily="2" charset="0"/>
                </a:rPr>
                <a:t>học</a:t>
              </a:r>
              <a:endParaRPr lang="en-US" altLang="ko-KR" sz="5498" dirty="0">
                <a:solidFill>
                  <a:prstClr val="white"/>
                </a:solidFill>
                <a:latin typeface="iCiel Samsung Sharp Sans Regula" pitchFamily="2" charset="0"/>
                <a:ea typeface="iCiel Samsung Sharp Sans Regula" pitchFamily="2" charset="0"/>
                <a:cs typeface="iCiel Samsung Sharp Sans Regula" pitchFamily="2" charset="0"/>
              </a:endParaRPr>
            </a:p>
          </p:txBody>
        </p:sp>
      </p:grpSp>
      <p:sp>
        <p:nvSpPr>
          <p:cNvPr id="8" name="직사각형 7">
            <a:extLst>
              <a:ext uri="{FF2B5EF4-FFF2-40B4-BE49-F238E27FC236}">
                <a16:creationId xmlns:a16="http://schemas.microsoft.com/office/drawing/2014/main" id="{51E79947-5237-4965-9A7B-19D28972331C}"/>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9437157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770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07928334-32AF-46A2-97F3-006B536CB7A1}"/>
              </a:ext>
            </a:extLst>
          </p:cNvPr>
          <p:cNvGrpSpPr/>
          <p:nvPr/>
        </p:nvGrpSpPr>
        <p:grpSpPr>
          <a:xfrm>
            <a:off x="559817" y="1935722"/>
            <a:ext cx="8783192" cy="215394"/>
            <a:chOff x="1027113" y="204562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a:t>
              </a: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Sẵn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sàng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nối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với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OS</a:t>
            </a:r>
          </a:p>
        </p:txBody>
      </p:sp>
      <p:sp>
        <p:nvSpPr>
          <p:cNvPr id="12" name="직사각형 11">
            <a:extLst>
              <a:ext uri="{FF2B5EF4-FFF2-40B4-BE49-F238E27FC236}">
                <a16:creationId xmlns:a16="http://schemas.microsoft.com/office/drawing/2014/main" id="{FDBCCCD9-3D61-4AED-A85D-EB4EB056EEDD}"/>
              </a:ext>
            </a:extLst>
          </p:cNvPr>
          <p:cNvSpPr/>
          <p:nvPr/>
        </p:nvSpPr>
        <p:spPr>
          <a:xfrm>
            <a:off x="416128" y="444866"/>
            <a:ext cx="6437753"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 name="그룹 2"/>
          <p:cNvGrpSpPr>
            <a:grpSpLocks noChangeAspect="1"/>
          </p:cNvGrpSpPr>
          <p:nvPr/>
        </p:nvGrpSpPr>
        <p:grpSpPr>
          <a:xfrm>
            <a:off x="557935" y="2232000"/>
            <a:ext cx="5040000" cy="2805437"/>
            <a:chOff x="5631116" y="3774520"/>
            <a:chExt cx="3712146" cy="2065465"/>
          </a:xfrm>
        </p:grpSpPr>
        <p:pic>
          <p:nvPicPr>
            <p:cNvPr id="16" name="그림 15">
              <a:extLst>
                <a:ext uri="{FF2B5EF4-FFF2-40B4-BE49-F238E27FC236}">
                  <a16:creationId xmlns:a16="http://schemas.microsoft.com/office/drawing/2014/main" id="{62787C3E-D2A4-4ECA-B745-1C0E94ACAB71}"/>
                </a:ext>
              </a:extLst>
            </p:cNvPr>
            <p:cNvPicPr>
              <a:picLocks noChangeAspect="1"/>
            </p:cNvPicPr>
            <p:nvPr/>
          </p:nvPicPr>
          <p:blipFill>
            <a:blip r:embed="rId3"/>
            <a:stretch>
              <a:fillRect/>
            </a:stretch>
          </p:blipFill>
          <p:spPr>
            <a:xfrm>
              <a:off x="5631116" y="3774520"/>
              <a:ext cx="3712146" cy="2065465"/>
            </a:xfrm>
            <a:prstGeom prst="rect">
              <a:avLst/>
            </a:prstGeom>
            <a:ln w="6350">
              <a:noFill/>
            </a:ln>
          </p:spPr>
        </p:pic>
        <p:sp>
          <p:nvSpPr>
            <p:cNvPr id="17" name="직사각형 16">
              <a:extLst>
                <a:ext uri="{FF2B5EF4-FFF2-40B4-BE49-F238E27FC236}">
                  <a16:creationId xmlns:a16="http://schemas.microsoft.com/office/drawing/2014/main" id="{24B2DA7F-B436-4761-A5B3-660BD2B2D1C2}"/>
                </a:ext>
              </a:extLst>
            </p:cNvPr>
            <p:cNvSpPr/>
            <p:nvPr/>
          </p:nvSpPr>
          <p:spPr>
            <a:xfrm>
              <a:off x="5646189" y="4411751"/>
              <a:ext cx="432686" cy="70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직사각형 20">
              <a:extLst>
                <a:ext uri="{FF2B5EF4-FFF2-40B4-BE49-F238E27FC236}">
                  <a16:creationId xmlns:a16="http://schemas.microsoft.com/office/drawing/2014/main" id="{D32D1A0E-C95B-4EBE-93A7-296B40BBC9AD}"/>
                </a:ext>
              </a:extLst>
            </p:cNvPr>
            <p:cNvSpPr/>
            <p:nvPr/>
          </p:nvSpPr>
          <p:spPr>
            <a:xfrm>
              <a:off x="6089725" y="4798253"/>
              <a:ext cx="527942" cy="538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a:extLst>
                <a:ext uri="{FF2B5EF4-FFF2-40B4-BE49-F238E27FC236}">
                  <a16:creationId xmlns:a16="http://schemas.microsoft.com/office/drawing/2014/main" id="{245CB2C8-6DA6-438D-8C28-265ED9031E3C}"/>
                </a:ext>
              </a:extLst>
            </p:cNvPr>
            <p:cNvSpPr/>
            <p:nvPr/>
          </p:nvSpPr>
          <p:spPr>
            <a:xfrm>
              <a:off x="7385654" y="4493453"/>
              <a:ext cx="199880" cy="784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직사각형 22">
              <a:extLst>
                <a:ext uri="{FF2B5EF4-FFF2-40B4-BE49-F238E27FC236}">
                  <a16:creationId xmlns:a16="http://schemas.microsoft.com/office/drawing/2014/main" id="{677B86C3-1DE6-4C5B-9BDF-78CA16DDBF67}"/>
                </a:ext>
              </a:extLst>
            </p:cNvPr>
            <p:cNvSpPr/>
            <p:nvPr/>
          </p:nvSpPr>
          <p:spPr>
            <a:xfrm>
              <a:off x="6936989" y="4639098"/>
              <a:ext cx="627311" cy="168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직사각형 23">
              <a:extLst>
                <a:ext uri="{FF2B5EF4-FFF2-40B4-BE49-F238E27FC236}">
                  <a16:creationId xmlns:a16="http://schemas.microsoft.com/office/drawing/2014/main" id="{10EA3A71-A0A5-4603-B729-0FED5E345FB1}"/>
                </a:ext>
              </a:extLst>
            </p:cNvPr>
            <p:cNvSpPr/>
            <p:nvPr/>
          </p:nvSpPr>
          <p:spPr>
            <a:xfrm>
              <a:off x="5637259" y="3839120"/>
              <a:ext cx="85790" cy="873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2" name="직사각형 31"/>
          <p:cNvSpPr/>
          <p:nvPr/>
        </p:nvSpPr>
        <p:spPr>
          <a:xfrm>
            <a:off x="5703683" y="2175461"/>
            <a:ext cx="3773803" cy="3464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solidFill>
                <a:latin typeface="SamsungOne-400" panose="020B0503030303020204" pitchFamily="34" charset="0"/>
                <a:ea typeface="SamsungOne-400" panose="020B0503030303020204" pitchFamily="34" charset="0"/>
              </a:rPr>
              <a:t>Thiết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lập</a:t>
            </a:r>
            <a:r>
              <a:rPr lang="en-US" altLang="ko-KR" sz="1300" dirty="0">
                <a:solidFill>
                  <a:schemeClr val="tx1"/>
                </a:solidFill>
                <a:latin typeface="SamsungOne-400" panose="020B0503030303020204" pitchFamily="34" charset="0"/>
                <a:ea typeface="SamsungOne-400" panose="020B0503030303020204" pitchFamily="34" charset="0"/>
              </a:rPr>
              <a:t> Raspberry Pi </a:t>
            </a:r>
            <a:r>
              <a:rPr lang="en-US" altLang="ko-KR" sz="1300" dirty="0" err="1">
                <a:solidFill>
                  <a:schemeClr val="tx1"/>
                </a:solidFill>
                <a:latin typeface="SamsungOne-400" panose="020B0503030303020204" pitchFamily="34" charset="0"/>
                <a:ea typeface="SamsungOne-400" panose="020B0503030303020204" pitchFamily="34" charset="0"/>
              </a:rPr>
              <a:t>bằng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cách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kết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nối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bàn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phím</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và</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chuột</a:t>
            </a:r>
            <a:r>
              <a:rPr lang="en-US" altLang="ko-KR" sz="1300" dirty="0">
                <a:solidFill>
                  <a:schemeClr val="tx1"/>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một cách dễ dàng hơn để sử dụng nó từ PC của bạn thay vì điều khiển nó bằng Giao diện I/O (ví dụ: bàn phím, chuột…) được kết nối trực tiếp với Raspberry Pi.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SSH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VNC.</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SSH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VNC,</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menu Raspberry Pi:</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Tùy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Tick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Enable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SSH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VNC</a:t>
            </a:r>
          </a:p>
        </p:txBody>
      </p:sp>
      <p:pic>
        <p:nvPicPr>
          <p:cNvPr id="35" name="그림 34">
            <a:extLst>
              <a:ext uri="{FF2B5EF4-FFF2-40B4-BE49-F238E27FC236}">
                <a16:creationId xmlns:a16="http://schemas.microsoft.com/office/drawing/2014/main" id="{62787C3E-D2A4-4ECA-B745-1C0E94ACAB71}"/>
              </a:ext>
            </a:extLst>
          </p:cNvPr>
          <p:cNvPicPr>
            <a:picLocks noChangeAspect="1"/>
          </p:cNvPicPr>
          <p:nvPr/>
        </p:nvPicPr>
        <p:blipFill rotWithShape="1">
          <a:blip r:embed="rId3"/>
          <a:srcRect l="195" t="2900" r="97553" b="93283"/>
          <a:stretch/>
        </p:blipFill>
        <p:spPr>
          <a:xfrm>
            <a:off x="784860" y="2244305"/>
            <a:ext cx="324114" cy="305855"/>
          </a:xfrm>
          <a:prstGeom prst="rect">
            <a:avLst/>
          </a:prstGeom>
          <a:solidFill>
            <a:schemeClr val="bg1"/>
          </a:solidFill>
          <a:ln w="12700">
            <a:solidFill>
              <a:srgbClr val="FF0000"/>
            </a:solidFill>
          </a:ln>
        </p:spPr>
      </p:pic>
      <p:sp>
        <p:nvSpPr>
          <p:cNvPr id="37" name="직사각형 36"/>
          <p:cNvSpPr/>
          <p:nvPr/>
        </p:nvSpPr>
        <p:spPr>
          <a:xfrm>
            <a:off x="2920395" y="2540009"/>
            <a:ext cx="956248" cy="26919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Interfaces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nvGrpSpPr>
          <p:cNvPr id="6" name="그룹 5"/>
          <p:cNvGrpSpPr/>
          <p:nvPr/>
        </p:nvGrpSpPr>
        <p:grpSpPr>
          <a:xfrm>
            <a:off x="3192780" y="3258522"/>
            <a:ext cx="1917997" cy="498176"/>
            <a:chOff x="3192780" y="3258522"/>
            <a:chExt cx="1917997" cy="498176"/>
          </a:xfrm>
        </p:grpSpPr>
        <p:sp>
          <p:nvSpPr>
            <p:cNvPr id="38" name="직사각형 37"/>
            <p:cNvSpPr/>
            <p:nvPr/>
          </p:nvSpPr>
          <p:spPr>
            <a:xfrm>
              <a:off x="3982448" y="3258522"/>
              <a:ext cx="1128329" cy="49817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SSH: Enable</a:t>
              </a:r>
            </a:p>
            <a:p>
              <a:pPr algn="ctr"/>
              <a:r>
                <a:rPr lang="en-US" altLang="ko-KR" sz="1300" b="1" dirty="0">
                  <a:solidFill>
                    <a:schemeClr val="bg1"/>
                  </a:solidFill>
                  <a:latin typeface="SamsungOne-400" panose="020B0503030303020204" pitchFamily="34" charset="0"/>
                  <a:ea typeface="SamsungOne-400" panose="020B0503030303020204" pitchFamily="34" charset="0"/>
                </a:rPr>
                <a:t>VNC: Enable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4" name="직선 화살표 연결선 3"/>
            <p:cNvCxnSpPr/>
            <p:nvPr/>
          </p:nvCxnSpPr>
          <p:spPr>
            <a:xfrm flipH="1">
              <a:off x="3192780" y="3497580"/>
              <a:ext cx="792480"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그룹 9"/>
          <p:cNvGrpSpPr/>
          <p:nvPr/>
        </p:nvGrpSpPr>
        <p:grpSpPr>
          <a:xfrm>
            <a:off x="1146830" y="3675402"/>
            <a:ext cx="2251689" cy="620768"/>
            <a:chOff x="1146830" y="3675402"/>
            <a:chExt cx="2251689" cy="620768"/>
          </a:xfrm>
        </p:grpSpPr>
        <p:sp>
          <p:nvSpPr>
            <p:cNvPr id="36" name="직사각형 35"/>
            <p:cNvSpPr/>
            <p:nvPr/>
          </p:nvSpPr>
          <p:spPr>
            <a:xfrm>
              <a:off x="1146830" y="4026976"/>
              <a:ext cx="2251689" cy="26919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Raspberry Pi Configuration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8" name="직선 화살표 연결선 7"/>
            <p:cNvCxnSpPr/>
            <p:nvPr/>
          </p:nvCxnSpPr>
          <p:spPr>
            <a:xfrm flipV="1">
              <a:off x="1524000" y="3675402"/>
              <a:ext cx="0" cy="35157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그룹 38"/>
          <p:cNvGrpSpPr/>
          <p:nvPr/>
        </p:nvGrpSpPr>
        <p:grpSpPr>
          <a:xfrm>
            <a:off x="1165860" y="2543433"/>
            <a:ext cx="1395470" cy="518353"/>
            <a:chOff x="1165860" y="2543433"/>
            <a:chExt cx="1395470" cy="518353"/>
          </a:xfrm>
        </p:grpSpPr>
        <p:sp>
          <p:nvSpPr>
            <p:cNvPr id="34" name="직사각형 33"/>
            <p:cNvSpPr/>
            <p:nvPr/>
          </p:nvSpPr>
          <p:spPr>
            <a:xfrm>
              <a:off x="1416312" y="2543433"/>
              <a:ext cx="1145018" cy="266700"/>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Preferences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4" name="직선 화살표 연결선 13"/>
            <p:cNvCxnSpPr/>
            <p:nvPr/>
          </p:nvCxnSpPr>
          <p:spPr>
            <a:xfrm flipH="1">
              <a:off x="1165860" y="2811780"/>
              <a:ext cx="251460" cy="25000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 name="직선 화살표 연결선 40"/>
          <p:cNvCxnSpPr>
            <a:endCxn id="22" idx="0"/>
          </p:cNvCxnSpPr>
          <p:nvPr/>
        </p:nvCxnSpPr>
        <p:spPr>
          <a:xfrm>
            <a:off x="3075769" y="2786447"/>
            <a:ext cx="0" cy="4220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975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4562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a:t>
              </a: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Sẵn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sàng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nối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với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OS</a:t>
            </a:r>
          </a:p>
        </p:txBody>
      </p:sp>
      <p:sp>
        <p:nvSpPr>
          <p:cNvPr id="12" name="직사각형 11">
            <a:extLst>
              <a:ext uri="{FF2B5EF4-FFF2-40B4-BE49-F238E27FC236}">
                <a16:creationId xmlns:a16="http://schemas.microsoft.com/office/drawing/2014/main" id="{FDBCCCD9-3D61-4AED-A85D-EB4EB056EEDD}"/>
              </a:ext>
            </a:extLst>
          </p:cNvPr>
          <p:cNvSpPr/>
          <p:nvPr/>
        </p:nvSpPr>
        <p:spPr>
          <a:xfrm>
            <a:off x="416128" y="444866"/>
            <a:ext cx="6338899"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 name="그룹 1"/>
          <p:cNvGrpSpPr>
            <a:grpSpLocks noChangeAspect="1"/>
          </p:cNvGrpSpPr>
          <p:nvPr/>
        </p:nvGrpSpPr>
        <p:grpSpPr>
          <a:xfrm>
            <a:off x="557935" y="2232000"/>
            <a:ext cx="5040000" cy="2804293"/>
            <a:chOff x="595809" y="2582239"/>
            <a:chExt cx="5458395" cy="3037091"/>
          </a:xfrm>
        </p:grpSpPr>
        <p:pic>
          <p:nvPicPr>
            <p:cNvPr id="24" name="그림 23">
              <a:extLst>
                <a:ext uri="{FF2B5EF4-FFF2-40B4-BE49-F238E27FC236}">
                  <a16:creationId xmlns:a16="http://schemas.microsoft.com/office/drawing/2014/main" id="{6920A764-7D16-4255-B137-916C951C4A1E}"/>
                </a:ext>
              </a:extLst>
            </p:cNvPr>
            <p:cNvPicPr>
              <a:picLocks noChangeAspect="1"/>
            </p:cNvPicPr>
            <p:nvPr/>
          </p:nvPicPr>
          <p:blipFill>
            <a:blip r:embed="rId3"/>
            <a:stretch>
              <a:fillRect/>
            </a:stretch>
          </p:blipFill>
          <p:spPr>
            <a:xfrm>
              <a:off x="595809" y="2582239"/>
              <a:ext cx="5458395" cy="3037091"/>
            </a:xfrm>
            <a:prstGeom prst="rect">
              <a:avLst/>
            </a:prstGeom>
          </p:spPr>
        </p:pic>
        <p:sp>
          <p:nvSpPr>
            <p:cNvPr id="29" name="직사각형 28">
              <a:extLst>
                <a:ext uri="{FF2B5EF4-FFF2-40B4-BE49-F238E27FC236}">
                  <a16:creationId xmlns:a16="http://schemas.microsoft.com/office/drawing/2014/main" id="{BB90D884-A24A-45A5-986F-7EC24F9F336A}"/>
                </a:ext>
              </a:extLst>
            </p:cNvPr>
            <p:cNvSpPr/>
            <p:nvPr/>
          </p:nvSpPr>
          <p:spPr>
            <a:xfrm>
              <a:off x="2228444" y="4413248"/>
              <a:ext cx="132666" cy="990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1" name="직사각형 30">
              <a:extLst>
                <a:ext uri="{FF2B5EF4-FFF2-40B4-BE49-F238E27FC236}">
                  <a16:creationId xmlns:a16="http://schemas.microsoft.com/office/drawing/2014/main" id="{443A77F5-A105-49F9-AB0D-EAAB9DDA4968}"/>
                </a:ext>
              </a:extLst>
            </p:cNvPr>
            <p:cNvSpPr/>
            <p:nvPr/>
          </p:nvSpPr>
          <p:spPr>
            <a:xfrm>
              <a:off x="2539078" y="4471383"/>
              <a:ext cx="298795" cy="81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2" name="직사각형 31">
              <a:extLst>
                <a:ext uri="{FF2B5EF4-FFF2-40B4-BE49-F238E27FC236}">
                  <a16:creationId xmlns:a16="http://schemas.microsoft.com/office/drawing/2014/main" id="{96A6AA3D-CB75-4AB8-8E73-9E244BB97DAC}"/>
                </a:ext>
              </a:extLst>
            </p:cNvPr>
            <p:cNvSpPr/>
            <p:nvPr/>
          </p:nvSpPr>
          <p:spPr>
            <a:xfrm>
              <a:off x="2409216" y="4471383"/>
              <a:ext cx="126718" cy="81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5" name="그룹 24">
            <a:extLst>
              <a:ext uri="{FF2B5EF4-FFF2-40B4-BE49-F238E27FC236}">
                <a16:creationId xmlns:a16="http://schemas.microsoft.com/office/drawing/2014/main" id="{3255ED9D-E2F9-4A9C-BACB-A6BF62ED5277}"/>
              </a:ext>
            </a:extLst>
          </p:cNvPr>
          <p:cNvGrpSpPr/>
          <p:nvPr/>
        </p:nvGrpSpPr>
        <p:grpSpPr>
          <a:xfrm>
            <a:off x="5925339" y="3444404"/>
            <a:ext cx="1123494" cy="276999"/>
            <a:chOff x="3716526" y="2460828"/>
            <a:chExt cx="1123494" cy="276999"/>
          </a:xfrm>
        </p:grpSpPr>
        <p:sp>
          <p:nvSpPr>
            <p:cNvPr id="26" name="TextBox 25">
              <a:extLst>
                <a:ext uri="{FF2B5EF4-FFF2-40B4-BE49-F238E27FC236}">
                  <a16:creationId xmlns:a16="http://schemas.microsoft.com/office/drawing/2014/main" id="{57057723-8366-4238-BDDC-C23BA9C1FD07}"/>
                </a:ext>
              </a:extLst>
            </p:cNvPr>
            <p:cNvSpPr txBox="1"/>
            <p:nvPr/>
          </p:nvSpPr>
          <p:spPr>
            <a:xfrm>
              <a:off x="3800650" y="2460828"/>
              <a:ext cx="1039370"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ifconfig</a:t>
              </a:r>
            </a:p>
          </p:txBody>
        </p:sp>
        <p:sp>
          <p:nvSpPr>
            <p:cNvPr id="27" name="직사각형 26">
              <a:extLst>
                <a:ext uri="{FF2B5EF4-FFF2-40B4-BE49-F238E27FC236}">
                  <a16:creationId xmlns:a16="http://schemas.microsoft.com/office/drawing/2014/main" id="{B903C0B9-DACF-4431-9C83-77BA46D7F7A2}"/>
                </a:ext>
              </a:extLst>
            </p:cNvPr>
            <p:cNvSpPr/>
            <p:nvPr/>
          </p:nvSpPr>
          <p:spPr>
            <a:xfrm>
              <a:off x="3716526" y="2460829"/>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3" name="그룹 2">
            <a:extLst>
              <a:ext uri="{FF2B5EF4-FFF2-40B4-BE49-F238E27FC236}">
                <a16:creationId xmlns:a16="http://schemas.microsoft.com/office/drawing/2014/main" id="{24548BB3-C65C-42B9-98EA-F09F9A1BB454}"/>
              </a:ext>
            </a:extLst>
          </p:cNvPr>
          <p:cNvGrpSpPr/>
          <p:nvPr/>
        </p:nvGrpSpPr>
        <p:grpSpPr>
          <a:xfrm>
            <a:off x="5748950" y="2175461"/>
            <a:ext cx="3728536" cy="2300670"/>
            <a:chOff x="5831998" y="2175461"/>
            <a:chExt cx="3645488" cy="2300670"/>
          </a:xfrm>
        </p:grpSpPr>
        <p:sp>
          <p:nvSpPr>
            <p:cNvPr id="17" name="직사각형 16"/>
            <p:cNvSpPr/>
            <p:nvPr/>
          </p:nvSpPr>
          <p:spPr>
            <a:xfrm>
              <a:off x="5831999" y="2175461"/>
              <a:ext cx="3645487"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IP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IP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sổ</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ifconfig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endParaRPr>
            </a:p>
          </p:txBody>
        </p:sp>
        <p:sp>
          <p:nvSpPr>
            <p:cNvPr id="28" name="직사각형 27">
              <a:extLst>
                <a:ext uri="{FF2B5EF4-FFF2-40B4-BE49-F238E27FC236}">
                  <a16:creationId xmlns:a16="http://schemas.microsoft.com/office/drawing/2014/main" id="{2D3CA874-11BC-45F1-8750-B41B046BA635}"/>
                </a:ext>
              </a:extLst>
            </p:cNvPr>
            <p:cNvSpPr/>
            <p:nvPr/>
          </p:nvSpPr>
          <p:spPr>
            <a:xfrm>
              <a:off x="5831998" y="4130704"/>
              <a:ext cx="364548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 name="Rectangle 3"/>
          <p:cNvSpPr/>
          <p:nvPr/>
        </p:nvSpPr>
        <p:spPr>
          <a:xfrm>
            <a:off x="5784816" y="3860171"/>
            <a:ext cx="3662189" cy="1697901"/>
          </a:xfrm>
          <a:prstGeom prst="rect">
            <a:avLst/>
          </a:prstGeom>
          <a:solidFill>
            <a:schemeClr val="accent1">
              <a:lumMod val="20000"/>
              <a:lumOff val="80000"/>
            </a:schemeClr>
          </a:solidFill>
        </p:spPr>
        <p:txBody>
          <a:bodyPr wrap="square">
            <a:spAutoFit/>
          </a:bodyPr>
          <a:lstStyle/>
          <a:p>
            <a:pPr>
              <a:spcAft>
                <a:spcPts val="8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GHI CHÚ</a:t>
            </a:r>
          </a:p>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Ghi lại địa chỉ IP inet dưới wlan0 để sử dụng sau này.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thiết bị của bạn bị ngắt kết nối và bạn kết nối lại, địa chỉ IP có thể thay đổi. Trong trường hợp này, hãy chạy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ifconfig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để tìm địa chỉ IP.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1" name="그룹 10"/>
          <p:cNvGrpSpPr/>
          <p:nvPr/>
        </p:nvGrpSpPr>
        <p:grpSpPr>
          <a:xfrm>
            <a:off x="1045844" y="3850392"/>
            <a:ext cx="1019582" cy="239643"/>
            <a:chOff x="1045844" y="3850392"/>
            <a:chExt cx="1019582" cy="239643"/>
          </a:xfrm>
        </p:grpSpPr>
        <p:sp>
          <p:nvSpPr>
            <p:cNvPr id="21" name="직사각형 20"/>
            <p:cNvSpPr/>
            <p:nvPr/>
          </p:nvSpPr>
          <p:spPr>
            <a:xfrm>
              <a:off x="1045844" y="3850392"/>
              <a:ext cx="669931" cy="23964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wlan0</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6" name="직선 화살표 연결선 5"/>
            <p:cNvCxnSpPr>
              <a:stCxn id="21" idx="3"/>
              <a:endCxn id="29" idx="1"/>
            </p:cNvCxnSpPr>
            <p:nvPr/>
          </p:nvCxnSpPr>
          <p:spPr>
            <a:xfrm flipV="1">
              <a:off x="1715775" y="3968399"/>
              <a:ext cx="349651" cy="18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그룹 9"/>
          <p:cNvGrpSpPr/>
          <p:nvPr/>
        </p:nvGrpSpPr>
        <p:grpSpPr>
          <a:xfrm>
            <a:off x="2060955" y="4051941"/>
            <a:ext cx="1353108" cy="796796"/>
            <a:chOff x="2060955" y="4051941"/>
            <a:chExt cx="1353108" cy="796796"/>
          </a:xfrm>
        </p:grpSpPr>
        <p:sp>
          <p:nvSpPr>
            <p:cNvPr id="22" name="직사각형 21"/>
            <p:cNvSpPr/>
            <p:nvPr/>
          </p:nvSpPr>
          <p:spPr>
            <a:xfrm>
              <a:off x="2060955" y="4609094"/>
              <a:ext cx="1353108" cy="23964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Inet</a:t>
              </a:r>
              <a:r>
                <a:rPr lang="en-US" altLang="ko-KR" sz="1300" b="1" dirty="0">
                  <a:solidFill>
                    <a:schemeClr val="bg1"/>
                  </a:solidFill>
                  <a:latin typeface="SamsungOne-400" panose="020B0503030303020204" pitchFamily="34" charset="0"/>
                  <a:ea typeface="SamsungOne-400" panose="020B0503030303020204" pitchFamily="34" charset="0"/>
                </a:rPr>
                <a:t> 192.168.0.5</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8" name="직선 화살표 연결선 7"/>
            <p:cNvCxnSpPr/>
            <p:nvPr/>
          </p:nvCxnSpPr>
          <p:spPr>
            <a:xfrm flipV="1">
              <a:off x="2393764" y="4051941"/>
              <a:ext cx="0" cy="5498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939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439DCE1C-801F-43E7-9286-D60EB80C9FCA}"/>
              </a:ext>
            </a:extLst>
          </p:cNvPr>
          <p:cNvSpPr/>
          <p:nvPr/>
        </p:nvSpPr>
        <p:spPr>
          <a:xfrm>
            <a:off x="712182" y="2188488"/>
            <a:ext cx="8630827" cy="1750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Windows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dễ</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phím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truy cập màn hình Raspberry Pi hoặc dòng lệnh của bạn từ bất kỳ đâu trong cùng một mạng bằng giao thức Secure Shell (SSH). Putty là cách tốt nhất để truy cập vào dòng lệnh. Nó được sử dụng rộng rãi như phần mềm SSH Client trong Windows.</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Truy cập trang web chính thức của PuTTY https://www.putty.org/ trong PC Windows của bạn. Tìm "Tải xuống PuTTY" bên dưới và nhấp vào 'đây'.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6373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PuTTY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463014" y="1205154"/>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PuTTY</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2" name="직사각형 11">
            <a:extLst>
              <a:ext uri="{FF2B5EF4-FFF2-40B4-BE49-F238E27FC236}">
                <a16:creationId xmlns:a16="http://schemas.microsoft.com/office/drawing/2014/main" id="{FDBCCCD9-3D61-4AED-A85D-EB4EB056EEDD}"/>
              </a:ext>
            </a:extLst>
          </p:cNvPr>
          <p:cNvSpPr/>
          <p:nvPr/>
        </p:nvSpPr>
        <p:spPr>
          <a:xfrm>
            <a:off x="416128" y="444866"/>
            <a:ext cx="630696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 name="그룹 1">
            <a:extLst>
              <a:ext uri="{FF2B5EF4-FFF2-40B4-BE49-F238E27FC236}">
                <a16:creationId xmlns:a16="http://schemas.microsoft.com/office/drawing/2014/main" id="{4828D7FC-ACA8-4E8A-B6A9-80CFC4971B3C}"/>
              </a:ext>
            </a:extLst>
          </p:cNvPr>
          <p:cNvGrpSpPr/>
          <p:nvPr/>
        </p:nvGrpSpPr>
        <p:grpSpPr>
          <a:xfrm>
            <a:off x="623188" y="4099710"/>
            <a:ext cx="8665664" cy="1785045"/>
            <a:chOff x="559817" y="4154028"/>
            <a:chExt cx="8665664" cy="1785045"/>
          </a:xfrm>
        </p:grpSpPr>
        <p:sp>
          <p:nvSpPr>
            <p:cNvPr id="11" name="모서리가 둥근 직사각형 4">
              <a:extLst>
                <a:ext uri="{FF2B5EF4-FFF2-40B4-BE49-F238E27FC236}">
                  <a16:creationId xmlns:a16="http://schemas.microsoft.com/office/drawing/2014/main" id="{49DC6721-CAB7-4B2E-96A1-9BC3596059B9}"/>
                </a:ext>
              </a:extLst>
            </p:cNvPr>
            <p:cNvSpPr/>
            <p:nvPr/>
          </p:nvSpPr>
          <p:spPr>
            <a:xfrm>
              <a:off x="559817" y="4154028"/>
              <a:ext cx="8665664" cy="1785045"/>
            </a:xfrm>
            <a:prstGeom prst="roundRect">
              <a:avLst>
                <a:gd name="adj" fmla="val 0"/>
              </a:avLst>
            </a:prstGeom>
            <a:solidFill>
              <a:srgbClr val="FCFCFC"/>
            </a:solidFill>
            <a:ln w="635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a:t>
              </a:r>
              <a:endParaRPr lang="ko-KR" altLang="en-US" dirty="0"/>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82" y="4418090"/>
              <a:ext cx="1341301" cy="1288700"/>
            </a:xfrm>
            <a:prstGeom prst="rect">
              <a:avLst/>
            </a:prstGeom>
            <a:ln w="6350">
              <a:solidFill>
                <a:schemeClr val="bg1">
                  <a:lumMod val="85000"/>
                </a:schemeClr>
              </a:solidFill>
            </a:ln>
          </p:spPr>
        </p:pic>
        <p:sp>
          <p:nvSpPr>
            <p:cNvPr id="27" name="직사각형 26"/>
            <p:cNvSpPr/>
            <p:nvPr/>
          </p:nvSpPr>
          <p:spPr>
            <a:xfrm>
              <a:off x="2223854" y="4207969"/>
              <a:ext cx="7001627" cy="1685077"/>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defTabSz="914400">
                <a:lnSpc>
                  <a:spcPct val="150000"/>
                </a:lnSpc>
              </a:pP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rPr>
                <a:t>Tải</a:t>
              </a:r>
              <a:r>
                <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rPr>
                <a:t>về</a:t>
              </a:r>
              <a:r>
                <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rPr>
                <a:t>PuTTY</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a:p>
              <a:pPr defTabSz="914400">
                <a:lnSpc>
                  <a:spcPct val="150000"/>
                </a:lnSpc>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PuTTY là một ứng dụng khách SSH và telnet, ban đầu được phát triển bởi Simon Tatham cho nền tảng Windows.</a:t>
              </a:r>
            </a:p>
            <a:p>
              <a:pPr defTabSz="914400">
                <a:lnSpc>
                  <a:spcPct val="150000"/>
                </a:lnSpc>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PuTTY là phần mềm nguồn mở có sẵn mã nguồn và được phát triển và hỗ trợ bởi một nhóm tình nguyện viên.</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defTabSz="914400">
                <a:lnSpc>
                  <a:spcPct val="150000"/>
                </a:lnSpc>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tải</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PuTTY</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hlinkClick r:id="rId4" action="ppaction://hlinkfile"/>
                </a:rPr>
                <a:t>here</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6" name="Rectangle 5"/>
          <p:cNvSpPr/>
          <p:nvPr/>
        </p:nvSpPr>
        <p:spPr>
          <a:xfrm>
            <a:off x="3943351" y="5457825"/>
            <a:ext cx="409574" cy="2285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42357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439DCE1C-801F-43E7-9286-D60EB80C9FCA}"/>
              </a:ext>
            </a:extLst>
          </p:cNvPr>
          <p:cNvSpPr/>
          <p:nvPr/>
        </p:nvSpPr>
        <p:spPr>
          <a:xfrm>
            <a:off x="712182" y="2192035"/>
            <a:ext cx="8630827"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Windows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MSI ('Windows Installer')</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chắn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'64-bit x86'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'32-bit x86'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Windows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x86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phổ</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msi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8" name="그룹 17">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4562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PuTTY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525102" y="1117592"/>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PuTTY</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2" name="직사각형 11">
            <a:extLst>
              <a:ext uri="{FF2B5EF4-FFF2-40B4-BE49-F238E27FC236}">
                <a16:creationId xmlns:a16="http://schemas.microsoft.com/office/drawing/2014/main" id="{FDBCCCD9-3D61-4AED-A85D-EB4EB056EEDD}"/>
              </a:ext>
            </a:extLst>
          </p:cNvPr>
          <p:cNvSpPr/>
          <p:nvPr/>
        </p:nvSpPr>
        <p:spPr>
          <a:xfrm>
            <a:off x="416128" y="444866"/>
            <a:ext cx="682412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 name="그룹 1">
            <a:extLst>
              <a:ext uri="{FF2B5EF4-FFF2-40B4-BE49-F238E27FC236}">
                <a16:creationId xmlns:a16="http://schemas.microsoft.com/office/drawing/2014/main" id="{D3FF4EA0-B814-4B12-8D28-3305EAB61E77}"/>
              </a:ext>
            </a:extLst>
          </p:cNvPr>
          <p:cNvGrpSpPr/>
          <p:nvPr/>
        </p:nvGrpSpPr>
        <p:grpSpPr>
          <a:xfrm>
            <a:off x="712182" y="3148846"/>
            <a:ext cx="8413544" cy="2702614"/>
            <a:chOff x="711001" y="3567001"/>
            <a:chExt cx="8413544" cy="2702614"/>
          </a:xfrm>
        </p:grpSpPr>
        <p:grpSp>
          <p:nvGrpSpPr>
            <p:cNvPr id="21" name="그룹 20"/>
            <p:cNvGrpSpPr/>
            <p:nvPr/>
          </p:nvGrpSpPr>
          <p:grpSpPr>
            <a:xfrm>
              <a:off x="711001" y="3567001"/>
              <a:ext cx="8413544" cy="2702614"/>
              <a:chOff x="4020454" y="3255655"/>
              <a:chExt cx="2241787" cy="3105474"/>
            </a:xfrm>
          </p:grpSpPr>
          <p:sp>
            <p:nvSpPr>
              <p:cNvPr id="34" name="직사각형 33"/>
              <p:cNvSpPr/>
              <p:nvPr/>
            </p:nvSpPr>
            <p:spPr>
              <a:xfrm>
                <a:off x="4020454" y="3255655"/>
                <a:ext cx="2241786" cy="3105474"/>
              </a:xfrm>
              <a:prstGeom prst="rect">
                <a:avLst/>
              </a:prstGeom>
              <a:solidFill>
                <a:schemeClr val="bg1"/>
              </a:solid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35" name="직사각형 34"/>
              <p:cNvSpPr/>
              <p:nvPr/>
            </p:nvSpPr>
            <p:spPr>
              <a:xfrm>
                <a:off x="4020455" y="3255656"/>
                <a:ext cx="2241786" cy="446608"/>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37" name="직사각형 36"/>
              <p:cNvSpPr/>
              <p:nvPr/>
            </p:nvSpPr>
            <p:spPr>
              <a:xfrm>
                <a:off x="4070357" y="3367621"/>
                <a:ext cx="219113" cy="247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r>
                  <a:rPr lang="en-US" altLang="ko-KR" sz="1400" dirty="0" err="1">
                    <a:solidFill>
                      <a:schemeClr val="bg1"/>
                    </a:solidFill>
                    <a:latin typeface="SamsungOne-700" panose="020B0803030303020204" pitchFamily="34" charset="0"/>
                    <a:ea typeface="SamsungOne-700" panose="020B0803030303020204" pitchFamily="34" charset="0"/>
                  </a:rPr>
                  <a:t>Gói</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tập</a:t>
                </a:r>
                <a:r>
                  <a:rPr lang="en-US" altLang="ko-KR" sz="1400" dirty="0">
                    <a:solidFill>
                      <a:schemeClr val="bg1"/>
                    </a:solidFill>
                    <a:latin typeface="SamsungOne-700" panose="020B0803030303020204" pitchFamily="34" charset="0"/>
                    <a:ea typeface="SamsungOne-700" panose="020B0803030303020204" pitchFamily="34" charset="0"/>
                  </a:rPr>
                  <a:t> tin</a:t>
                </a:r>
              </a:p>
            </p:txBody>
          </p:sp>
        </p:grpSp>
        <p:sp>
          <p:nvSpPr>
            <p:cNvPr id="28" name="직사각형 27"/>
            <p:cNvSpPr/>
            <p:nvPr/>
          </p:nvSpPr>
          <p:spPr>
            <a:xfrm>
              <a:off x="898290" y="4114795"/>
              <a:ext cx="5759246"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200"/>
                </a:spcAft>
                <a:buClr>
                  <a:srgbClr val="193EB0"/>
                </a:buClr>
              </a:pP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muốn</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bao</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gồm</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phiên</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tất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tiện</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ích</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a:t>
              </a: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 You can want to a in this number. Chúng bao gồm các phiên bản của tất cả các tiện ích PuTTY. (Không chắc bạn muốn phiên bản 32-bit hay 64-bit? Hãy đọc mục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3" action="ppaction://hlinkfile"/>
                </a:rPr>
                <a:t>FAQ entry</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p>
          </p:txBody>
        </p:sp>
        <p:sp>
          <p:nvSpPr>
            <p:cNvPr id="32" name="직사각형 31"/>
            <p:cNvSpPr/>
            <p:nvPr/>
          </p:nvSpPr>
          <p:spPr>
            <a:xfrm>
              <a:off x="898290" y="4627130"/>
              <a:ext cx="197009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MSI (‘Windows Installer’)</a:t>
              </a:r>
            </a:p>
          </p:txBody>
        </p:sp>
        <p:sp>
          <p:nvSpPr>
            <p:cNvPr id="39" name="직사각형 38"/>
            <p:cNvSpPr/>
            <p:nvPr/>
          </p:nvSpPr>
          <p:spPr>
            <a:xfrm>
              <a:off x="898290" y="4919071"/>
              <a:ext cx="5759246"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200"/>
                </a:spcAft>
                <a:buClr>
                  <a:srgbClr val="193EB0"/>
                </a:buClr>
              </a:pP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64-bit x86: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4" action="ppaction://hlinkfile"/>
                </a:rPr>
                <a:t>putty-64bit-0.76-installer.msi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5" action="ppaction://hlinkfile"/>
                </a:rPr>
                <a:t>or by FTP</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6" action="ppaction://hlinkfile"/>
                </a:rPr>
                <a:t>signature</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p>
          </p:txBody>
        </p:sp>
        <p:sp>
          <p:nvSpPr>
            <p:cNvPr id="42" name="직사각형 41"/>
            <p:cNvSpPr/>
            <p:nvPr/>
          </p:nvSpPr>
          <p:spPr>
            <a:xfrm>
              <a:off x="898290" y="5146171"/>
              <a:ext cx="5759246"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200"/>
                </a:spcAft>
                <a:buClr>
                  <a:srgbClr val="193EB0"/>
                </a:buClr>
              </a:pP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64-bit Arm: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4" action="ppaction://hlinkfile"/>
                </a:rPr>
                <a:t>putty-64bit-0.76-installer.msi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5" action="ppaction://hlinkfile"/>
                </a:rPr>
                <a:t>or by FTP</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6" action="ppaction://hlinkfile"/>
                </a:rPr>
                <a:t>signature</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p>
          </p:txBody>
        </p:sp>
        <p:sp>
          <p:nvSpPr>
            <p:cNvPr id="45" name="직사각형 44"/>
            <p:cNvSpPr/>
            <p:nvPr/>
          </p:nvSpPr>
          <p:spPr>
            <a:xfrm>
              <a:off x="898290" y="5368873"/>
              <a:ext cx="5759246"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200"/>
                </a:spcAft>
                <a:buClr>
                  <a:srgbClr val="193EB0"/>
                </a:buClr>
              </a:pP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32-bit x86: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4" action="ppaction://hlinkfile"/>
                </a:rPr>
                <a:t>putty-0.76-installer.msi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5" action="ppaction://hlinkfile"/>
                </a:rPr>
                <a:t>or by FTP</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6" action="ppaction://hlinkfile"/>
                </a:rPr>
                <a:t>signature</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p>
          </p:txBody>
        </p:sp>
        <p:sp>
          <p:nvSpPr>
            <p:cNvPr id="46" name="직사각형 45"/>
            <p:cNvSpPr/>
            <p:nvPr/>
          </p:nvSpPr>
          <p:spPr>
            <a:xfrm>
              <a:off x="898290" y="5647542"/>
              <a:ext cx="155331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Unix source archive</a:t>
              </a:r>
            </a:p>
          </p:txBody>
        </p:sp>
        <p:sp>
          <p:nvSpPr>
            <p:cNvPr id="47" name="직사각형 46"/>
            <p:cNvSpPr/>
            <p:nvPr/>
          </p:nvSpPr>
          <p:spPr>
            <a:xfrm>
              <a:off x="898290" y="5939483"/>
              <a:ext cx="5759246"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200"/>
                </a:spcAft>
                <a:buClr>
                  <a:srgbClr val="193EB0"/>
                </a:buClr>
              </a:pP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.tar.gz: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4" action="ppaction://hlinkfile"/>
                </a:rPr>
                <a:t>putty-0.76.tar.gz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5" action="ppaction://hlinkfile"/>
                </a:rPr>
                <a:t>or by FTP</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6" action="ppaction://hlinkfile"/>
                </a:rPr>
                <a:t>signature</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p>
          </p:txBody>
        </p:sp>
        <p:sp>
          <p:nvSpPr>
            <p:cNvPr id="48" name="직사각형 47">
              <a:extLst>
                <a:ext uri="{FF2B5EF4-FFF2-40B4-BE49-F238E27FC236}">
                  <a16:creationId xmlns:a16="http://schemas.microsoft.com/office/drawing/2014/main" id="{F58366AA-2084-417F-9658-7E76E692D58B}"/>
                </a:ext>
              </a:extLst>
            </p:cNvPr>
            <p:cNvSpPr/>
            <p:nvPr/>
          </p:nvSpPr>
          <p:spPr>
            <a:xfrm>
              <a:off x="809625" y="4881946"/>
              <a:ext cx="3139805" cy="7279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1420130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31AC09FB-F764-4B6F-8A18-C4EE2FCA1528}"/>
              </a:ext>
            </a:extLst>
          </p:cNvPr>
          <p:cNvGrpSpPr/>
          <p:nvPr/>
        </p:nvGrpSpPr>
        <p:grpSpPr>
          <a:xfrm>
            <a:off x="449856" y="450955"/>
            <a:ext cx="9008694" cy="369332"/>
            <a:chOff x="450000" y="450000"/>
            <a:chExt cx="9011582" cy="369450"/>
          </a:xfrm>
        </p:grpSpPr>
        <p:sp>
          <p:nvSpPr>
            <p:cNvPr id="25" name="직사각형 24">
              <a:extLst>
                <a:ext uri="{FF2B5EF4-FFF2-40B4-BE49-F238E27FC236}">
                  <a16:creationId xmlns:a16="http://schemas.microsoft.com/office/drawing/2014/main" id="{A522E029-6038-409C-A5F5-98959BDADA65}"/>
                </a:ext>
              </a:extLst>
            </p:cNvPr>
            <p:cNvSpPr/>
            <p:nvPr/>
          </p:nvSpPr>
          <p:spPr>
            <a:xfrm>
              <a:off x="450000" y="450000"/>
              <a:ext cx="8785226" cy="369450"/>
            </a:xfrm>
            <a:prstGeom prst="rect">
              <a:avLst/>
            </a:prstGeom>
          </p:spPr>
          <p:txBody>
            <a:bodyPr wrap="square" lIns="0" tIns="0" rIns="0" bIns="0">
              <a:spAutoFit/>
            </a:bodyPr>
            <a:lstStyle/>
            <a:p>
              <a:pPr fontAlgn="base">
                <a:spcBef>
                  <a:spcPct val="0"/>
                </a:spcBef>
                <a:spcAft>
                  <a:spcPct val="0"/>
                </a:spcAft>
              </a:pPr>
              <a:r>
                <a:rPr kumimoji="1" lang="en-US" altLang="ko-KR" sz="2400" dirty="0" err="1">
                  <a:solidFill>
                    <a:srgbClr val="193EB0"/>
                  </a:solidFill>
                  <a:latin typeface="iCiel Samsung Sharp Sans Regula" pitchFamily="2" charset="0"/>
                  <a:ea typeface="iCiel Samsung Sharp Sans Regula" pitchFamily="2" charset="0"/>
                  <a:cs typeface="iCiel Samsung Sharp Sans Regula" pitchFamily="2" charset="0"/>
                </a:rPr>
                <a:t>Giới</a:t>
              </a:r>
              <a:r>
                <a:rPr kumimoji="1" lang="en-US" altLang="ko-KR" sz="2400" dirty="0">
                  <a:solidFill>
                    <a:srgbClr val="193EB0"/>
                  </a:solidFill>
                  <a:latin typeface="iCiel Samsung Sharp Sans Regula" pitchFamily="2" charset="0"/>
                  <a:ea typeface="iCiel Samsung Sharp Sans Regula" pitchFamily="2" charset="0"/>
                  <a:cs typeface="iCiel Samsung Sharp Sans Regula" pitchFamily="2" charset="0"/>
                </a:rPr>
                <a:t> </a:t>
              </a:r>
              <a:r>
                <a:rPr kumimoji="1" lang="en-US" altLang="ko-KR" sz="2400" dirty="0" err="1">
                  <a:solidFill>
                    <a:srgbClr val="193EB0"/>
                  </a:solidFill>
                  <a:latin typeface="iCiel Samsung Sharp Sans Regula" pitchFamily="2" charset="0"/>
                  <a:ea typeface="iCiel Samsung Sharp Sans Regula" pitchFamily="2" charset="0"/>
                  <a:cs typeface="iCiel Samsung Sharp Sans Regula" pitchFamily="2" charset="0"/>
                </a:rPr>
                <a:t>thiệu</a:t>
              </a:r>
              <a:r>
                <a:rPr kumimoji="1" lang="en-US" altLang="ko-KR" sz="2400" dirty="0">
                  <a:solidFill>
                    <a:srgbClr val="193EB0"/>
                  </a:solidFill>
                  <a:latin typeface="iCiel Samsung Sharp Sans Regula" pitchFamily="2" charset="0"/>
                  <a:ea typeface="iCiel Samsung Sharp Sans Regula" pitchFamily="2" charset="0"/>
                  <a:cs typeface="iCiel Samsung Sharp Sans Regula" pitchFamily="2" charset="0"/>
                </a:rPr>
                <a:t> </a:t>
              </a:r>
              <a:r>
                <a:rPr kumimoji="1" lang="en-US" altLang="ko-KR" sz="2400" dirty="0" err="1">
                  <a:solidFill>
                    <a:srgbClr val="193EB0"/>
                  </a:solidFill>
                  <a:latin typeface="iCiel Samsung Sharp Sans Regula" pitchFamily="2" charset="0"/>
                  <a:ea typeface="iCiel Samsung Sharp Sans Regula" pitchFamily="2" charset="0"/>
                  <a:cs typeface="iCiel Samsung Sharp Sans Regula" pitchFamily="2" charset="0"/>
                </a:rPr>
                <a:t>chương</a:t>
              </a:r>
              <a:endParaRPr kumimoji="1" lang="en-US" altLang="ko-KR" sz="2400" dirty="0">
                <a:solidFill>
                  <a:srgbClr val="193EB0"/>
                </a:solidFill>
                <a:latin typeface="iCiel Samsung Sharp Sans Regula" pitchFamily="2" charset="0"/>
                <a:ea typeface="iCiel Samsung Sharp Sans Regula" pitchFamily="2" charset="0"/>
                <a:cs typeface="iCiel Samsung Sharp Sans Regula" pitchFamily="2" charset="0"/>
              </a:endParaRPr>
            </a:p>
          </p:txBody>
        </p:sp>
        <p:cxnSp>
          <p:nvCxnSpPr>
            <p:cNvPr id="26" name="직선 연결선 25">
              <a:extLst>
                <a:ext uri="{FF2B5EF4-FFF2-40B4-BE49-F238E27FC236}">
                  <a16:creationId xmlns:a16="http://schemas.microsoft.com/office/drawing/2014/main" id="{39808210-D51A-4E43-BC95-F679CC153EA3}"/>
                </a:ext>
              </a:extLst>
            </p:cNvPr>
            <p:cNvCxnSpPr>
              <a:cxnSpLocks/>
            </p:cNvCxnSpPr>
            <p:nvPr/>
          </p:nvCxnSpPr>
          <p:spPr>
            <a:xfrm>
              <a:off x="3760405" y="630000"/>
              <a:ext cx="5701177"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3078C4E1-633F-4B6A-91AF-73907C46D4D5}"/>
              </a:ext>
            </a:extLst>
          </p:cNvPr>
          <p:cNvSpPr/>
          <p:nvPr/>
        </p:nvSpPr>
        <p:spPr>
          <a:xfrm>
            <a:off x="710975" y="1619179"/>
            <a:ext cx="8630058" cy="1296123"/>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Học về hệ điều hành Linux được sử dụng rộng rãi như một hệ điều hành IoT.</a:t>
            </a:r>
          </a:p>
          <a:p>
            <a:pPr marL="285664" indent="-285664" defTabSz="457063">
              <a:spcAft>
                <a:spcPts val="800"/>
              </a:spcAft>
              <a:buClr>
                <a:srgbClr val="A5A5A5"/>
              </a:buClr>
              <a:buFont typeface="Wingdings" panose="05000000000000000000" pitchFamily="2" charset="2"/>
              <a:buChar char="ü"/>
              <a:defRPr/>
            </a:pPr>
            <a:r>
              <a:rPr lang="en-US" altLang="ko-KR" sz="1300" dirty="0" err="1">
                <a:solidFill>
                  <a:prstClr val="black">
                    <a:lumMod val="85000"/>
                    <a:lumOff val="15000"/>
                  </a:prstClr>
                </a:solidFill>
                <a:latin typeface="SamsungOne-400" panose="020B0503030303020204" pitchFamily="34" charset="0"/>
              </a:rPr>
              <a:t>Đồng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thời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rPr>
              <a:t> về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rPr>
              <a:t> Raspbian, </a:t>
            </a:r>
            <a:r>
              <a:rPr lang="en-US" altLang="ko-KR" sz="1300" dirty="0" err="1">
                <a:solidFill>
                  <a:prstClr val="black">
                    <a:lumMod val="85000"/>
                    <a:lumOff val="15000"/>
                  </a:prstClr>
                </a:solidFill>
                <a:latin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rPr>
              <a:t> raspberry.</a:t>
            </a: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Tìm hiểu công cụ dành cho nhà phát triển, </a:t>
            </a:r>
            <a:r>
              <a:rPr lang="en-US" altLang="ko-KR" sz="1300" dirty="0" err="1">
                <a:solidFill>
                  <a:prstClr val="black">
                    <a:lumMod val="85000"/>
                    <a:lumOff val="15000"/>
                  </a:prstClr>
                </a:solidFill>
                <a:latin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cụ</a:t>
            </a:r>
            <a:r>
              <a:rPr lang="vi-VN" altLang="ko-KR" sz="1300" dirty="0">
                <a:solidFill>
                  <a:prstClr val="black">
                    <a:lumMod val="85000"/>
                    <a:lumOff val="15000"/>
                  </a:prstClr>
                </a:solidFill>
                <a:latin typeface="SamsungOne-400" panose="020B0503030303020204" pitchFamily="34" charset="0"/>
              </a:rPr>
              <a:t> chỉnh sửa có thể được sử dụng trên Raspberry Pi OS, cũng như môi trường phát triển.</a:t>
            </a:r>
            <a:endParaRPr lang="en-US" altLang="ko-KR" sz="1300" dirty="0">
              <a:solidFill>
                <a:prstClr val="black">
                  <a:lumMod val="85000"/>
                  <a:lumOff val="15000"/>
                </a:prstClr>
              </a:solidFill>
              <a:latin typeface="SamsungOne-400" panose="020B0503030303020204" pitchFamily="34" charset="0"/>
            </a:endParaRP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Mục</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tiêu</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chung</a:t>
              </a:r>
              <a:endPar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a16="http://schemas.microsoft.com/office/drawing/2014/main" id="{5546DDD7-0649-48D2-9E99-1C9EA17BFAF3}"/>
              </a:ext>
            </a:extLst>
          </p:cNvPr>
          <p:cNvGrpSpPr/>
          <p:nvPr/>
        </p:nvGrpSpPr>
        <p:grpSpPr>
          <a:xfrm>
            <a:off x="441605" y="3003223"/>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Nội</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dung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của</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chương</a:t>
              </a:r>
              <a:endPar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02723" y="3308008"/>
            <a:ext cx="8630058" cy="139871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1. Tìm </a:t>
            </a:r>
            <a:r>
              <a:rPr lang="en-US" altLang="ko-KR" sz="1300" dirty="0" err="1">
                <a:solidFill>
                  <a:prstClr val="black">
                    <a:lumMod val="85000"/>
                    <a:lumOff val="15000"/>
                  </a:prstClr>
                </a:solidFill>
                <a:latin typeface="SamsungOne-400" panose="020B0503030303020204" pitchFamily="34" charset="0"/>
              </a:rPr>
              <a:t>hiểu</a:t>
            </a:r>
            <a:r>
              <a:rPr lang="en-US" altLang="ko-KR" sz="1300" dirty="0">
                <a:solidFill>
                  <a:prstClr val="black">
                    <a:lumMod val="85000"/>
                    <a:lumOff val="15000"/>
                  </a:prstClr>
                </a:solidFill>
                <a:latin typeface="SamsungOne-400" panose="020B0503030303020204" pitchFamily="34" charset="0"/>
              </a:rPr>
              <a:t> về Linux</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2. </a:t>
            </a:r>
            <a:r>
              <a:rPr lang="en-US" altLang="ko-KR" sz="1300" dirty="0" err="1">
                <a:solidFill>
                  <a:prstClr val="black">
                    <a:lumMod val="85000"/>
                    <a:lumOff val="15000"/>
                  </a:prstClr>
                </a:solidFill>
                <a:latin typeface="SamsungOne-400" panose="020B0503030303020204" pitchFamily="34" charset="0"/>
              </a:rPr>
              <a:t>Hướng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dẫn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rPr>
              <a:t> </a:t>
            </a:r>
            <a:r>
              <a:rPr lang="pt-BR" altLang="ko-KR" sz="1300" dirty="0">
                <a:solidFill>
                  <a:prstClr val="black">
                    <a:lumMod val="85000"/>
                    <a:lumOff val="15000"/>
                  </a:prstClr>
                </a:solidFill>
                <a:latin typeface="SamsungOne-400" panose="020B0503030303020204" pitchFamily="34" charset="0"/>
              </a:rPr>
              <a:t>Raspberry Pi </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3. </a:t>
            </a:r>
            <a:r>
              <a:rPr lang="en-US" altLang="ko-KR" sz="1300" dirty="0" err="1">
                <a:solidFill>
                  <a:prstClr val="black">
                    <a:lumMod val="85000"/>
                    <a:lumOff val="15000"/>
                  </a:prstClr>
                </a:solidFill>
                <a:latin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rPr>
              <a:t> Shell</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4. </a:t>
            </a:r>
            <a:r>
              <a:rPr lang="en-US" altLang="ko-KR" sz="1300" dirty="0" err="1">
                <a:solidFill>
                  <a:prstClr val="black">
                    <a:lumMod val="85000"/>
                    <a:lumOff val="15000"/>
                  </a:prstClr>
                </a:solidFill>
                <a:latin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cụ</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chỉnh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IDEs</a:t>
            </a:r>
          </a:p>
        </p:txBody>
      </p:sp>
    </p:spTree>
    <p:extLst>
      <p:ext uri="{BB962C8B-B14F-4D97-AF65-F5344CB8AC3E}">
        <p14:creationId xmlns:p14="http://schemas.microsoft.com/office/powerpoint/2010/main" val="724387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4562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PuTTY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436807" y="1159165"/>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PuTTY</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2" name="직사각형 11">
            <a:extLst>
              <a:ext uri="{FF2B5EF4-FFF2-40B4-BE49-F238E27FC236}">
                <a16:creationId xmlns:a16="http://schemas.microsoft.com/office/drawing/2014/main" id="{FDBCCCD9-3D61-4AED-A85D-EB4EB056EEDD}"/>
              </a:ext>
            </a:extLst>
          </p:cNvPr>
          <p:cNvSpPr/>
          <p:nvPr/>
        </p:nvSpPr>
        <p:spPr>
          <a:xfrm>
            <a:off x="416128" y="444866"/>
            <a:ext cx="643437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439DCE1C-801F-43E7-9286-D60EB80C9FCA}"/>
              </a:ext>
            </a:extLst>
          </p:cNvPr>
          <p:cNvSpPr/>
          <p:nvPr/>
        </p:nvSpPr>
        <p:spPr>
          <a:xfrm>
            <a:off x="712182" y="2192035"/>
            <a:ext cx="8630827" cy="185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571500" lvl="1" indent="-342900">
              <a:spcAft>
                <a:spcPts val="800"/>
              </a:spcAft>
              <a:buFont typeface="+mj-ea"/>
              <a:buAutoNum type="circleNumDbPlain"/>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Next</a:t>
            </a:r>
          </a:p>
          <a:p>
            <a:pPr marL="571500" lvl="1" indent="-342900">
              <a:spcAft>
                <a:spcPts val="800"/>
              </a:spcAft>
              <a:buFont typeface="+mj-ea"/>
              <a:buAutoNum type="circleNumDbPlain"/>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trí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thư</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mục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đường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dẫn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nó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endParaRPr>
          </a:p>
          <a:p>
            <a:pPr marL="571500" lvl="1" indent="-342900">
              <a:spcAft>
                <a:spcPts val="800"/>
              </a:spcAft>
              <a:buFont typeface="+mj-ea"/>
              <a:buAutoNum type="circleNumDbPlain"/>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sai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tùy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chọn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endParaRPr>
          </a:p>
          <a:p>
            <a:pPr marL="571500" lvl="1" indent="-342900">
              <a:spcAft>
                <a:spcPts val="800"/>
              </a:spcAft>
              <a:buFont typeface="+mj-ea"/>
              <a:buAutoNum type="circleNumDbPlain"/>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Next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thúc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đặt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8" name="그룹 7"/>
          <p:cNvGrpSpPr/>
          <p:nvPr/>
        </p:nvGrpSpPr>
        <p:grpSpPr>
          <a:xfrm>
            <a:off x="535282" y="4187638"/>
            <a:ext cx="8955787" cy="1850855"/>
            <a:chOff x="559793" y="4237352"/>
            <a:chExt cx="8783216" cy="181519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9520" y="4403649"/>
              <a:ext cx="2113489" cy="1641133"/>
            </a:xfrm>
            <a:prstGeom prst="rect">
              <a:avLst/>
            </a:prstGeom>
            <a:ln w="6350">
              <a:solidFill>
                <a:schemeClr val="bg1">
                  <a:lumMod val="75000"/>
                </a:schemeClr>
              </a:solidFill>
            </a:ln>
          </p:spPr>
        </p:pic>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793" y="4397983"/>
              <a:ext cx="2128146" cy="1654559"/>
            </a:xfrm>
            <a:prstGeom prst="rect">
              <a:avLst/>
            </a:prstGeom>
            <a:ln w="6350">
              <a:solidFill>
                <a:schemeClr val="bg1">
                  <a:lumMod val="75000"/>
                </a:schemeClr>
              </a:solidFill>
            </a:ln>
          </p:spPr>
        </p:pic>
        <p:pic>
          <p:nvPicPr>
            <p:cNvPr id="4" name="그림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2865" y="4397983"/>
              <a:ext cx="2113489" cy="1654559"/>
            </a:xfrm>
            <a:prstGeom prst="rect">
              <a:avLst/>
            </a:prstGeom>
            <a:ln w="6350">
              <a:solidFill>
                <a:schemeClr val="bg1">
                  <a:lumMod val="75000"/>
                </a:schemeClr>
              </a:solidFill>
            </a:ln>
          </p:spPr>
        </p:pic>
        <p:pic>
          <p:nvPicPr>
            <p:cNvPr id="5" name="그림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0742" y="4397983"/>
              <a:ext cx="2123852" cy="1654559"/>
            </a:xfrm>
            <a:prstGeom prst="rect">
              <a:avLst/>
            </a:prstGeom>
            <a:ln w="6350">
              <a:solidFill>
                <a:schemeClr val="bg1">
                  <a:lumMod val="75000"/>
                </a:schemeClr>
              </a:solidFill>
            </a:ln>
          </p:spPr>
        </p:pic>
        <p:sp>
          <p:nvSpPr>
            <p:cNvPr id="31" name="직사각형 30">
              <a:extLst>
                <a:ext uri="{FF2B5EF4-FFF2-40B4-BE49-F238E27FC236}">
                  <a16:creationId xmlns:a16="http://schemas.microsoft.com/office/drawing/2014/main" id="{7F8C9017-6E5E-47C8-AD40-D14330544AA5}"/>
                </a:ext>
              </a:extLst>
            </p:cNvPr>
            <p:cNvSpPr/>
            <p:nvPr/>
          </p:nvSpPr>
          <p:spPr>
            <a:xfrm>
              <a:off x="8580308" y="5887027"/>
              <a:ext cx="313739" cy="1015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직사각형 32">
              <a:extLst>
                <a:ext uri="{FF2B5EF4-FFF2-40B4-BE49-F238E27FC236}">
                  <a16:creationId xmlns:a16="http://schemas.microsoft.com/office/drawing/2014/main" id="{A9AD12FA-B66F-4514-B91F-66E3C52AAA49}"/>
                </a:ext>
              </a:extLst>
            </p:cNvPr>
            <p:cNvSpPr/>
            <p:nvPr/>
          </p:nvSpPr>
          <p:spPr>
            <a:xfrm>
              <a:off x="4138484" y="5895442"/>
              <a:ext cx="316431" cy="966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6" name="직사각형 35">
              <a:extLst>
                <a:ext uri="{FF2B5EF4-FFF2-40B4-BE49-F238E27FC236}">
                  <a16:creationId xmlns:a16="http://schemas.microsoft.com/office/drawing/2014/main" id="{0BB656D5-CCB3-40E8-AA3C-50903BF2AFEA}"/>
                </a:ext>
              </a:extLst>
            </p:cNvPr>
            <p:cNvSpPr/>
            <p:nvPr/>
          </p:nvSpPr>
          <p:spPr>
            <a:xfrm>
              <a:off x="2891361" y="5060103"/>
              <a:ext cx="1840383" cy="1199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679FE8E0-B0D8-4EC8-BE16-83E2FCBEE693}"/>
                </a:ext>
              </a:extLst>
            </p:cNvPr>
            <p:cNvSpPr/>
            <p:nvPr/>
          </p:nvSpPr>
          <p:spPr>
            <a:xfrm>
              <a:off x="5100850" y="4810957"/>
              <a:ext cx="1900890" cy="3720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직사각형 39">
              <a:extLst>
                <a:ext uri="{FF2B5EF4-FFF2-40B4-BE49-F238E27FC236}">
                  <a16:creationId xmlns:a16="http://schemas.microsoft.com/office/drawing/2014/main" id="{93E3410B-2F61-46F8-9B8E-CA0BEAB4ADCF}"/>
                </a:ext>
              </a:extLst>
            </p:cNvPr>
            <p:cNvSpPr/>
            <p:nvPr/>
          </p:nvSpPr>
          <p:spPr>
            <a:xfrm>
              <a:off x="6219272" y="5890588"/>
              <a:ext cx="450274" cy="113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직사각형 40">
              <a:extLst>
                <a:ext uri="{FF2B5EF4-FFF2-40B4-BE49-F238E27FC236}">
                  <a16:creationId xmlns:a16="http://schemas.microsoft.com/office/drawing/2014/main" id="{7C2A2AC9-940F-4E1E-87B0-EFB58B1541A6}"/>
                </a:ext>
              </a:extLst>
            </p:cNvPr>
            <p:cNvSpPr/>
            <p:nvPr/>
          </p:nvSpPr>
          <p:spPr>
            <a:xfrm>
              <a:off x="1916732" y="5906792"/>
              <a:ext cx="309389" cy="945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 name="Oval 6"/>
            <p:cNvSpPr/>
            <p:nvPr/>
          </p:nvSpPr>
          <p:spPr>
            <a:xfrm>
              <a:off x="1513029" y="4240771"/>
              <a:ext cx="221673" cy="214745"/>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cs typeface="iCiel Samsung Sharp Sans Regula" pitchFamily="2" charset="0"/>
                </a:rPr>
                <a:t>1</a:t>
              </a:r>
              <a:endParaRPr lang="ko-KR" altLang="en-US" sz="1300" b="1" dirty="0">
                <a:solidFill>
                  <a:schemeClr val="bg1"/>
                </a:solidFill>
                <a:latin typeface="SamsungOne-400" panose="020B0503030303020204" pitchFamily="34" charset="0"/>
                <a:ea typeface="Samsung Sharp Sans" pitchFamily="2" charset="0"/>
                <a:cs typeface="iCiel Samsung Sharp Sans Regula" pitchFamily="2" charset="0"/>
              </a:endParaRPr>
            </a:p>
          </p:txBody>
        </p:sp>
        <p:sp>
          <p:nvSpPr>
            <p:cNvPr id="23" name="Oval 22"/>
            <p:cNvSpPr/>
            <p:nvPr/>
          </p:nvSpPr>
          <p:spPr>
            <a:xfrm>
              <a:off x="3738773" y="4237352"/>
              <a:ext cx="221673" cy="214745"/>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cs typeface="iCiel Samsung Sharp Sans Regula" pitchFamily="2" charset="0"/>
                </a:rPr>
                <a:t>2</a:t>
              </a:r>
              <a:endParaRPr lang="ko-KR" altLang="en-US" sz="1300" b="1" dirty="0">
                <a:solidFill>
                  <a:schemeClr val="bg1"/>
                </a:solidFill>
                <a:latin typeface="SamsungOne-400" panose="020B0503030303020204" pitchFamily="34" charset="0"/>
                <a:ea typeface="Samsung Sharp Sans" pitchFamily="2" charset="0"/>
                <a:cs typeface="iCiel Samsung Sharp Sans Regula" pitchFamily="2" charset="0"/>
              </a:endParaRPr>
            </a:p>
          </p:txBody>
        </p:sp>
        <p:sp>
          <p:nvSpPr>
            <p:cNvPr id="24" name="Oval 23"/>
            <p:cNvSpPr/>
            <p:nvPr/>
          </p:nvSpPr>
          <p:spPr>
            <a:xfrm>
              <a:off x="5936042" y="4237352"/>
              <a:ext cx="221673" cy="214745"/>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cs typeface="iCiel Samsung Sharp Sans Regula" pitchFamily="2" charset="0"/>
                </a:rPr>
                <a:t>3</a:t>
              </a:r>
              <a:endParaRPr lang="ko-KR" altLang="en-US" sz="1300" b="1" dirty="0">
                <a:solidFill>
                  <a:schemeClr val="bg1"/>
                </a:solidFill>
                <a:latin typeface="SamsungOne-400" panose="020B0503030303020204" pitchFamily="34" charset="0"/>
                <a:ea typeface="Samsung Sharp Sans" pitchFamily="2" charset="0"/>
                <a:cs typeface="iCiel Samsung Sharp Sans Regula" pitchFamily="2" charset="0"/>
              </a:endParaRPr>
            </a:p>
          </p:txBody>
        </p:sp>
        <p:sp>
          <p:nvSpPr>
            <p:cNvPr id="25" name="Oval 24"/>
            <p:cNvSpPr/>
            <p:nvPr/>
          </p:nvSpPr>
          <p:spPr>
            <a:xfrm>
              <a:off x="8175428" y="4237352"/>
              <a:ext cx="221673" cy="214745"/>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cs typeface="iCiel Samsung Sharp Sans Regula" pitchFamily="2" charset="0"/>
                </a:rPr>
                <a:t>4</a:t>
              </a:r>
              <a:endParaRPr lang="ko-KR" altLang="en-US" sz="1300" b="1" dirty="0">
                <a:solidFill>
                  <a:schemeClr val="bg1"/>
                </a:solidFill>
                <a:latin typeface="SamsungOne-400" panose="020B0503030303020204" pitchFamily="34" charset="0"/>
                <a:ea typeface="Samsung Sharp Sans" pitchFamily="2" charset="0"/>
                <a:cs typeface="iCiel Samsung Sharp Sans Regula" pitchFamily="2" charset="0"/>
              </a:endParaRPr>
            </a:p>
          </p:txBody>
        </p:sp>
      </p:grpSp>
    </p:spTree>
    <p:extLst>
      <p:ext uri="{BB962C8B-B14F-4D97-AF65-F5344CB8AC3E}">
        <p14:creationId xmlns:p14="http://schemas.microsoft.com/office/powerpoint/2010/main" val="2508866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439DCE1C-801F-43E7-9286-D60EB80C9FCA}"/>
              </a:ext>
            </a:extLst>
          </p:cNvPr>
          <p:cNvSpPr/>
          <p:nvPr/>
        </p:nvSpPr>
        <p:spPr>
          <a:xfrm>
            <a:off x="712183" y="2192035"/>
            <a:ext cx="3867982"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PuTTY được cài đặt, bạn có thể tìm thấy PuTTY trong menu Bắt đầu. Nhấn vào nó để chạy.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4562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PuTTY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463014" y="1197153"/>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PuTTY</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2" name="직사각형 11">
            <a:extLst>
              <a:ext uri="{FF2B5EF4-FFF2-40B4-BE49-F238E27FC236}">
                <a16:creationId xmlns:a16="http://schemas.microsoft.com/office/drawing/2014/main" id="{FDBCCCD9-3D61-4AED-A85D-EB4EB056EEDD}"/>
              </a:ext>
            </a:extLst>
          </p:cNvPr>
          <p:cNvSpPr/>
          <p:nvPr/>
        </p:nvSpPr>
        <p:spPr>
          <a:xfrm>
            <a:off x="416128" y="444866"/>
            <a:ext cx="634443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1" name="직사각형 20">
            <a:extLst>
              <a:ext uri="{FF2B5EF4-FFF2-40B4-BE49-F238E27FC236}">
                <a16:creationId xmlns:a16="http://schemas.microsoft.com/office/drawing/2014/main" id="{439DCE1C-801F-43E7-9286-D60EB80C9FCA}"/>
              </a:ext>
            </a:extLst>
          </p:cNvPr>
          <p:cNvSpPr/>
          <p:nvPr/>
        </p:nvSpPr>
        <p:spPr>
          <a:xfrm>
            <a:off x="4580165" y="2033203"/>
            <a:ext cx="4729624"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inet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wlan0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27.)</a:t>
            </a:r>
            <a:endParaRPr lang="en-US" altLang="ko-KR" sz="11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FE429097-62B9-499D-ABBB-7F27BF45CA9B}"/>
              </a:ext>
            </a:extLst>
          </p:cNvPr>
          <p:cNvGrpSpPr/>
          <p:nvPr/>
        </p:nvGrpSpPr>
        <p:grpSpPr>
          <a:xfrm>
            <a:off x="4613384" y="2747563"/>
            <a:ext cx="3852979" cy="3514444"/>
            <a:chOff x="5017849" y="3356498"/>
            <a:chExt cx="2852998" cy="2811296"/>
          </a:xfrm>
        </p:grpSpPr>
        <p:pic>
          <p:nvPicPr>
            <p:cNvPr id="23" name="그림 22">
              <a:extLst>
                <a:ext uri="{FF2B5EF4-FFF2-40B4-BE49-F238E27FC236}">
                  <a16:creationId xmlns:a16="http://schemas.microsoft.com/office/drawing/2014/main" id="{69E15A23-D3EC-4416-B8CC-86AC5E275BC9}"/>
                </a:ext>
              </a:extLst>
            </p:cNvPr>
            <p:cNvPicPr>
              <a:picLocks noChangeAspect="1"/>
            </p:cNvPicPr>
            <p:nvPr/>
          </p:nvPicPr>
          <p:blipFill rotWithShape="1">
            <a:blip r:embed="rId3"/>
            <a:srcRect l="2691" t="1863" r="2802" b="2587"/>
            <a:stretch/>
          </p:blipFill>
          <p:spPr>
            <a:xfrm>
              <a:off x="5017849" y="3356498"/>
              <a:ext cx="2852998" cy="2811296"/>
            </a:xfrm>
            <a:prstGeom prst="rect">
              <a:avLst/>
            </a:prstGeom>
            <a:noFill/>
            <a:ln w="6350">
              <a:solidFill>
                <a:schemeClr val="bg1">
                  <a:lumMod val="75000"/>
                </a:schemeClr>
              </a:solidFill>
            </a:ln>
          </p:spPr>
        </p:pic>
        <p:sp>
          <p:nvSpPr>
            <p:cNvPr id="24" name="직사각형 23">
              <a:extLst>
                <a:ext uri="{FF2B5EF4-FFF2-40B4-BE49-F238E27FC236}">
                  <a16:creationId xmlns:a16="http://schemas.microsoft.com/office/drawing/2014/main" id="{6517D22B-825C-45F8-AD28-5BB41E9819DA}"/>
                </a:ext>
              </a:extLst>
            </p:cNvPr>
            <p:cNvSpPr/>
            <p:nvPr/>
          </p:nvSpPr>
          <p:spPr>
            <a:xfrm>
              <a:off x="5029697" y="3688320"/>
              <a:ext cx="909376" cy="1231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 name="직사각형 24">
              <a:extLst>
                <a:ext uri="{FF2B5EF4-FFF2-40B4-BE49-F238E27FC236}">
                  <a16:creationId xmlns:a16="http://schemas.microsoft.com/office/drawing/2014/main" id="{E7991760-1D56-406F-9CE7-89C17934A17D}"/>
                </a:ext>
              </a:extLst>
            </p:cNvPr>
            <p:cNvSpPr/>
            <p:nvPr/>
          </p:nvSpPr>
          <p:spPr>
            <a:xfrm>
              <a:off x="6064986" y="4052871"/>
              <a:ext cx="1268321" cy="147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직사각형 25">
              <a:extLst>
                <a:ext uri="{FF2B5EF4-FFF2-40B4-BE49-F238E27FC236}">
                  <a16:creationId xmlns:a16="http://schemas.microsoft.com/office/drawing/2014/main" id="{8763F020-5E11-4174-B9F7-39FAA6BFD23A}"/>
                </a:ext>
              </a:extLst>
            </p:cNvPr>
            <p:cNvSpPr/>
            <p:nvPr/>
          </p:nvSpPr>
          <p:spPr>
            <a:xfrm>
              <a:off x="6741839" y="5998630"/>
              <a:ext cx="500933" cy="130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그룹 1"/>
          <p:cNvGrpSpPr/>
          <p:nvPr/>
        </p:nvGrpSpPr>
        <p:grpSpPr>
          <a:xfrm>
            <a:off x="875143" y="2769462"/>
            <a:ext cx="1606799" cy="3525202"/>
            <a:chOff x="898899" y="3356498"/>
            <a:chExt cx="1228060" cy="2817965"/>
          </a:xfrm>
        </p:grpSpPr>
        <p:pic>
          <p:nvPicPr>
            <p:cNvPr id="27" name="그림 26" descr="텍스트, 컴퓨터, 스크린샷, 디스플레이이(가) 표시된 사진&#10;&#10;자동 생성된 설명">
              <a:extLst>
                <a:ext uri="{FF2B5EF4-FFF2-40B4-BE49-F238E27FC236}">
                  <a16:creationId xmlns:a16="http://schemas.microsoft.com/office/drawing/2014/main" id="{139A5D59-5D4A-4B30-9C3D-686BAF04E1CA}"/>
                </a:ext>
              </a:extLst>
            </p:cNvPr>
            <p:cNvPicPr>
              <a:picLocks noChangeAspect="1"/>
            </p:cNvPicPr>
            <p:nvPr/>
          </p:nvPicPr>
          <p:blipFill rotWithShape="1">
            <a:blip r:embed="rId4"/>
            <a:srcRect t="53132" r="88484"/>
            <a:stretch/>
          </p:blipFill>
          <p:spPr>
            <a:xfrm>
              <a:off x="898899" y="3356498"/>
              <a:ext cx="1228060" cy="2811296"/>
            </a:xfrm>
            <a:prstGeom prst="rect">
              <a:avLst/>
            </a:prstGeom>
            <a:ln>
              <a:solidFill>
                <a:schemeClr val="bg1">
                  <a:lumMod val="75000"/>
                </a:schemeClr>
              </a:solidFill>
            </a:ln>
          </p:spPr>
        </p:pic>
        <p:sp>
          <p:nvSpPr>
            <p:cNvPr id="28" name="직사각형 27">
              <a:extLst>
                <a:ext uri="{FF2B5EF4-FFF2-40B4-BE49-F238E27FC236}">
                  <a16:creationId xmlns:a16="http://schemas.microsoft.com/office/drawing/2014/main" id="{E0378B41-5952-469D-A511-06AE3EAD28B2}"/>
                </a:ext>
              </a:extLst>
            </p:cNvPr>
            <p:cNvSpPr/>
            <p:nvPr/>
          </p:nvSpPr>
          <p:spPr>
            <a:xfrm>
              <a:off x="1110170" y="3793691"/>
              <a:ext cx="592533" cy="1587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직사각형 28">
              <a:extLst>
                <a:ext uri="{FF2B5EF4-FFF2-40B4-BE49-F238E27FC236}">
                  <a16:creationId xmlns:a16="http://schemas.microsoft.com/office/drawing/2014/main" id="{E0378B41-5952-469D-A511-06AE3EAD28B2}"/>
                </a:ext>
              </a:extLst>
            </p:cNvPr>
            <p:cNvSpPr/>
            <p:nvPr/>
          </p:nvSpPr>
          <p:spPr>
            <a:xfrm>
              <a:off x="901384" y="5979671"/>
              <a:ext cx="208786" cy="194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1" name="직사각형 30"/>
          <p:cNvSpPr/>
          <p:nvPr/>
        </p:nvSpPr>
        <p:spPr>
          <a:xfrm>
            <a:off x="2742611" y="3263952"/>
            <a:ext cx="802254" cy="27659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PuTTY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5" name="직선 화살표 연결선 4"/>
          <p:cNvCxnSpPr>
            <a:stCxn id="31" idx="1"/>
            <a:endCxn id="28" idx="3"/>
          </p:cNvCxnSpPr>
          <p:nvPr/>
        </p:nvCxnSpPr>
        <p:spPr>
          <a:xfrm flipH="1">
            <a:off x="1926844" y="3402250"/>
            <a:ext cx="815767" cy="134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50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63CFEA5D-13A4-4869-9046-BEEF6B820D50}"/>
              </a:ext>
            </a:extLst>
          </p:cNvPr>
          <p:cNvSpPr/>
          <p:nvPr/>
        </p:nvSpPr>
        <p:spPr>
          <a:xfrm>
            <a:off x="463014" y="1270385"/>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PuTTY</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2" name="직사각형 11">
            <a:extLst>
              <a:ext uri="{FF2B5EF4-FFF2-40B4-BE49-F238E27FC236}">
                <a16:creationId xmlns:a16="http://schemas.microsoft.com/office/drawing/2014/main" id="{FDBCCCD9-3D61-4AED-A85D-EB4EB056EEDD}"/>
              </a:ext>
            </a:extLst>
          </p:cNvPr>
          <p:cNvSpPr/>
          <p:nvPr/>
        </p:nvSpPr>
        <p:spPr>
          <a:xfrm>
            <a:off x="416128" y="444866"/>
            <a:ext cx="626199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4" name="그룹 3"/>
          <p:cNvGrpSpPr/>
          <p:nvPr/>
        </p:nvGrpSpPr>
        <p:grpSpPr>
          <a:xfrm>
            <a:off x="5146198" y="3024161"/>
            <a:ext cx="3154963" cy="3151588"/>
            <a:chOff x="5007725" y="3294270"/>
            <a:chExt cx="2774360" cy="2811600"/>
          </a:xfrm>
        </p:grpSpPr>
        <p:pic>
          <p:nvPicPr>
            <p:cNvPr id="34" name="그림 33">
              <a:extLst>
                <a:ext uri="{FF2B5EF4-FFF2-40B4-BE49-F238E27FC236}">
                  <a16:creationId xmlns:a16="http://schemas.microsoft.com/office/drawing/2014/main" id="{5BF1E37E-6E2C-434D-9284-F1143EF37E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337" t="17384" r="30121" b="10214"/>
            <a:stretch/>
          </p:blipFill>
          <p:spPr>
            <a:xfrm>
              <a:off x="5007725" y="3294270"/>
              <a:ext cx="2774360" cy="2811600"/>
            </a:xfrm>
            <a:prstGeom prst="rect">
              <a:avLst/>
            </a:prstGeom>
            <a:ln>
              <a:solidFill>
                <a:schemeClr val="bg1">
                  <a:lumMod val="75000"/>
                </a:schemeClr>
              </a:solidFill>
            </a:ln>
          </p:spPr>
        </p:pic>
        <p:sp>
          <p:nvSpPr>
            <p:cNvPr id="35" name="직사각형 34">
              <a:extLst>
                <a:ext uri="{FF2B5EF4-FFF2-40B4-BE49-F238E27FC236}">
                  <a16:creationId xmlns:a16="http://schemas.microsoft.com/office/drawing/2014/main" id="{E0378B41-5952-469D-A511-06AE3EAD28B2}"/>
                </a:ext>
              </a:extLst>
            </p:cNvPr>
            <p:cNvSpPr/>
            <p:nvPr/>
          </p:nvSpPr>
          <p:spPr>
            <a:xfrm>
              <a:off x="5267441" y="4399577"/>
              <a:ext cx="2193674" cy="20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4" name="그룹 13">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45625"/>
            <a:chExt cx="8785225" cy="215444"/>
          </a:xfrm>
        </p:grpSpPr>
        <p:sp>
          <p:nvSpPr>
            <p:cNvPr id="15" name="직사각형 1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6" name="직사각형 15">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PuTTY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7" name="직사각형 16">
            <a:extLst>
              <a:ext uri="{FF2B5EF4-FFF2-40B4-BE49-F238E27FC236}">
                <a16:creationId xmlns:a16="http://schemas.microsoft.com/office/drawing/2014/main" id="{439DCE1C-801F-43E7-9286-D60EB80C9FCA}"/>
              </a:ext>
            </a:extLst>
          </p:cNvPr>
          <p:cNvSpPr/>
          <p:nvPr/>
        </p:nvSpPr>
        <p:spPr>
          <a:xfrm>
            <a:off x="712183" y="2192035"/>
            <a:ext cx="4110930"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sudo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raspi-config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a:t>
            </a:r>
          </a:p>
        </p:txBody>
      </p:sp>
      <p:sp>
        <p:nvSpPr>
          <p:cNvPr id="22" name="직사각형 21">
            <a:extLst>
              <a:ext uri="{FF2B5EF4-FFF2-40B4-BE49-F238E27FC236}">
                <a16:creationId xmlns:a16="http://schemas.microsoft.com/office/drawing/2014/main" id="{439DCE1C-801F-43E7-9286-D60EB80C9FCA}"/>
              </a:ext>
            </a:extLst>
          </p:cNvPr>
          <p:cNvSpPr/>
          <p:nvPr/>
        </p:nvSpPr>
        <p:spPr>
          <a:xfrm>
            <a:off x="5090480" y="2192035"/>
            <a:ext cx="418096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3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Tùy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3" name="그룹 2"/>
          <p:cNvGrpSpPr/>
          <p:nvPr/>
        </p:nvGrpSpPr>
        <p:grpSpPr>
          <a:xfrm>
            <a:off x="712182" y="3031918"/>
            <a:ext cx="4110931" cy="3154900"/>
            <a:chOff x="559817" y="3288818"/>
            <a:chExt cx="3670705" cy="2817052"/>
          </a:xfrm>
        </p:grpSpPr>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817" y="3288818"/>
              <a:ext cx="3670705" cy="2817052"/>
            </a:xfrm>
            <a:prstGeom prst="rect">
              <a:avLst/>
            </a:prstGeom>
            <a:ln>
              <a:solidFill>
                <a:schemeClr val="bg1">
                  <a:lumMod val="75000"/>
                </a:schemeClr>
              </a:solidFill>
            </a:ln>
          </p:spPr>
        </p:pic>
        <p:sp>
          <p:nvSpPr>
            <p:cNvPr id="28" name="직사각형 27">
              <a:extLst>
                <a:ext uri="{FF2B5EF4-FFF2-40B4-BE49-F238E27FC236}">
                  <a16:creationId xmlns:a16="http://schemas.microsoft.com/office/drawing/2014/main" id="{E0378B41-5952-469D-A511-06AE3EAD28B2}"/>
                </a:ext>
              </a:extLst>
            </p:cNvPr>
            <p:cNvSpPr/>
            <p:nvPr/>
          </p:nvSpPr>
          <p:spPr>
            <a:xfrm>
              <a:off x="1165230" y="3574467"/>
              <a:ext cx="880398" cy="1669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9" name="그룹 8"/>
          <p:cNvGrpSpPr/>
          <p:nvPr/>
        </p:nvGrpSpPr>
        <p:grpSpPr>
          <a:xfrm>
            <a:off x="1603348" y="3545174"/>
            <a:ext cx="1724468" cy="578097"/>
            <a:chOff x="1603348" y="3545174"/>
            <a:chExt cx="1724468" cy="578097"/>
          </a:xfrm>
        </p:grpSpPr>
        <p:sp>
          <p:nvSpPr>
            <p:cNvPr id="18" name="직사각형 17"/>
            <p:cNvSpPr/>
            <p:nvPr/>
          </p:nvSpPr>
          <p:spPr>
            <a:xfrm>
              <a:off x="1603348" y="3816695"/>
              <a:ext cx="1724468" cy="30657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 sudo respi-config</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8" name="직선 화살표 연결선 7"/>
            <p:cNvCxnSpPr/>
            <p:nvPr/>
          </p:nvCxnSpPr>
          <p:spPr>
            <a:xfrm flipH="1" flipV="1">
              <a:off x="2106118" y="3545174"/>
              <a:ext cx="52466" cy="27310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그룹 19"/>
          <p:cNvGrpSpPr/>
          <p:nvPr/>
        </p:nvGrpSpPr>
        <p:grpSpPr>
          <a:xfrm>
            <a:off x="4538663" y="3634955"/>
            <a:ext cx="4370032" cy="628170"/>
            <a:chOff x="4972977" y="3634955"/>
            <a:chExt cx="4370032" cy="628170"/>
          </a:xfrm>
        </p:grpSpPr>
        <p:sp>
          <p:nvSpPr>
            <p:cNvPr id="23" name="직사각형 22"/>
            <p:cNvSpPr/>
            <p:nvPr/>
          </p:nvSpPr>
          <p:spPr>
            <a:xfrm>
              <a:off x="4972977" y="3634955"/>
              <a:ext cx="4370032" cy="28294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Interface options     Configure connections to peripherals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1" name="직선 화살표 연결선 10"/>
            <p:cNvCxnSpPr/>
            <p:nvPr/>
          </p:nvCxnSpPr>
          <p:spPr>
            <a:xfrm>
              <a:off x="7796784" y="3917896"/>
              <a:ext cx="0" cy="34522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7362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63CFEA5D-13A4-4869-9046-BEEF6B820D50}"/>
              </a:ext>
            </a:extLst>
          </p:cNvPr>
          <p:cNvSpPr/>
          <p:nvPr/>
        </p:nvSpPr>
        <p:spPr>
          <a:xfrm>
            <a:off x="463014" y="1211485"/>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PuTTY</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2" name="직사각형 11">
            <a:extLst>
              <a:ext uri="{FF2B5EF4-FFF2-40B4-BE49-F238E27FC236}">
                <a16:creationId xmlns:a16="http://schemas.microsoft.com/office/drawing/2014/main" id="{FDBCCCD9-3D61-4AED-A85D-EB4EB056EEDD}"/>
              </a:ext>
            </a:extLst>
          </p:cNvPr>
          <p:cNvSpPr/>
          <p:nvPr/>
        </p:nvSpPr>
        <p:spPr>
          <a:xfrm>
            <a:off x="416128" y="444866"/>
            <a:ext cx="643234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 name="그룹 1">
            <a:extLst>
              <a:ext uri="{FF2B5EF4-FFF2-40B4-BE49-F238E27FC236}">
                <a16:creationId xmlns:a16="http://schemas.microsoft.com/office/drawing/2014/main" id="{8213E372-A530-4B32-855B-8D74A0E56693}"/>
              </a:ext>
            </a:extLst>
          </p:cNvPr>
          <p:cNvGrpSpPr/>
          <p:nvPr/>
        </p:nvGrpSpPr>
        <p:grpSpPr>
          <a:xfrm>
            <a:off x="712182" y="2723134"/>
            <a:ext cx="8550512" cy="2811600"/>
            <a:chOff x="712182" y="3350713"/>
            <a:chExt cx="8550512" cy="2811600"/>
          </a:xfrm>
        </p:grpSpPr>
        <p:pic>
          <p:nvPicPr>
            <p:cNvPr id="14" name="그림 13">
              <a:extLst>
                <a:ext uri="{FF2B5EF4-FFF2-40B4-BE49-F238E27FC236}">
                  <a16:creationId xmlns:a16="http://schemas.microsoft.com/office/drawing/2014/main" id="{485AA8FD-F177-4BB7-B941-DC13AA75D9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211" t="17245" r="30054" b="10058"/>
            <a:stretch/>
          </p:blipFill>
          <p:spPr>
            <a:xfrm>
              <a:off x="712182" y="3350713"/>
              <a:ext cx="2776974" cy="2811600"/>
            </a:xfrm>
            <a:prstGeom prst="rect">
              <a:avLst/>
            </a:prstGeom>
            <a:ln>
              <a:solidFill>
                <a:schemeClr val="bg1">
                  <a:lumMod val="75000"/>
                </a:schemeClr>
              </a:solidFill>
            </a:ln>
          </p:spPr>
        </p:pic>
        <p:pic>
          <p:nvPicPr>
            <p:cNvPr id="16" name="그림 15">
              <a:extLst>
                <a:ext uri="{FF2B5EF4-FFF2-40B4-BE49-F238E27FC236}">
                  <a16:creationId xmlns:a16="http://schemas.microsoft.com/office/drawing/2014/main" id="{7C5D88DD-A3DA-46A3-B207-6D19E58863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155" t="17893" r="30425" b="10361"/>
            <a:stretch/>
          </p:blipFill>
          <p:spPr>
            <a:xfrm>
              <a:off x="3586429" y="3350713"/>
              <a:ext cx="2790939" cy="2811600"/>
            </a:xfrm>
            <a:prstGeom prst="rect">
              <a:avLst/>
            </a:prstGeom>
            <a:ln>
              <a:solidFill>
                <a:schemeClr val="bg1">
                  <a:lumMod val="75000"/>
                </a:schemeClr>
              </a:solidFill>
            </a:ln>
          </p:spPr>
        </p:pic>
        <p:pic>
          <p:nvPicPr>
            <p:cNvPr id="17" name="그림 16">
              <a:extLst>
                <a:ext uri="{FF2B5EF4-FFF2-40B4-BE49-F238E27FC236}">
                  <a16:creationId xmlns:a16="http://schemas.microsoft.com/office/drawing/2014/main" id="{B36C11B2-F5F2-441A-ACE4-F8A835C65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238" t="17488" r="29925" b="9913"/>
            <a:stretch/>
          </p:blipFill>
          <p:spPr>
            <a:xfrm>
              <a:off x="6474641" y="3350713"/>
              <a:ext cx="2788053" cy="2811600"/>
            </a:xfrm>
            <a:prstGeom prst="rect">
              <a:avLst/>
            </a:prstGeom>
            <a:ln>
              <a:solidFill>
                <a:schemeClr val="bg1">
                  <a:lumMod val="75000"/>
                </a:schemeClr>
              </a:solidFill>
            </a:ln>
          </p:spPr>
        </p:pic>
        <p:sp>
          <p:nvSpPr>
            <p:cNvPr id="28" name="직사각형 27">
              <a:extLst>
                <a:ext uri="{FF2B5EF4-FFF2-40B4-BE49-F238E27FC236}">
                  <a16:creationId xmlns:a16="http://schemas.microsoft.com/office/drawing/2014/main" id="{E0378B41-5952-469D-A511-06AE3EAD28B2}"/>
                </a:ext>
              </a:extLst>
            </p:cNvPr>
            <p:cNvSpPr/>
            <p:nvPr/>
          </p:nvSpPr>
          <p:spPr>
            <a:xfrm>
              <a:off x="986087" y="4379242"/>
              <a:ext cx="2349316" cy="2886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5" name="직사각형 34">
              <a:extLst>
                <a:ext uri="{FF2B5EF4-FFF2-40B4-BE49-F238E27FC236}">
                  <a16:creationId xmlns:a16="http://schemas.microsoft.com/office/drawing/2014/main" id="{E0378B41-5952-469D-A511-06AE3EAD28B2}"/>
                </a:ext>
              </a:extLst>
            </p:cNvPr>
            <p:cNvSpPr/>
            <p:nvPr/>
          </p:nvSpPr>
          <p:spPr>
            <a:xfrm>
              <a:off x="4457348" y="5206228"/>
              <a:ext cx="296781" cy="2113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직사각형 22">
              <a:extLst>
                <a:ext uri="{FF2B5EF4-FFF2-40B4-BE49-F238E27FC236}">
                  <a16:creationId xmlns:a16="http://schemas.microsoft.com/office/drawing/2014/main" id="{E0378B41-5952-469D-A511-06AE3EAD28B2}"/>
                </a:ext>
              </a:extLst>
            </p:cNvPr>
            <p:cNvSpPr/>
            <p:nvPr/>
          </p:nvSpPr>
          <p:spPr>
            <a:xfrm>
              <a:off x="7610798" y="5215281"/>
              <a:ext cx="414523" cy="2113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1" name="그룹 20">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45625"/>
            <a:chExt cx="8785225" cy="215444"/>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직사각형 23">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PuTTY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5" name="직사각형 24">
            <a:extLst>
              <a:ext uri="{FF2B5EF4-FFF2-40B4-BE49-F238E27FC236}">
                <a16:creationId xmlns:a16="http://schemas.microsoft.com/office/drawing/2014/main" id="{439DCE1C-801F-43E7-9286-D60EB80C9FCA}"/>
              </a:ext>
            </a:extLst>
          </p:cNvPr>
          <p:cNvSpPr/>
          <p:nvPr/>
        </p:nvSpPr>
        <p:spPr>
          <a:xfrm>
            <a:off x="712182" y="2264459"/>
            <a:ext cx="6136293"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Chọn SSH → Yes → Ok như sau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 name="그룹 4"/>
          <p:cNvGrpSpPr/>
          <p:nvPr/>
        </p:nvGrpSpPr>
        <p:grpSpPr>
          <a:xfrm>
            <a:off x="483298" y="3155757"/>
            <a:ext cx="5216461" cy="678140"/>
            <a:chOff x="483298" y="3155757"/>
            <a:chExt cx="5216461" cy="678140"/>
          </a:xfrm>
        </p:grpSpPr>
        <p:sp>
          <p:nvSpPr>
            <p:cNvPr id="18" name="직사각형 17"/>
            <p:cNvSpPr/>
            <p:nvPr/>
          </p:nvSpPr>
          <p:spPr>
            <a:xfrm>
              <a:off x="483298" y="3155757"/>
              <a:ext cx="5216461" cy="25800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02  SSH        Enable/disable remote command line access using SSH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4" name="직선 화살표 연결선 3"/>
            <p:cNvCxnSpPr/>
            <p:nvPr/>
          </p:nvCxnSpPr>
          <p:spPr>
            <a:xfrm>
              <a:off x="2395728" y="3407664"/>
              <a:ext cx="0" cy="42623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1853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51441" y="1196890"/>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PuTTY</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PuTTY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319952"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5" name="그룹 4">
            <a:extLst>
              <a:ext uri="{FF2B5EF4-FFF2-40B4-BE49-F238E27FC236}">
                <a16:creationId xmlns:a16="http://schemas.microsoft.com/office/drawing/2014/main" id="{84E4476E-C919-480B-9129-3F5D85EB5656}"/>
              </a:ext>
            </a:extLst>
          </p:cNvPr>
          <p:cNvGrpSpPr/>
          <p:nvPr/>
        </p:nvGrpSpPr>
        <p:grpSpPr>
          <a:xfrm>
            <a:off x="712182" y="3720567"/>
            <a:ext cx="3954216" cy="2472153"/>
            <a:chOff x="712182" y="3733800"/>
            <a:chExt cx="3893180" cy="2433994"/>
          </a:xfrm>
        </p:grpSpPr>
        <p:pic>
          <p:nvPicPr>
            <p:cNvPr id="18" name="그림 17" descr="텍스트이(가) 표시된 사진&#10;&#10;자동 생성된 설명">
              <a:extLst>
                <a:ext uri="{FF2B5EF4-FFF2-40B4-BE49-F238E27FC236}">
                  <a16:creationId xmlns:a16="http://schemas.microsoft.com/office/drawing/2014/main" id="{BC27FA1C-04F1-4C2D-80FA-696E8AAE9C4C}"/>
                </a:ext>
              </a:extLst>
            </p:cNvPr>
            <p:cNvPicPr>
              <a:picLocks noChangeAspect="1"/>
            </p:cNvPicPr>
            <p:nvPr/>
          </p:nvPicPr>
          <p:blipFill rotWithShape="1">
            <a:blip r:embed="rId3"/>
            <a:srcRect l="1692" t="2133" r="1737" b="3268"/>
            <a:stretch/>
          </p:blipFill>
          <p:spPr>
            <a:xfrm>
              <a:off x="712182" y="3733800"/>
              <a:ext cx="3893180" cy="2433994"/>
            </a:xfrm>
            <a:prstGeom prst="rect">
              <a:avLst/>
            </a:prstGeom>
            <a:noFill/>
            <a:ln>
              <a:solidFill>
                <a:schemeClr val="bg1">
                  <a:lumMod val="75000"/>
                </a:schemeClr>
              </a:solidFill>
            </a:ln>
          </p:spPr>
        </p:pic>
        <p:sp>
          <p:nvSpPr>
            <p:cNvPr id="20" name="직사각형 19">
              <a:extLst>
                <a:ext uri="{FF2B5EF4-FFF2-40B4-BE49-F238E27FC236}">
                  <a16:creationId xmlns:a16="http://schemas.microsoft.com/office/drawing/2014/main" id="{3409F6BA-F35C-4CFA-B045-7C6AE283EF43}"/>
                </a:ext>
              </a:extLst>
            </p:cNvPr>
            <p:cNvSpPr/>
            <p:nvPr/>
          </p:nvSpPr>
          <p:spPr>
            <a:xfrm>
              <a:off x="2463970" y="5453586"/>
              <a:ext cx="415032" cy="1776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4" name="그룹 3">
            <a:extLst>
              <a:ext uri="{FF2B5EF4-FFF2-40B4-BE49-F238E27FC236}">
                <a16:creationId xmlns:a16="http://schemas.microsoft.com/office/drawing/2014/main" id="{43303C5E-A5E2-4E9B-993E-CC7ED1301293}"/>
              </a:ext>
            </a:extLst>
          </p:cNvPr>
          <p:cNvGrpSpPr/>
          <p:nvPr/>
        </p:nvGrpSpPr>
        <p:grpSpPr>
          <a:xfrm>
            <a:off x="4843682" y="3720567"/>
            <a:ext cx="4316646" cy="2476819"/>
            <a:chOff x="4997539" y="3733800"/>
            <a:chExt cx="4242009" cy="2433994"/>
          </a:xfrm>
        </p:grpSpPr>
        <p:pic>
          <p:nvPicPr>
            <p:cNvPr id="19" name="그림 18" descr="텍스트이(가) 표시된 사진&#10;&#10;자동 생성된 설명">
              <a:extLst>
                <a:ext uri="{FF2B5EF4-FFF2-40B4-BE49-F238E27FC236}">
                  <a16:creationId xmlns:a16="http://schemas.microsoft.com/office/drawing/2014/main" id="{57A58ED2-4479-41FA-B85E-AE2202CE457F}"/>
                </a:ext>
              </a:extLst>
            </p:cNvPr>
            <p:cNvPicPr>
              <a:picLocks noChangeAspect="1"/>
            </p:cNvPicPr>
            <p:nvPr/>
          </p:nvPicPr>
          <p:blipFill rotWithShape="1">
            <a:blip r:embed="rId4"/>
            <a:srcRect l="1117" t="3138" r="1793" b="3504"/>
            <a:stretch/>
          </p:blipFill>
          <p:spPr>
            <a:xfrm>
              <a:off x="4997539" y="3733800"/>
              <a:ext cx="3921434" cy="2433994"/>
            </a:xfrm>
            <a:prstGeom prst="rect">
              <a:avLst/>
            </a:prstGeom>
            <a:ln>
              <a:solidFill>
                <a:schemeClr val="bg1">
                  <a:lumMod val="75000"/>
                </a:schemeClr>
              </a:solidFill>
            </a:ln>
          </p:spPr>
        </p:pic>
        <p:sp>
          <p:nvSpPr>
            <p:cNvPr id="21" name="직사각형 20">
              <a:extLst>
                <a:ext uri="{FF2B5EF4-FFF2-40B4-BE49-F238E27FC236}">
                  <a16:creationId xmlns:a16="http://schemas.microsoft.com/office/drawing/2014/main" id="{3409F6BA-F35C-4CFA-B045-7C6AE283EF43}"/>
                </a:ext>
              </a:extLst>
            </p:cNvPr>
            <p:cNvSpPr/>
            <p:nvPr/>
          </p:nvSpPr>
          <p:spPr>
            <a:xfrm>
              <a:off x="4997539" y="3902044"/>
              <a:ext cx="1459901" cy="1929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descr="텍스트이(가) 표시된 사진&#10;&#10;자동 생성된 설명">
              <a:extLst>
                <a:ext uri="{FF2B5EF4-FFF2-40B4-BE49-F238E27FC236}">
                  <a16:creationId xmlns:a16="http://schemas.microsoft.com/office/drawing/2014/main" id="{57A58ED2-4479-41FA-B85E-AE2202CE457F}"/>
                </a:ext>
              </a:extLst>
            </p:cNvPr>
            <p:cNvPicPr>
              <a:picLocks noChangeAspect="1"/>
            </p:cNvPicPr>
            <p:nvPr/>
          </p:nvPicPr>
          <p:blipFill rotWithShape="1">
            <a:blip r:embed="rId4"/>
            <a:srcRect l="1116" t="9861" r="63513" b="82275"/>
            <a:stretch/>
          </p:blipFill>
          <p:spPr>
            <a:xfrm>
              <a:off x="6070415" y="4198412"/>
              <a:ext cx="3169133" cy="454829"/>
            </a:xfrm>
            <a:prstGeom prst="rect">
              <a:avLst/>
            </a:prstGeom>
            <a:ln>
              <a:solidFill>
                <a:schemeClr val="bg1">
                  <a:lumMod val="75000"/>
                </a:schemeClr>
              </a:solidFill>
            </a:ln>
          </p:spPr>
        </p:pic>
      </p:grpSp>
      <p:sp>
        <p:nvSpPr>
          <p:cNvPr id="30" name="직사각형 29">
            <a:extLst>
              <a:ext uri="{FF2B5EF4-FFF2-40B4-BE49-F238E27FC236}">
                <a16:creationId xmlns:a16="http://schemas.microsoft.com/office/drawing/2014/main" id="{439DCE1C-801F-43E7-9286-D60EB80C9FCA}"/>
              </a:ext>
            </a:extLst>
          </p:cNvPr>
          <p:cNvSpPr/>
          <p:nvPr/>
        </p:nvSpPr>
        <p:spPr>
          <a:xfrm>
            <a:off x="712182" y="2264459"/>
            <a:ext cx="3875721"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Accept  </a:t>
            </a:r>
          </a:p>
          <a:p>
            <a:pPr marL="228600" indent="-228600">
              <a:spcAft>
                <a:spcPts val="800"/>
              </a:spcAft>
              <a:buClr>
                <a:srgbClr val="193EB0"/>
              </a:buClr>
            </a:pPr>
            <a:r>
              <a:rPr lang="vi-VN" altLang="ko-KR" sz="1300" dirty="0">
                <a:solidFill>
                  <a:prstClr val="black">
                    <a:lumMod val="85000"/>
                    <a:lumOff val="15000"/>
                  </a:prstClr>
                </a:solidFill>
                <a:latin typeface="맑은 고딕" panose="020B0503020000020004" pitchFamily="50" charset="-127"/>
                <a:ea typeface="맑은 고딕" panose="020B0503020000020004" pitchFamily="50" charset="-127"/>
              </a:rPr>
              <a:t>※ Thông báo “Khóa máy chủ của máy chủ không được lưu trong bộ nhớ cache trong kho lưu trữ…” là không cần thiết để hiểu. Bạn có thể bỏ qua nó và nhấp vào </a:t>
            </a:r>
            <a:r>
              <a:rPr lang="en-US" altLang="ko-KR" sz="1300" dirty="0">
                <a:solidFill>
                  <a:prstClr val="black">
                    <a:lumMod val="85000"/>
                    <a:lumOff val="15000"/>
                  </a:prstClr>
                </a:solidFill>
                <a:latin typeface="맑은 고딕" panose="020B0503020000020004" pitchFamily="50" charset="-127"/>
                <a:ea typeface="맑은 고딕" panose="020B0503020000020004" pitchFamily="50" charset="-127"/>
              </a:rPr>
              <a:t>Accept</a:t>
            </a:r>
            <a:r>
              <a:rPr lang="vi-VN" altLang="ko-KR" sz="1300" dirty="0">
                <a:solidFill>
                  <a:prstClr val="black">
                    <a:lumMod val="85000"/>
                    <a:lumOff val="15000"/>
                  </a:prstClr>
                </a:solidFill>
                <a:latin typeface="맑은 고딕" panose="020B0503020000020004" pitchFamily="50" charset="-127"/>
                <a:ea typeface="맑은 고딕" panose="020B0503020000020004" pitchFamily="50" charset="-127"/>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439DCE1C-801F-43E7-9286-D60EB80C9FCA}"/>
              </a:ext>
            </a:extLst>
          </p:cNvPr>
          <p:cNvSpPr/>
          <p:nvPr/>
        </p:nvSpPr>
        <p:spPr>
          <a:xfrm>
            <a:off x="4666397" y="2264459"/>
            <a:ext cx="4895781"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Nhập pi để đăng nhập dưới dạng.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với mật khẩu, hãy nhập mật khẩu bạn đã sử dụng khi cài 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 (Mặc dù bạn nhập mật khẩu nhưng nó không hiển thị.)</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màn hình xuất hiện như bên dưới</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 Raspberry Pi đã được kết nối thành công với PC Windows của bạn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105126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16128" y="1156224"/>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PuTTY</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PuTTY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495212"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 name="그룹 1"/>
          <p:cNvGrpSpPr>
            <a:grpSpLocks noChangeAspect="1"/>
          </p:cNvGrpSpPr>
          <p:nvPr/>
        </p:nvGrpSpPr>
        <p:grpSpPr>
          <a:xfrm>
            <a:off x="567460" y="2298674"/>
            <a:ext cx="5040000" cy="3125582"/>
            <a:chOff x="559817" y="2290849"/>
            <a:chExt cx="2913655" cy="1806918"/>
          </a:xfrm>
        </p:grpSpPr>
        <p:pic>
          <p:nvPicPr>
            <p:cNvPr id="28" name="그림 27" descr="텍스트이(가) 표시된 사진&#10;&#10;자동 생성된 설명">
              <a:extLst>
                <a:ext uri="{FF2B5EF4-FFF2-40B4-BE49-F238E27FC236}">
                  <a16:creationId xmlns:a16="http://schemas.microsoft.com/office/drawing/2014/main" id="{B9FD8384-BD7E-4AED-A93F-61C5A16C08FE}"/>
                </a:ext>
              </a:extLst>
            </p:cNvPr>
            <p:cNvPicPr>
              <a:picLocks noChangeAspect="1"/>
            </p:cNvPicPr>
            <p:nvPr/>
          </p:nvPicPr>
          <p:blipFill rotWithShape="1">
            <a:blip r:embed="rId3"/>
            <a:srcRect l="1454" t="3531" r="1891" b="3350"/>
            <a:stretch/>
          </p:blipFill>
          <p:spPr>
            <a:xfrm>
              <a:off x="559817" y="2290849"/>
              <a:ext cx="2913655" cy="1806918"/>
            </a:xfrm>
            <a:prstGeom prst="rect">
              <a:avLst/>
            </a:prstGeom>
            <a:ln>
              <a:solidFill>
                <a:schemeClr val="bg1">
                  <a:lumMod val="75000"/>
                </a:schemeClr>
              </a:solidFill>
            </a:ln>
          </p:spPr>
        </p:pic>
        <p:sp>
          <p:nvSpPr>
            <p:cNvPr id="20" name="직사각형 19">
              <a:extLst>
                <a:ext uri="{FF2B5EF4-FFF2-40B4-BE49-F238E27FC236}">
                  <a16:creationId xmlns:a16="http://schemas.microsoft.com/office/drawing/2014/main" id="{3409F6BA-F35C-4CFA-B045-7C6AE283EF43}"/>
                </a:ext>
              </a:extLst>
            </p:cNvPr>
            <p:cNvSpPr/>
            <p:nvPr/>
          </p:nvSpPr>
          <p:spPr>
            <a:xfrm>
              <a:off x="1218841" y="2419376"/>
              <a:ext cx="208010" cy="741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직사각형 28">
              <a:extLst>
                <a:ext uri="{FF2B5EF4-FFF2-40B4-BE49-F238E27FC236}">
                  <a16:creationId xmlns:a16="http://schemas.microsoft.com/office/drawing/2014/main" id="{3409F6BA-F35C-4CFA-B045-7C6AE283EF43}"/>
                </a:ext>
              </a:extLst>
            </p:cNvPr>
            <p:cNvSpPr/>
            <p:nvPr/>
          </p:nvSpPr>
          <p:spPr>
            <a:xfrm>
              <a:off x="1357231" y="2489970"/>
              <a:ext cx="125428" cy="751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49" name="직사각형 48"/>
          <p:cNvSpPr/>
          <p:nvPr/>
        </p:nvSpPr>
        <p:spPr>
          <a:xfrm>
            <a:off x="5831999" y="2175461"/>
            <a:ext cx="3645487"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xác nhận Raspberry được kết nối thành công với thông báo xuất hiện trên màn hình.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Tên thư mục được gọi là pi tồn tại trong thư mục máy tính để bàn của Raspberry Pi, kết nối được thực hiện thành công.</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nvGrpSpPr>
          <p:cNvPr id="32" name="그룹 9">
            <a:extLst>
              <a:ext uri="{FF2B5EF4-FFF2-40B4-BE49-F238E27FC236}">
                <a16:creationId xmlns:a16="http://schemas.microsoft.com/office/drawing/2014/main" id="{A5F58DAA-6C9C-4AB1-A42C-10EC91D284A3}"/>
              </a:ext>
            </a:extLst>
          </p:cNvPr>
          <p:cNvGrpSpPr/>
          <p:nvPr/>
        </p:nvGrpSpPr>
        <p:grpSpPr>
          <a:xfrm>
            <a:off x="5976000" y="3648217"/>
            <a:ext cx="3357032" cy="646331"/>
            <a:chOff x="3716075" y="2460828"/>
            <a:chExt cx="3357032" cy="646331"/>
          </a:xfrm>
        </p:grpSpPr>
        <p:sp>
          <p:nvSpPr>
            <p:cNvPr id="33" name="TextBox 16">
              <a:extLst>
                <a:ext uri="{FF2B5EF4-FFF2-40B4-BE49-F238E27FC236}">
                  <a16:creationId xmlns:a16="http://schemas.microsoft.com/office/drawing/2014/main" id="{1464DA11-8542-4A0A-968B-7F9A96952B68}"/>
                </a:ext>
              </a:extLst>
            </p:cNvPr>
            <p:cNvSpPr txBox="1"/>
            <p:nvPr/>
          </p:nvSpPr>
          <p:spPr>
            <a:xfrm>
              <a:off x="3800650" y="2460828"/>
              <a:ext cx="3272457" cy="646331"/>
            </a:xfrm>
            <a:prstGeom prst="rect">
              <a:avLst/>
            </a:prstGeom>
            <a:solidFill>
              <a:schemeClr val="tx1"/>
            </a:solid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cd ..</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a:p>
              <a:r>
                <a:rPr lang="en-US" altLang="ko-KR" sz="1200" dirty="0">
                  <a:solidFill>
                    <a:srgbClr val="0033FF"/>
                  </a:solidFill>
                  <a:latin typeface="D2Coding" panose="020B0609020101020101" pitchFamily="49" charset="-127"/>
                  <a:ea typeface="D2Coding" panose="020B0609020101020101" pitchFamily="49" charset="-127"/>
                  <a:cs typeface="Cascadia Code" panose="020B0609020000020004" pitchFamily="49" charset="0"/>
                </a:rPr>
                <a:t>pi</a:t>
              </a:r>
            </a:p>
          </p:txBody>
        </p:sp>
        <p:sp>
          <p:nvSpPr>
            <p:cNvPr id="34" name="직사각형 17">
              <a:extLst>
                <a:ext uri="{FF2B5EF4-FFF2-40B4-BE49-F238E27FC236}">
                  <a16:creationId xmlns:a16="http://schemas.microsoft.com/office/drawing/2014/main" id="{31848D50-0BA4-4756-BE26-081976571CE6}"/>
                </a:ext>
              </a:extLst>
            </p:cNvPr>
            <p:cNvSpPr/>
            <p:nvPr/>
          </p:nvSpPr>
          <p:spPr>
            <a:xfrm>
              <a:off x="3716075" y="2460829"/>
              <a:ext cx="84574" cy="6429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600" dirty="0">
                <a:latin typeface="Consolas" panose="020B0609020204030204" pitchFamily="49" charset="0"/>
              </a:endParaRPr>
            </a:p>
          </p:txBody>
        </p:sp>
      </p:grpSp>
    </p:spTree>
    <p:extLst>
      <p:ext uri="{BB962C8B-B14F-4D97-AF65-F5344CB8AC3E}">
        <p14:creationId xmlns:p14="http://schemas.microsoft.com/office/powerpoint/2010/main" val="3013709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34289" y="1196890"/>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VNC</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VNC</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457112"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p:cNvSpPr/>
          <p:nvPr/>
        </p:nvSpPr>
        <p:spPr>
          <a:xfrm>
            <a:off x="5732891" y="2175461"/>
            <a:ext cx="3744596" cy="3464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với những người mới sử dụng Linux, Giao diện người dùng đồ họa (GUI) sẽ hữu ích.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000" dirty="0">
                <a:solidFill>
                  <a:prstClr val="black">
                    <a:lumMod val="85000"/>
                    <a:lumOff val="15000"/>
                  </a:prstClr>
                </a:solidFill>
                <a:latin typeface="SamsungOne-400" panose="020B0503030303020204" pitchFamily="34" charset="0"/>
                <a:ea typeface="SamsungOne-400" panose="020B0503030303020204" pitchFamily="34" charset="0"/>
              </a:rPr>
              <a:t>(※ GUI: bất kỳ cách trực quan nào để truy cập máy tính hoặc chương trình)</a:t>
            </a:r>
            <a:endParaRPr lang="en-US" altLang="ko-KR" sz="10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Virtual Network Computing (VNC) Viewer là một phương pháp dễ sử dụng để có quyền truy cập đầy đủ vào GUI trên bất kỳ máy nào bạn muốn kết nối.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tôi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RealVNC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VNC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RealVNC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Viewer,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b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hlinkClick r:id="rId3"/>
              </a:rPr>
              <a:t>https://www.realvnc.com/en/connect/download/viewer</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HĐH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(Windows)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muốn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Download VNC Viewer.</a:t>
            </a:r>
          </a:p>
        </p:txBody>
      </p:sp>
      <p:grpSp>
        <p:nvGrpSpPr>
          <p:cNvPr id="3" name="그룹 2"/>
          <p:cNvGrpSpPr/>
          <p:nvPr/>
        </p:nvGrpSpPr>
        <p:grpSpPr>
          <a:xfrm>
            <a:off x="557934" y="2287657"/>
            <a:ext cx="5040000" cy="3452034"/>
            <a:chOff x="557934" y="2263804"/>
            <a:chExt cx="5040000" cy="3452034"/>
          </a:xfrm>
        </p:grpSpPr>
        <p:grpSp>
          <p:nvGrpSpPr>
            <p:cNvPr id="4" name="그룹 3">
              <a:extLst>
                <a:ext uri="{FF2B5EF4-FFF2-40B4-BE49-F238E27FC236}">
                  <a16:creationId xmlns:a16="http://schemas.microsoft.com/office/drawing/2014/main" id="{46283A80-59C9-4261-91C5-2EF79D37A643}"/>
                </a:ext>
              </a:extLst>
            </p:cNvPr>
            <p:cNvGrpSpPr/>
            <p:nvPr/>
          </p:nvGrpSpPr>
          <p:grpSpPr>
            <a:xfrm>
              <a:off x="557934" y="2263804"/>
              <a:ext cx="5040000" cy="3452034"/>
              <a:chOff x="557934" y="2232000"/>
              <a:chExt cx="5040000" cy="3452034"/>
            </a:xfrm>
          </p:grpSpPr>
          <p:sp>
            <p:nvSpPr>
              <p:cNvPr id="2" name="직사각형 1"/>
              <p:cNvSpPr/>
              <p:nvPr/>
            </p:nvSpPr>
            <p:spPr>
              <a:xfrm>
                <a:off x="557934" y="2232000"/>
                <a:ext cx="5040000" cy="34520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 name="그림 15" descr="텍스트이(가) 표시된 사진&#10;&#10;자동 생성된 설명">
                <a:extLst>
                  <a:ext uri="{FF2B5EF4-FFF2-40B4-BE49-F238E27FC236}">
                    <a16:creationId xmlns:a16="http://schemas.microsoft.com/office/drawing/2014/main" id="{87FE9ACC-381A-4680-942F-5FDCEA4103F3}"/>
                  </a:ext>
                </a:extLst>
              </p:cNvPr>
              <p:cNvPicPr>
                <a:picLocks noChangeAspect="1"/>
              </p:cNvPicPr>
              <p:nvPr/>
            </p:nvPicPr>
            <p:blipFill>
              <a:blip r:embed="rId4"/>
              <a:stretch>
                <a:fillRect/>
              </a:stretch>
            </p:blipFill>
            <p:spPr>
              <a:xfrm>
                <a:off x="672371" y="2771564"/>
                <a:ext cx="4811125" cy="2523942"/>
              </a:xfrm>
              <a:prstGeom prst="rect">
                <a:avLst/>
              </a:prstGeom>
              <a:ln>
                <a:noFill/>
              </a:ln>
            </p:spPr>
          </p:pic>
          <p:sp>
            <p:nvSpPr>
              <p:cNvPr id="18" name="직사각형 17">
                <a:extLst>
                  <a:ext uri="{FF2B5EF4-FFF2-40B4-BE49-F238E27FC236}">
                    <a16:creationId xmlns:a16="http://schemas.microsoft.com/office/drawing/2014/main" id="{24AFE3B5-29AE-40D5-9719-CA96B0D19344}"/>
                  </a:ext>
                </a:extLst>
              </p:cNvPr>
              <p:cNvSpPr/>
              <p:nvPr/>
            </p:nvSpPr>
            <p:spPr>
              <a:xfrm>
                <a:off x="2313858" y="4272545"/>
                <a:ext cx="1528150" cy="3850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직사각형 18">
                <a:extLst>
                  <a:ext uri="{FF2B5EF4-FFF2-40B4-BE49-F238E27FC236}">
                    <a16:creationId xmlns:a16="http://schemas.microsoft.com/office/drawing/2014/main" id="{93A47F6D-BC73-47AB-85C5-EBB53189A91F}"/>
                  </a:ext>
                </a:extLst>
              </p:cNvPr>
              <p:cNvSpPr/>
              <p:nvPr/>
            </p:nvSpPr>
            <p:spPr>
              <a:xfrm>
                <a:off x="2503872" y="4825073"/>
                <a:ext cx="1148122" cy="2685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9" name="직사각형 17">
              <a:extLst>
                <a:ext uri="{FF2B5EF4-FFF2-40B4-BE49-F238E27FC236}">
                  <a16:creationId xmlns:a16="http://schemas.microsoft.com/office/drawing/2014/main" id="{24AFE3B5-29AE-40D5-9719-CA96B0D19344}"/>
                </a:ext>
              </a:extLst>
            </p:cNvPr>
            <p:cNvSpPr/>
            <p:nvPr/>
          </p:nvSpPr>
          <p:spPr>
            <a:xfrm>
              <a:off x="1012371" y="3674237"/>
              <a:ext cx="478972" cy="5159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873182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16128" y="1179886"/>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VNC</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274232"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6" name="그룹 5">
            <a:extLst>
              <a:ext uri="{FF2B5EF4-FFF2-40B4-BE49-F238E27FC236}">
                <a16:creationId xmlns:a16="http://schemas.microsoft.com/office/drawing/2014/main" id="{3F44A8BE-2503-436D-B059-260FBB18FC77}"/>
              </a:ext>
            </a:extLst>
          </p:cNvPr>
          <p:cNvGrpSpPr/>
          <p:nvPr/>
        </p:nvGrpSpPr>
        <p:grpSpPr>
          <a:xfrm>
            <a:off x="716675" y="2673493"/>
            <a:ext cx="3893180" cy="1209563"/>
            <a:chOff x="712182" y="2713821"/>
            <a:chExt cx="3893180" cy="1209563"/>
          </a:xfrm>
        </p:grpSpPr>
        <p:sp>
          <p:nvSpPr>
            <p:cNvPr id="2" name="직사각형 1"/>
            <p:cNvSpPr/>
            <p:nvPr/>
          </p:nvSpPr>
          <p:spPr>
            <a:xfrm>
              <a:off x="712182" y="2713821"/>
              <a:ext cx="3893180" cy="1209563"/>
            </a:xfrm>
            <a:prstGeom prst="rect">
              <a:avLst/>
            </a:prstGeom>
            <a:solidFill>
              <a:srgbClr val="F0F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 name="그림 13" descr="텍스트이(가) 표시된 사진&#10;&#10;자동 생성된 설명">
              <a:extLst>
                <a:ext uri="{FF2B5EF4-FFF2-40B4-BE49-F238E27FC236}">
                  <a16:creationId xmlns:a16="http://schemas.microsoft.com/office/drawing/2014/main" id="{58463D05-D739-4311-B0AF-76A40816D180}"/>
                </a:ext>
              </a:extLst>
            </p:cNvPr>
            <p:cNvPicPr>
              <a:picLocks noChangeAspect="1"/>
            </p:cNvPicPr>
            <p:nvPr/>
          </p:nvPicPr>
          <p:blipFill rotWithShape="1">
            <a:blip r:embed="rId3"/>
            <a:srcRect l="4196" t="8907" r="6146" b="71508"/>
            <a:stretch/>
          </p:blipFill>
          <p:spPr>
            <a:xfrm>
              <a:off x="736229" y="2726822"/>
              <a:ext cx="2320706" cy="251869"/>
            </a:xfrm>
            <a:prstGeom prst="rect">
              <a:avLst/>
            </a:prstGeom>
          </p:spPr>
        </p:pic>
        <p:pic>
          <p:nvPicPr>
            <p:cNvPr id="29" name="그림 28" descr="텍스트이(가) 표시된 사진&#10;&#10;자동 생성된 설명">
              <a:extLst>
                <a:ext uri="{FF2B5EF4-FFF2-40B4-BE49-F238E27FC236}">
                  <a16:creationId xmlns:a16="http://schemas.microsoft.com/office/drawing/2014/main" id="{58463D05-D739-4311-B0AF-76A40816D180}"/>
                </a:ext>
              </a:extLst>
            </p:cNvPr>
            <p:cNvPicPr>
              <a:picLocks noChangeAspect="1"/>
            </p:cNvPicPr>
            <p:nvPr/>
          </p:nvPicPr>
          <p:blipFill rotWithShape="1">
            <a:blip r:embed="rId3"/>
            <a:srcRect l="44376" t="8907" r="3860" b="71929"/>
            <a:stretch/>
          </p:blipFill>
          <p:spPr>
            <a:xfrm>
              <a:off x="3265487" y="2726823"/>
              <a:ext cx="1339875" cy="246470"/>
            </a:xfrm>
            <a:prstGeom prst="rect">
              <a:avLst/>
            </a:prstGeom>
          </p:spPr>
        </p:pic>
        <p:sp>
          <p:nvSpPr>
            <p:cNvPr id="3" name="직사각형 2"/>
            <p:cNvSpPr/>
            <p:nvPr/>
          </p:nvSpPr>
          <p:spPr>
            <a:xfrm>
              <a:off x="2803628" y="2727493"/>
              <a:ext cx="506613" cy="194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그림 29" descr="텍스트이(가) 표시된 사진&#10;&#10;자동 생성된 설명">
              <a:extLst>
                <a:ext uri="{FF2B5EF4-FFF2-40B4-BE49-F238E27FC236}">
                  <a16:creationId xmlns:a16="http://schemas.microsoft.com/office/drawing/2014/main" id="{58463D05-D739-4311-B0AF-76A40816D180}"/>
                </a:ext>
              </a:extLst>
            </p:cNvPr>
            <p:cNvPicPr>
              <a:picLocks noChangeAspect="1"/>
            </p:cNvPicPr>
            <p:nvPr/>
          </p:nvPicPr>
          <p:blipFill rotWithShape="1">
            <a:blip r:embed="rId3"/>
            <a:srcRect l="5756" t="27595" r="6146" b="10295"/>
            <a:stretch/>
          </p:blipFill>
          <p:spPr>
            <a:xfrm>
              <a:off x="1305496" y="2990297"/>
              <a:ext cx="2625887" cy="919808"/>
            </a:xfrm>
            <a:prstGeom prst="rect">
              <a:avLst/>
            </a:prstGeom>
          </p:spPr>
        </p:pic>
        <p:sp>
          <p:nvSpPr>
            <p:cNvPr id="18" name="직사각형 17">
              <a:extLst>
                <a:ext uri="{FF2B5EF4-FFF2-40B4-BE49-F238E27FC236}">
                  <a16:creationId xmlns:a16="http://schemas.microsoft.com/office/drawing/2014/main" id="{24AFE3B5-29AE-40D5-9719-CA96B0D19344}"/>
                </a:ext>
              </a:extLst>
            </p:cNvPr>
            <p:cNvSpPr/>
            <p:nvPr/>
          </p:nvSpPr>
          <p:spPr>
            <a:xfrm>
              <a:off x="1352550" y="3276600"/>
              <a:ext cx="2543175" cy="2190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1" name="직사각형 30">
              <a:extLst>
                <a:ext uri="{FF2B5EF4-FFF2-40B4-BE49-F238E27FC236}">
                  <a16:creationId xmlns:a16="http://schemas.microsoft.com/office/drawing/2014/main" id="{24AFE3B5-29AE-40D5-9719-CA96B0D19344}"/>
                </a:ext>
              </a:extLst>
            </p:cNvPr>
            <p:cNvSpPr/>
            <p:nvPr/>
          </p:nvSpPr>
          <p:spPr>
            <a:xfrm>
              <a:off x="2438399" y="3629024"/>
              <a:ext cx="666751" cy="1905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5" name="그룹 4"/>
          <p:cNvGrpSpPr/>
          <p:nvPr/>
        </p:nvGrpSpPr>
        <p:grpSpPr>
          <a:xfrm>
            <a:off x="4893149" y="2673493"/>
            <a:ext cx="4018921" cy="3095589"/>
            <a:chOff x="559818" y="3387568"/>
            <a:chExt cx="2913654" cy="2244253"/>
          </a:xfrm>
        </p:grpSpPr>
        <p:pic>
          <p:nvPicPr>
            <p:cNvPr id="22" name="그림 21" descr="텍스트이(가) 표시된 사진&#10;&#10;자동 생성된 설명">
              <a:extLst>
                <a:ext uri="{FF2B5EF4-FFF2-40B4-BE49-F238E27FC236}">
                  <a16:creationId xmlns:a16="http://schemas.microsoft.com/office/drawing/2014/main" id="{374E2F1F-842B-41F4-87F1-49B8E2B7226E}"/>
                </a:ext>
              </a:extLst>
            </p:cNvPr>
            <p:cNvPicPr>
              <a:picLocks noChangeAspect="1"/>
            </p:cNvPicPr>
            <p:nvPr/>
          </p:nvPicPr>
          <p:blipFill rotWithShape="1">
            <a:blip r:embed="rId4"/>
            <a:srcRect l="1820" t="3606" r="2704" b="3950"/>
            <a:stretch/>
          </p:blipFill>
          <p:spPr>
            <a:xfrm>
              <a:off x="559818" y="3387568"/>
              <a:ext cx="2913654" cy="2244253"/>
            </a:xfrm>
            <a:prstGeom prst="rect">
              <a:avLst/>
            </a:prstGeom>
            <a:ln w="6350">
              <a:solidFill>
                <a:schemeClr val="bg1">
                  <a:lumMod val="75000"/>
                </a:schemeClr>
              </a:solidFill>
            </a:ln>
          </p:spPr>
        </p:pic>
        <p:sp>
          <p:nvSpPr>
            <p:cNvPr id="32" name="직사각형 31">
              <a:extLst>
                <a:ext uri="{FF2B5EF4-FFF2-40B4-BE49-F238E27FC236}">
                  <a16:creationId xmlns:a16="http://schemas.microsoft.com/office/drawing/2014/main" id="{24AFE3B5-29AE-40D5-9719-CA96B0D19344}"/>
                </a:ext>
              </a:extLst>
            </p:cNvPr>
            <p:cNvSpPr/>
            <p:nvPr/>
          </p:nvSpPr>
          <p:spPr>
            <a:xfrm>
              <a:off x="2434970" y="5455704"/>
              <a:ext cx="416901" cy="1164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44" name="직사각형 43">
            <a:extLst>
              <a:ext uri="{FF2B5EF4-FFF2-40B4-BE49-F238E27FC236}">
                <a16:creationId xmlns:a16="http://schemas.microsoft.com/office/drawing/2014/main" id="{439DCE1C-801F-43E7-9286-D60EB80C9FCA}"/>
              </a:ext>
            </a:extLst>
          </p:cNvPr>
          <p:cNvSpPr/>
          <p:nvPr/>
        </p:nvSpPr>
        <p:spPr>
          <a:xfrm>
            <a:off x="712182" y="2264459"/>
            <a:ext cx="418096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ngôn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bấm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OK.</a:t>
            </a:r>
          </a:p>
        </p:txBody>
      </p:sp>
      <p:sp>
        <p:nvSpPr>
          <p:cNvPr id="45" name="직사각형 44">
            <a:extLst>
              <a:ext uri="{FF2B5EF4-FFF2-40B4-BE49-F238E27FC236}">
                <a16:creationId xmlns:a16="http://schemas.microsoft.com/office/drawing/2014/main" id="{439DCE1C-801F-43E7-9286-D60EB80C9FCA}"/>
              </a:ext>
            </a:extLst>
          </p:cNvPr>
          <p:cNvSpPr/>
          <p:nvPr/>
        </p:nvSpPr>
        <p:spPr>
          <a:xfrm>
            <a:off x="4890263" y="2264459"/>
            <a:ext cx="418096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Next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VNC Viewer.</a:t>
            </a:r>
          </a:p>
        </p:txBody>
      </p:sp>
      <p:grpSp>
        <p:nvGrpSpPr>
          <p:cNvPr id="46" name="그룹 45">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47" name="직사각형 46">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48" name="직사각형 47">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VNC</a:t>
              </a:r>
            </a:p>
          </p:txBody>
        </p:sp>
      </p:grpSp>
    </p:spTree>
    <p:extLst>
      <p:ext uri="{BB962C8B-B14F-4D97-AF65-F5344CB8AC3E}">
        <p14:creationId xmlns:p14="http://schemas.microsoft.com/office/powerpoint/2010/main" val="547153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34289" y="1208260"/>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VNC</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VNC</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632372"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 name="그룹 2"/>
          <p:cNvGrpSpPr>
            <a:grpSpLocks noChangeAspect="1"/>
          </p:cNvGrpSpPr>
          <p:nvPr/>
        </p:nvGrpSpPr>
        <p:grpSpPr>
          <a:xfrm>
            <a:off x="712182" y="2671839"/>
            <a:ext cx="4009537" cy="3100902"/>
            <a:chOff x="559818" y="2289594"/>
            <a:chExt cx="2441800" cy="1888443"/>
          </a:xfrm>
        </p:grpSpPr>
        <p:pic>
          <p:nvPicPr>
            <p:cNvPr id="20" name="그림 19" descr="텍스트이(가) 표시된 사진&#10;&#10;자동 생성된 설명">
              <a:extLst>
                <a:ext uri="{FF2B5EF4-FFF2-40B4-BE49-F238E27FC236}">
                  <a16:creationId xmlns:a16="http://schemas.microsoft.com/office/drawing/2014/main" id="{61B4A88A-DB41-446A-BA2C-0BEF0D40A042}"/>
                </a:ext>
              </a:extLst>
            </p:cNvPr>
            <p:cNvPicPr>
              <a:picLocks noChangeAspect="1"/>
            </p:cNvPicPr>
            <p:nvPr/>
          </p:nvPicPr>
          <p:blipFill rotWithShape="1">
            <a:blip r:embed="rId3"/>
            <a:srcRect l="2012" t="2724" r="2603" b="3473"/>
            <a:stretch/>
          </p:blipFill>
          <p:spPr>
            <a:xfrm>
              <a:off x="559818" y="2289594"/>
              <a:ext cx="2441800" cy="1888443"/>
            </a:xfrm>
            <a:prstGeom prst="rect">
              <a:avLst/>
            </a:prstGeom>
            <a:ln w="6350">
              <a:solidFill>
                <a:schemeClr val="bg1">
                  <a:lumMod val="75000"/>
                </a:schemeClr>
              </a:solidFill>
            </a:ln>
          </p:spPr>
        </p:pic>
        <p:sp>
          <p:nvSpPr>
            <p:cNvPr id="54" name="직사각형 53">
              <a:extLst>
                <a:ext uri="{FF2B5EF4-FFF2-40B4-BE49-F238E27FC236}">
                  <a16:creationId xmlns:a16="http://schemas.microsoft.com/office/drawing/2014/main" id="{11DE5DF2-FCD4-44DA-8030-890784DCD358}"/>
                </a:ext>
              </a:extLst>
            </p:cNvPr>
            <p:cNvSpPr/>
            <p:nvPr/>
          </p:nvSpPr>
          <p:spPr>
            <a:xfrm>
              <a:off x="605749" y="3761033"/>
              <a:ext cx="1280055" cy="1251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7" name="직사각형 56">
              <a:extLst>
                <a:ext uri="{FF2B5EF4-FFF2-40B4-BE49-F238E27FC236}">
                  <a16:creationId xmlns:a16="http://schemas.microsoft.com/office/drawing/2014/main" id="{11DE5DF2-FCD4-44DA-8030-890784DCD358}"/>
                </a:ext>
              </a:extLst>
            </p:cNvPr>
            <p:cNvSpPr/>
            <p:nvPr/>
          </p:nvSpPr>
          <p:spPr>
            <a:xfrm>
              <a:off x="2119162" y="4017159"/>
              <a:ext cx="358574" cy="967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그룹 1"/>
          <p:cNvGrpSpPr>
            <a:grpSpLocks noChangeAspect="1"/>
          </p:cNvGrpSpPr>
          <p:nvPr/>
        </p:nvGrpSpPr>
        <p:grpSpPr>
          <a:xfrm>
            <a:off x="5007044" y="2671839"/>
            <a:ext cx="3996717" cy="3100902"/>
            <a:chOff x="559818" y="4310204"/>
            <a:chExt cx="2440800" cy="1893725"/>
          </a:xfrm>
        </p:grpSpPr>
        <p:pic>
          <p:nvPicPr>
            <p:cNvPr id="53" name="그림 52" descr="텍스트이(가) 표시된 사진&#10;&#10;자동 생성된 설명">
              <a:extLst>
                <a:ext uri="{FF2B5EF4-FFF2-40B4-BE49-F238E27FC236}">
                  <a16:creationId xmlns:a16="http://schemas.microsoft.com/office/drawing/2014/main" id="{8B0CF64D-6A6F-4A51-9742-7BBABC0D5E5C}"/>
                </a:ext>
              </a:extLst>
            </p:cNvPr>
            <p:cNvPicPr>
              <a:picLocks noChangeAspect="1"/>
            </p:cNvPicPr>
            <p:nvPr/>
          </p:nvPicPr>
          <p:blipFill rotWithShape="1">
            <a:blip r:embed="rId4"/>
            <a:srcRect l="1968" t="2578" r="3087" b="4343"/>
            <a:stretch/>
          </p:blipFill>
          <p:spPr>
            <a:xfrm>
              <a:off x="559818" y="4310204"/>
              <a:ext cx="2440800" cy="1893725"/>
            </a:xfrm>
            <a:prstGeom prst="rect">
              <a:avLst/>
            </a:prstGeom>
            <a:ln>
              <a:solidFill>
                <a:schemeClr val="bg1">
                  <a:lumMod val="75000"/>
                </a:schemeClr>
              </a:solidFill>
            </a:ln>
          </p:spPr>
        </p:pic>
        <p:sp>
          <p:nvSpPr>
            <p:cNvPr id="58" name="직사각형 57">
              <a:extLst>
                <a:ext uri="{FF2B5EF4-FFF2-40B4-BE49-F238E27FC236}">
                  <a16:creationId xmlns:a16="http://schemas.microsoft.com/office/drawing/2014/main" id="{11DE5DF2-FCD4-44DA-8030-890784DCD358}"/>
                </a:ext>
              </a:extLst>
            </p:cNvPr>
            <p:cNvSpPr/>
            <p:nvPr/>
          </p:nvSpPr>
          <p:spPr>
            <a:xfrm>
              <a:off x="1069774" y="5078082"/>
              <a:ext cx="674529" cy="102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2" name="직사각형 61">
              <a:extLst>
                <a:ext uri="{FF2B5EF4-FFF2-40B4-BE49-F238E27FC236}">
                  <a16:creationId xmlns:a16="http://schemas.microsoft.com/office/drawing/2014/main" id="{11DE5DF2-FCD4-44DA-8030-890784DCD358}"/>
                </a:ext>
              </a:extLst>
            </p:cNvPr>
            <p:cNvSpPr/>
            <p:nvPr/>
          </p:nvSpPr>
          <p:spPr>
            <a:xfrm>
              <a:off x="2212235" y="6054159"/>
              <a:ext cx="359608" cy="970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1" name="직사각형 20">
            <a:extLst>
              <a:ext uri="{FF2B5EF4-FFF2-40B4-BE49-F238E27FC236}">
                <a16:creationId xmlns:a16="http://schemas.microsoft.com/office/drawing/2014/main" id="{439DCE1C-801F-43E7-9286-D60EB80C9FCA}"/>
              </a:ext>
            </a:extLst>
          </p:cNvPr>
          <p:cNvSpPr/>
          <p:nvPr/>
        </p:nvSpPr>
        <p:spPr>
          <a:xfrm>
            <a:off x="712182" y="2264459"/>
            <a:ext cx="418096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Đánh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dấu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License Agreement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Next.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439DCE1C-801F-43E7-9286-D60EB80C9FCA}"/>
              </a:ext>
            </a:extLst>
          </p:cNvPr>
          <p:cNvSpPr/>
          <p:nvPr/>
        </p:nvSpPr>
        <p:spPr>
          <a:xfrm>
            <a:off x="5007044" y="2195024"/>
            <a:ext cx="443223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dễ</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Desktop Shortcut.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Bấm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Next</a:t>
            </a:r>
          </a:p>
        </p:txBody>
      </p:sp>
    </p:spTree>
    <p:extLst>
      <p:ext uri="{BB962C8B-B14F-4D97-AF65-F5344CB8AC3E}">
        <p14:creationId xmlns:p14="http://schemas.microsoft.com/office/powerpoint/2010/main" val="941661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63014" y="1160483"/>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VNC</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VNC</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487592"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5" name="그룹 4">
            <a:extLst>
              <a:ext uri="{FF2B5EF4-FFF2-40B4-BE49-F238E27FC236}">
                <a16:creationId xmlns:a16="http://schemas.microsoft.com/office/drawing/2014/main" id="{B2A33008-4E6D-446C-9212-8B0B4D35C6C6}"/>
              </a:ext>
            </a:extLst>
          </p:cNvPr>
          <p:cNvGrpSpPr/>
          <p:nvPr/>
        </p:nvGrpSpPr>
        <p:grpSpPr>
          <a:xfrm>
            <a:off x="557934" y="2270100"/>
            <a:ext cx="3833129" cy="3974477"/>
            <a:chOff x="557935" y="2270100"/>
            <a:chExt cx="3726468" cy="3863883"/>
          </a:xfrm>
        </p:grpSpPr>
        <p:pic>
          <p:nvPicPr>
            <p:cNvPr id="19" name="그림 18">
              <a:extLst>
                <a:ext uri="{FF2B5EF4-FFF2-40B4-BE49-F238E27FC236}">
                  <a16:creationId xmlns:a16="http://schemas.microsoft.com/office/drawing/2014/main" id="{4A1F58CD-B740-417F-8A48-23DE93535A36}"/>
                </a:ext>
              </a:extLst>
            </p:cNvPr>
            <p:cNvPicPr>
              <a:picLocks noChangeAspect="1"/>
            </p:cNvPicPr>
            <p:nvPr/>
          </p:nvPicPr>
          <p:blipFill rotWithShape="1">
            <a:blip r:embed="rId3"/>
            <a:srcRect t="53169" r="74594"/>
            <a:stretch/>
          </p:blipFill>
          <p:spPr>
            <a:xfrm>
              <a:off x="557935" y="2270100"/>
              <a:ext cx="3726468" cy="3863883"/>
            </a:xfrm>
            <a:prstGeom prst="rect">
              <a:avLst/>
            </a:prstGeom>
            <a:ln>
              <a:solidFill>
                <a:schemeClr val="bg1">
                  <a:lumMod val="75000"/>
                </a:schemeClr>
              </a:solidFill>
            </a:ln>
          </p:spPr>
        </p:pic>
        <p:sp>
          <p:nvSpPr>
            <p:cNvPr id="33" name="직사각형 32">
              <a:extLst>
                <a:ext uri="{FF2B5EF4-FFF2-40B4-BE49-F238E27FC236}">
                  <a16:creationId xmlns:a16="http://schemas.microsoft.com/office/drawing/2014/main" id="{9CBBF306-1311-4D3A-B2FD-2FCC744541FC}"/>
                </a:ext>
              </a:extLst>
            </p:cNvPr>
            <p:cNvSpPr/>
            <p:nvPr/>
          </p:nvSpPr>
          <p:spPr>
            <a:xfrm>
              <a:off x="842134" y="2499957"/>
              <a:ext cx="796166" cy="176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6" name="직사각형 35">
              <a:extLst>
                <a:ext uri="{FF2B5EF4-FFF2-40B4-BE49-F238E27FC236}">
                  <a16:creationId xmlns:a16="http://schemas.microsoft.com/office/drawing/2014/main" id="{9CBBF306-1311-4D3A-B2FD-2FCC744541FC}"/>
                </a:ext>
              </a:extLst>
            </p:cNvPr>
            <p:cNvSpPr/>
            <p:nvPr/>
          </p:nvSpPr>
          <p:spPr>
            <a:xfrm>
              <a:off x="579267" y="5899738"/>
              <a:ext cx="262867" cy="2044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4" name="직사각형 33"/>
          <p:cNvSpPr/>
          <p:nvPr/>
        </p:nvSpPr>
        <p:spPr>
          <a:xfrm>
            <a:off x="4486480" y="2270100"/>
            <a:ext cx="5076936"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thực thi từ lối tắt, hãy nhấp vào biểu tượng cửa sổ ở góc dưới cùng bên trái của Màn hình nền và nhấp 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o</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VNC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Viewer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4662235" y="2911135"/>
            <a:ext cx="1723643" cy="752798"/>
            <a:chOff x="4654283" y="2969935"/>
            <a:chExt cx="1723643" cy="752798"/>
          </a:xfrm>
        </p:grpSpPr>
        <p:pic>
          <p:nvPicPr>
            <p:cNvPr id="21" name="그림 19">
              <a:extLst>
                <a:ext uri="{FF2B5EF4-FFF2-40B4-BE49-F238E27FC236}">
                  <a16:creationId xmlns:a16="http://schemas.microsoft.com/office/drawing/2014/main" id="{C1DA19DD-1FDC-4789-B15C-B7539F5EAC33}"/>
                </a:ext>
              </a:extLst>
            </p:cNvPr>
            <p:cNvPicPr>
              <a:picLocks noChangeAspect="1"/>
            </p:cNvPicPr>
            <p:nvPr/>
          </p:nvPicPr>
          <p:blipFill>
            <a:blip r:embed="rId4"/>
            <a:stretch>
              <a:fillRect/>
            </a:stretch>
          </p:blipFill>
          <p:spPr>
            <a:xfrm>
              <a:off x="5637888" y="2969935"/>
              <a:ext cx="740038" cy="752798"/>
            </a:xfrm>
            <a:prstGeom prst="rect">
              <a:avLst/>
            </a:prstGeom>
            <a:noFill/>
            <a:ln w="38100">
              <a:noFill/>
            </a:ln>
          </p:spPr>
        </p:pic>
        <p:pic>
          <p:nvPicPr>
            <p:cNvPr id="2" name="Picture 1"/>
            <p:cNvPicPr>
              <a:picLocks noChangeAspect="1"/>
            </p:cNvPicPr>
            <p:nvPr/>
          </p:nvPicPr>
          <p:blipFill rotWithShape="1">
            <a:blip r:embed="rId5"/>
            <a:srcRect l="8924"/>
            <a:stretch/>
          </p:blipFill>
          <p:spPr>
            <a:xfrm>
              <a:off x="4654283" y="2969936"/>
              <a:ext cx="888188" cy="752797"/>
            </a:xfrm>
            <a:prstGeom prst="rect">
              <a:avLst/>
            </a:prstGeom>
          </p:spPr>
        </p:pic>
      </p:grpSp>
      <p:sp>
        <p:nvSpPr>
          <p:cNvPr id="16" name="직사각형 15"/>
          <p:cNvSpPr/>
          <p:nvPr/>
        </p:nvSpPr>
        <p:spPr>
          <a:xfrm>
            <a:off x="1760746" y="2451614"/>
            <a:ext cx="1064901" cy="246615"/>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VNC Viewer</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48084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Tìm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hiểu</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về Linux</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1.</a:t>
            </a:r>
          </a:p>
        </p:txBody>
      </p:sp>
      <p:grpSp>
        <p:nvGrpSpPr>
          <p:cNvPr id="2" name="그룹 1">
            <a:extLst>
              <a:ext uri="{FF2B5EF4-FFF2-40B4-BE49-F238E27FC236}">
                <a16:creationId xmlns:a16="http://schemas.microsoft.com/office/drawing/2014/main" id="{B43F08FA-EF17-464C-9173-E659C3FFFC64}"/>
              </a:ext>
            </a:extLst>
          </p:cNvPr>
          <p:cNvGrpSpPr/>
          <p:nvPr/>
        </p:nvGrpSpPr>
        <p:grpSpPr>
          <a:xfrm>
            <a:off x="1051644" y="3971927"/>
            <a:ext cx="5702300" cy="1137840"/>
            <a:chOff x="1051644" y="4065237"/>
            <a:chExt cx="5702300" cy="1137840"/>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1.1.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Tổng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quan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về Linux</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6" name="직사각형 1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1.2.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Tính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năng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của</a:t>
              </a:r>
              <a:r>
                <a:rPr lang="en-US" altLang="ko-KR" dirty="0">
                  <a:solidFill>
                    <a:schemeClr val="bg1">
                      <a:lumMod val="65000"/>
                    </a:schemeClr>
                  </a:solidFill>
                  <a:latin typeface="SamsungOne-400" panose="020B0503030303020204" pitchFamily="34" charset="0"/>
                  <a:ea typeface="SamsungOne-400" panose="020B0503030303020204" pitchFamily="34" charset="0"/>
                </a:rPr>
                <a:t> Linux</a:t>
              </a: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1.3.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hành</a:t>
                </a:r>
                <a:r>
                  <a:rPr lang="en-US" altLang="ko-KR" dirty="0">
                    <a:solidFill>
                      <a:schemeClr val="bg1">
                        <a:lumMod val="65000"/>
                      </a:schemeClr>
                    </a:solidFill>
                    <a:latin typeface="SamsungOne-400" panose="020B0503030303020204" pitchFamily="34" charset="0"/>
                    <a:ea typeface="SamsungOne-400" panose="020B0503030303020204" pitchFamily="34" charset="0"/>
                  </a:rPr>
                  <a:t> Raspberry Pi </a:t>
                </a: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spTree>
    <p:extLst>
      <p:ext uri="{BB962C8B-B14F-4D97-AF65-F5344CB8AC3E}">
        <p14:creationId xmlns:p14="http://schemas.microsoft.com/office/powerpoint/2010/main" val="666308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34289" y="1215953"/>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VNC</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VNC</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561793"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4" name="그룹 3">
            <a:extLst>
              <a:ext uri="{FF2B5EF4-FFF2-40B4-BE49-F238E27FC236}">
                <a16:creationId xmlns:a16="http://schemas.microsoft.com/office/drawing/2014/main" id="{281A3ED7-F4F2-45B6-BA6C-8B71EC8BB4D7}"/>
              </a:ext>
            </a:extLst>
          </p:cNvPr>
          <p:cNvGrpSpPr/>
          <p:nvPr/>
        </p:nvGrpSpPr>
        <p:grpSpPr>
          <a:xfrm>
            <a:off x="714660" y="3143846"/>
            <a:ext cx="4141442" cy="2946853"/>
            <a:chOff x="714660" y="3397528"/>
            <a:chExt cx="3886425" cy="2765395"/>
          </a:xfrm>
        </p:grpSpPr>
        <p:pic>
          <p:nvPicPr>
            <p:cNvPr id="16" name="그림 15">
              <a:extLst>
                <a:ext uri="{FF2B5EF4-FFF2-40B4-BE49-F238E27FC236}">
                  <a16:creationId xmlns:a16="http://schemas.microsoft.com/office/drawing/2014/main" id="{1CA1661B-1F22-4C9C-B431-79AEF55A8A38}"/>
                </a:ext>
              </a:extLst>
            </p:cNvPr>
            <p:cNvPicPr>
              <a:picLocks noChangeAspect="1"/>
            </p:cNvPicPr>
            <p:nvPr/>
          </p:nvPicPr>
          <p:blipFill rotWithShape="1">
            <a:blip r:embed="rId3"/>
            <a:srcRect l="1215" t="1869" r="1299" b="2166"/>
            <a:stretch/>
          </p:blipFill>
          <p:spPr>
            <a:xfrm>
              <a:off x="714660" y="3397528"/>
              <a:ext cx="3886425" cy="2765395"/>
            </a:xfrm>
            <a:prstGeom prst="rect">
              <a:avLst/>
            </a:prstGeom>
            <a:ln>
              <a:solidFill>
                <a:schemeClr val="bg1">
                  <a:lumMod val="75000"/>
                </a:schemeClr>
              </a:solidFill>
            </a:ln>
          </p:spPr>
        </p:pic>
        <p:sp>
          <p:nvSpPr>
            <p:cNvPr id="54" name="직사각형 53">
              <a:extLst>
                <a:ext uri="{FF2B5EF4-FFF2-40B4-BE49-F238E27FC236}">
                  <a16:creationId xmlns:a16="http://schemas.microsoft.com/office/drawing/2014/main" id="{11DE5DF2-FCD4-44DA-8030-890784DCD358}"/>
                </a:ext>
              </a:extLst>
            </p:cNvPr>
            <p:cNvSpPr/>
            <p:nvPr/>
          </p:nvSpPr>
          <p:spPr>
            <a:xfrm>
              <a:off x="1784390" y="5615384"/>
              <a:ext cx="1744118" cy="1683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직사각형 18">
              <a:extLst>
                <a:ext uri="{FF2B5EF4-FFF2-40B4-BE49-F238E27FC236}">
                  <a16:creationId xmlns:a16="http://schemas.microsoft.com/office/drawing/2014/main" id="{11DE5DF2-FCD4-44DA-8030-890784DCD358}"/>
                </a:ext>
              </a:extLst>
            </p:cNvPr>
            <p:cNvSpPr/>
            <p:nvPr/>
          </p:nvSpPr>
          <p:spPr>
            <a:xfrm>
              <a:off x="2408837" y="5834231"/>
              <a:ext cx="508799" cy="1807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5" name="그룹 4">
            <a:extLst>
              <a:ext uri="{FF2B5EF4-FFF2-40B4-BE49-F238E27FC236}">
                <a16:creationId xmlns:a16="http://schemas.microsoft.com/office/drawing/2014/main" id="{83C6CF0B-1CF1-477A-BC24-FF3282CB8FB0}"/>
              </a:ext>
            </a:extLst>
          </p:cNvPr>
          <p:cNvGrpSpPr/>
          <p:nvPr/>
        </p:nvGrpSpPr>
        <p:grpSpPr>
          <a:xfrm>
            <a:off x="5075728" y="3143846"/>
            <a:ext cx="4153580" cy="2946853"/>
            <a:chOff x="5015214" y="3397528"/>
            <a:chExt cx="3897466" cy="2765147"/>
          </a:xfrm>
        </p:grpSpPr>
        <p:sp>
          <p:nvSpPr>
            <p:cNvPr id="58" name="직사각형 57">
              <a:extLst>
                <a:ext uri="{FF2B5EF4-FFF2-40B4-BE49-F238E27FC236}">
                  <a16:creationId xmlns:a16="http://schemas.microsoft.com/office/drawing/2014/main" id="{11DE5DF2-FCD4-44DA-8030-890784DCD358}"/>
                </a:ext>
              </a:extLst>
            </p:cNvPr>
            <p:cNvSpPr/>
            <p:nvPr/>
          </p:nvSpPr>
          <p:spPr>
            <a:xfrm>
              <a:off x="5824056" y="4812468"/>
              <a:ext cx="1089304" cy="2277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21" name="그림 20">
              <a:extLst>
                <a:ext uri="{FF2B5EF4-FFF2-40B4-BE49-F238E27FC236}">
                  <a16:creationId xmlns:a16="http://schemas.microsoft.com/office/drawing/2014/main" id="{9EC6577C-9EC3-45E2-88E9-527F4770DB49}"/>
                </a:ext>
              </a:extLst>
            </p:cNvPr>
            <p:cNvPicPr>
              <a:picLocks noChangeAspect="1"/>
            </p:cNvPicPr>
            <p:nvPr/>
          </p:nvPicPr>
          <p:blipFill rotWithShape="1">
            <a:blip r:embed="rId4"/>
            <a:srcRect l="50466" t="40594" r="15125" b="15890"/>
            <a:stretch/>
          </p:blipFill>
          <p:spPr>
            <a:xfrm>
              <a:off x="5025585" y="3397528"/>
              <a:ext cx="3887095" cy="2765147"/>
            </a:xfrm>
            <a:prstGeom prst="rect">
              <a:avLst/>
            </a:prstGeom>
            <a:ln>
              <a:solidFill>
                <a:schemeClr val="bg1">
                  <a:lumMod val="75000"/>
                </a:schemeClr>
              </a:solidFill>
            </a:ln>
          </p:spPr>
        </p:pic>
        <p:sp>
          <p:nvSpPr>
            <p:cNvPr id="22" name="직사각형 21">
              <a:extLst>
                <a:ext uri="{FF2B5EF4-FFF2-40B4-BE49-F238E27FC236}">
                  <a16:creationId xmlns:a16="http://schemas.microsoft.com/office/drawing/2014/main" id="{11DE5DF2-FCD4-44DA-8030-890784DCD358}"/>
                </a:ext>
              </a:extLst>
            </p:cNvPr>
            <p:cNvSpPr/>
            <p:nvPr/>
          </p:nvSpPr>
          <p:spPr>
            <a:xfrm>
              <a:off x="5015214" y="3517169"/>
              <a:ext cx="158092" cy="97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직사각형 28">
              <a:extLst>
                <a:ext uri="{FF2B5EF4-FFF2-40B4-BE49-F238E27FC236}">
                  <a16:creationId xmlns:a16="http://schemas.microsoft.com/office/drawing/2014/main" id="{11DE5DF2-FCD4-44DA-8030-890784DCD358}"/>
                </a:ext>
              </a:extLst>
            </p:cNvPr>
            <p:cNvSpPr/>
            <p:nvPr/>
          </p:nvSpPr>
          <p:spPr>
            <a:xfrm>
              <a:off x="5015214" y="3615049"/>
              <a:ext cx="1111089" cy="1174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0" name="직사각형 19">
            <a:extLst>
              <a:ext uri="{FF2B5EF4-FFF2-40B4-BE49-F238E27FC236}">
                <a16:creationId xmlns:a16="http://schemas.microsoft.com/office/drawing/2014/main" id="{439DCE1C-801F-43E7-9286-D60EB80C9FCA}"/>
              </a:ext>
            </a:extLst>
          </p:cNvPr>
          <p:cNvSpPr/>
          <p:nvPr/>
        </p:nvSpPr>
        <p:spPr>
          <a:xfrm>
            <a:off x="712182" y="2217598"/>
            <a:ext cx="4143919"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ô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Gửi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GOT IT.</a:t>
            </a:r>
          </a:p>
        </p:txBody>
      </p:sp>
      <p:sp>
        <p:nvSpPr>
          <p:cNvPr id="27" name="직사각형 26">
            <a:extLst>
              <a:ext uri="{FF2B5EF4-FFF2-40B4-BE49-F238E27FC236}">
                <a16:creationId xmlns:a16="http://schemas.microsoft.com/office/drawing/2014/main" id="{439DCE1C-801F-43E7-9286-D60EB80C9FCA}"/>
              </a:ext>
            </a:extLst>
          </p:cNvPr>
          <p:cNvSpPr/>
          <p:nvPr/>
        </p:nvSpPr>
        <p:spPr>
          <a:xfrm>
            <a:off x="5075728" y="2214834"/>
            <a:ext cx="4180967"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Cuối cùng bạn đã truy cập được VNC Viewer. Vì chưa có máy tính nào được kết nối, hãy kết nối nó với PC. Mở menu Tệp và nhấp vào Kết nối mới.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8" name="Group 7"/>
          <p:cNvGrpSpPr/>
          <p:nvPr/>
        </p:nvGrpSpPr>
        <p:grpSpPr>
          <a:xfrm>
            <a:off x="376444" y="5013110"/>
            <a:ext cx="1527217" cy="707801"/>
            <a:chOff x="257174" y="5075961"/>
            <a:chExt cx="1527217" cy="707801"/>
          </a:xfrm>
        </p:grpSpPr>
        <p:sp>
          <p:nvSpPr>
            <p:cNvPr id="3" name="Rectangle 2"/>
            <p:cNvSpPr/>
            <p:nvPr/>
          </p:nvSpPr>
          <p:spPr>
            <a:xfrm>
              <a:off x="257174" y="5075961"/>
              <a:ext cx="1373923" cy="7078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p:cNvSpPr txBox="1"/>
            <p:nvPr/>
          </p:nvSpPr>
          <p:spPr>
            <a:xfrm>
              <a:off x="290160" y="5114965"/>
              <a:ext cx="1340938" cy="646331"/>
            </a:xfrm>
            <a:prstGeom prst="rect">
              <a:avLst/>
            </a:prstGeom>
            <a:noFill/>
          </p:spPr>
          <p:txBody>
            <a:bodyPr wrap="square" rtlCol="0">
              <a:spAutoFit/>
            </a:bodyPr>
            <a:lstStyle/>
            <a:p>
              <a:r>
                <a:rPr lang="en-US" altLang="ko-KR" sz="1200" dirty="0">
                  <a:latin typeface="SamsungOne-400" panose="020B0503030303020204" pitchFamily="34" charset="0"/>
                  <a:ea typeface="SamsungOne-400" panose="020B0503030303020204" pitchFamily="34" charset="0"/>
                </a:rPr>
                <a:t>It doesn’t matter though you don’t check it.</a:t>
              </a:r>
              <a:endParaRPr lang="ko-KR" altLang="en-US" sz="1200" dirty="0">
                <a:latin typeface="SamsungOne-400" panose="020B0503030303020204" pitchFamily="34" charset="0"/>
              </a:endParaRPr>
            </a:p>
          </p:txBody>
        </p:sp>
        <p:sp>
          <p:nvSpPr>
            <p:cNvPr id="7" name="Flowchart: Merge 6"/>
            <p:cNvSpPr/>
            <p:nvPr/>
          </p:nvSpPr>
          <p:spPr>
            <a:xfrm rot="16200000">
              <a:off x="1589085" y="5558618"/>
              <a:ext cx="189009" cy="201603"/>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p:cNvGrpSpPr/>
          <p:nvPr/>
        </p:nvGrpSpPr>
        <p:grpSpPr>
          <a:xfrm>
            <a:off x="1903661" y="5035647"/>
            <a:ext cx="4370032" cy="466417"/>
            <a:chOff x="1903661" y="5035647"/>
            <a:chExt cx="4370032" cy="466417"/>
          </a:xfrm>
        </p:grpSpPr>
        <p:sp>
          <p:nvSpPr>
            <p:cNvPr id="28" name="직사각형 27"/>
            <p:cNvSpPr/>
            <p:nvPr/>
          </p:nvSpPr>
          <p:spPr>
            <a:xfrm>
              <a:off x="1903661" y="5035647"/>
              <a:ext cx="4370032" cy="28294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Send anonymous usage data to help improve VNC Viewer</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9" name="직선 화살표 연결선 8"/>
            <p:cNvCxnSpPr/>
            <p:nvPr/>
          </p:nvCxnSpPr>
          <p:spPr>
            <a:xfrm>
              <a:off x="2896239" y="5318588"/>
              <a:ext cx="0" cy="18347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직사각형 29"/>
          <p:cNvSpPr/>
          <p:nvPr/>
        </p:nvSpPr>
        <p:spPr>
          <a:xfrm>
            <a:off x="6345936" y="3319422"/>
            <a:ext cx="1524180" cy="240642"/>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New connection…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158339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148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VNC</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VNC</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380912"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5" name="그룹 4">
            <a:extLst>
              <a:ext uri="{FF2B5EF4-FFF2-40B4-BE49-F238E27FC236}">
                <a16:creationId xmlns:a16="http://schemas.microsoft.com/office/drawing/2014/main" id="{254DE5FC-3DEB-40CF-9B95-5F060770A1A0}"/>
              </a:ext>
            </a:extLst>
          </p:cNvPr>
          <p:cNvGrpSpPr/>
          <p:nvPr/>
        </p:nvGrpSpPr>
        <p:grpSpPr>
          <a:xfrm>
            <a:off x="5005127" y="3338586"/>
            <a:ext cx="4050652" cy="2882943"/>
            <a:chOff x="5025127" y="3397528"/>
            <a:chExt cx="3874952" cy="2757893"/>
          </a:xfrm>
        </p:grpSpPr>
        <p:pic>
          <p:nvPicPr>
            <p:cNvPr id="18" name="그림 17">
              <a:extLst>
                <a:ext uri="{FF2B5EF4-FFF2-40B4-BE49-F238E27FC236}">
                  <a16:creationId xmlns:a16="http://schemas.microsoft.com/office/drawing/2014/main" id="{7C7675FD-FC01-4F93-8449-8B499155DFCC}"/>
                </a:ext>
              </a:extLst>
            </p:cNvPr>
            <p:cNvPicPr>
              <a:picLocks noChangeAspect="1"/>
            </p:cNvPicPr>
            <p:nvPr/>
          </p:nvPicPr>
          <p:blipFill rotWithShape="1">
            <a:blip r:embed="rId3"/>
            <a:srcRect l="1383" t="2028" r="1375" b="2242"/>
            <a:stretch/>
          </p:blipFill>
          <p:spPr>
            <a:xfrm>
              <a:off x="5025127" y="3397528"/>
              <a:ext cx="3874952" cy="2757893"/>
            </a:xfrm>
            <a:prstGeom prst="rect">
              <a:avLst/>
            </a:prstGeom>
            <a:ln>
              <a:solidFill>
                <a:schemeClr val="bg1">
                  <a:lumMod val="75000"/>
                </a:schemeClr>
              </a:solidFill>
            </a:ln>
          </p:spPr>
        </p:pic>
        <p:sp>
          <p:nvSpPr>
            <p:cNvPr id="58" name="직사각형 57">
              <a:extLst>
                <a:ext uri="{FF2B5EF4-FFF2-40B4-BE49-F238E27FC236}">
                  <a16:creationId xmlns:a16="http://schemas.microsoft.com/office/drawing/2014/main" id="{11DE5DF2-FCD4-44DA-8030-890784DCD358}"/>
                </a:ext>
              </a:extLst>
            </p:cNvPr>
            <p:cNvSpPr/>
            <p:nvPr/>
          </p:nvSpPr>
          <p:spPr>
            <a:xfrm>
              <a:off x="7076511" y="5261884"/>
              <a:ext cx="390846" cy="1806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4" name="그룹 3">
            <a:extLst>
              <a:ext uri="{FF2B5EF4-FFF2-40B4-BE49-F238E27FC236}">
                <a16:creationId xmlns:a16="http://schemas.microsoft.com/office/drawing/2014/main" id="{918FA46A-2784-475F-9631-ADF0553436C1}"/>
              </a:ext>
            </a:extLst>
          </p:cNvPr>
          <p:cNvGrpSpPr/>
          <p:nvPr/>
        </p:nvGrpSpPr>
        <p:grpSpPr>
          <a:xfrm>
            <a:off x="712182" y="3338586"/>
            <a:ext cx="4058601" cy="2904541"/>
            <a:chOff x="712181" y="3397732"/>
            <a:chExt cx="3859073" cy="2761749"/>
          </a:xfrm>
        </p:grpSpPr>
        <p:pic>
          <p:nvPicPr>
            <p:cNvPr id="17" name="그림 16">
              <a:extLst>
                <a:ext uri="{FF2B5EF4-FFF2-40B4-BE49-F238E27FC236}">
                  <a16:creationId xmlns:a16="http://schemas.microsoft.com/office/drawing/2014/main" id="{8E200485-1A8B-4381-B9EE-B9434CD1DDA3}"/>
                </a:ext>
              </a:extLst>
            </p:cNvPr>
            <p:cNvPicPr>
              <a:picLocks noChangeAspect="1"/>
            </p:cNvPicPr>
            <p:nvPr/>
          </p:nvPicPr>
          <p:blipFill rotWithShape="1">
            <a:blip r:embed="rId4"/>
            <a:srcRect l="1210" t="1772" r="1434" b="1920"/>
            <a:stretch/>
          </p:blipFill>
          <p:spPr>
            <a:xfrm>
              <a:off x="712181" y="3397732"/>
              <a:ext cx="3859073" cy="2761749"/>
            </a:xfrm>
            <a:prstGeom prst="rect">
              <a:avLst/>
            </a:prstGeom>
            <a:ln w="6350">
              <a:solidFill>
                <a:schemeClr val="bg1">
                  <a:lumMod val="75000"/>
                </a:schemeClr>
              </a:solidFill>
            </a:ln>
          </p:spPr>
        </p:pic>
        <p:sp>
          <p:nvSpPr>
            <p:cNvPr id="54" name="직사각형 53">
              <a:extLst>
                <a:ext uri="{FF2B5EF4-FFF2-40B4-BE49-F238E27FC236}">
                  <a16:creationId xmlns:a16="http://schemas.microsoft.com/office/drawing/2014/main" id="{11DE5DF2-FCD4-44DA-8030-890784DCD358}"/>
                </a:ext>
              </a:extLst>
            </p:cNvPr>
            <p:cNvSpPr/>
            <p:nvPr/>
          </p:nvSpPr>
          <p:spPr>
            <a:xfrm>
              <a:off x="1708697" y="4397758"/>
              <a:ext cx="1742120" cy="3092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직사각형 18">
              <a:extLst>
                <a:ext uri="{FF2B5EF4-FFF2-40B4-BE49-F238E27FC236}">
                  <a16:creationId xmlns:a16="http://schemas.microsoft.com/office/drawing/2014/main" id="{11DE5DF2-FCD4-44DA-8030-890784DCD358}"/>
                </a:ext>
              </a:extLst>
            </p:cNvPr>
            <p:cNvSpPr/>
            <p:nvPr/>
          </p:nvSpPr>
          <p:spPr>
            <a:xfrm>
              <a:off x="2894344" y="5982743"/>
              <a:ext cx="385358" cy="1562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0" name="직사각형 19">
            <a:extLst>
              <a:ext uri="{FF2B5EF4-FFF2-40B4-BE49-F238E27FC236}">
                <a16:creationId xmlns:a16="http://schemas.microsoft.com/office/drawing/2014/main" id="{439DCE1C-801F-43E7-9286-D60EB80C9FCA}"/>
              </a:ext>
            </a:extLst>
          </p:cNvPr>
          <p:cNvSpPr/>
          <p:nvPr/>
        </p:nvSpPr>
        <p:spPr>
          <a:xfrm>
            <a:off x="712182" y="2188259"/>
            <a:ext cx="4240309"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VNC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Server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Nhập địa chỉ IP của wlan0 được sử dụng để thiết lập lại Raspberry Pi. (※Tham khảo trang 27)</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với Tên, bạn có thể nhập bất cứ thứ gì bạn muốn, nhưng để thuận tiện, hãy đặt nó là Pi và nhấp vào OK.</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439DCE1C-801F-43E7-9286-D60EB80C9FCA}"/>
              </a:ext>
            </a:extLst>
          </p:cNvPr>
          <p:cNvSpPr/>
          <p:nvPr/>
        </p:nvSpPr>
        <p:spPr>
          <a:xfrm>
            <a:off x="5006406" y="2188259"/>
            <a:ext cx="4180967"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Thông báo 'Máy chủ VNC không được nhận dạng' bật lên. Điều này đề cập rằng không có hồ sơ kết nối.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Nhấp vào Tiếp tục.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6" name="그룹 5"/>
          <p:cNvGrpSpPr/>
          <p:nvPr/>
        </p:nvGrpSpPr>
        <p:grpSpPr>
          <a:xfrm>
            <a:off x="2993661" y="3791645"/>
            <a:ext cx="1894294" cy="598672"/>
            <a:chOff x="2993661" y="3791645"/>
            <a:chExt cx="1894294" cy="598672"/>
          </a:xfrm>
        </p:grpSpPr>
        <p:sp>
          <p:nvSpPr>
            <p:cNvPr id="22" name="직사각형 21"/>
            <p:cNvSpPr/>
            <p:nvPr/>
          </p:nvSpPr>
          <p:spPr>
            <a:xfrm>
              <a:off x="2993661" y="3791645"/>
              <a:ext cx="1894294" cy="412875"/>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VCN Server 192.168.0.2</a:t>
              </a:r>
            </a:p>
            <a:p>
              <a:r>
                <a:rPr lang="en-US" altLang="ko-KR" sz="1300" b="1" dirty="0">
                  <a:solidFill>
                    <a:schemeClr val="bg1"/>
                  </a:solidFill>
                  <a:latin typeface="SamsungOne-400" panose="020B0503030303020204" pitchFamily="34" charset="0"/>
                  <a:ea typeface="SamsungOne-400" panose="020B0503030303020204" pitchFamily="34" charset="0"/>
                </a:rPr>
                <a:t>Name Pi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 name="직선 화살표 연결선 2"/>
            <p:cNvCxnSpPr/>
            <p:nvPr/>
          </p:nvCxnSpPr>
          <p:spPr>
            <a:xfrm flipH="1">
              <a:off x="3352800" y="4206240"/>
              <a:ext cx="3810" cy="18407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1458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93AE05E2-65C9-487C-8E4E-2BA629733C9D}"/>
              </a:ext>
            </a:extLst>
          </p:cNvPr>
          <p:cNvPicPr>
            <a:picLocks noChangeAspect="1"/>
          </p:cNvPicPr>
          <p:nvPr/>
        </p:nvPicPr>
        <p:blipFill rotWithShape="1">
          <a:blip r:embed="rId3"/>
          <a:srcRect l="261" t="359" r="441" b="1"/>
          <a:stretch/>
        </p:blipFill>
        <p:spPr>
          <a:xfrm>
            <a:off x="4601526" y="3455476"/>
            <a:ext cx="4721749" cy="2636251"/>
          </a:xfrm>
          <a:prstGeom prst="rect">
            <a:avLst/>
          </a:prstGeom>
          <a:ln>
            <a:solidFill>
              <a:schemeClr val="bg1">
                <a:lumMod val="75000"/>
              </a:schemeClr>
            </a:solidFill>
          </a:ln>
        </p:spPr>
      </p:pic>
      <p:sp>
        <p:nvSpPr>
          <p:cNvPr id="23" name="직사각형 22">
            <a:extLst>
              <a:ext uri="{FF2B5EF4-FFF2-40B4-BE49-F238E27FC236}">
                <a16:creationId xmlns:a16="http://schemas.microsoft.com/office/drawing/2014/main" id="{63CFEA5D-13A4-4869-9046-BEEF6B820D50}"/>
              </a:ext>
            </a:extLst>
          </p:cNvPr>
          <p:cNvSpPr/>
          <p:nvPr/>
        </p:nvSpPr>
        <p:spPr>
          <a:xfrm>
            <a:off x="463014" y="1208260"/>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VNC</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PC Windows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VNC</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239505"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 name="그룹 2">
            <a:extLst>
              <a:ext uri="{FF2B5EF4-FFF2-40B4-BE49-F238E27FC236}">
                <a16:creationId xmlns:a16="http://schemas.microsoft.com/office/drawing/2014/main" id="{A0BEA60B-4CAB-4D6D-A665-6E3A5FF3ECF1}"/>
              </a:ext>
            </a:extLst>
          </p:cNvPr>
          <p:cNvGrpSpPr/>
          <p:nvPr/>
        </p:nvGrpSpPr>
        <p:grpSpPr>
          <a:xfrm>
            <a:off x="712182" y="3455476"/>
            <a:ext cx="3635308" cy="2636251"/>
            <a:chOff x="712182" y="3528695"/>
            <a:chExt cx="3635308" cy="2636251"/>
          </a:xfrm>
        </p:grpSpPr>
        <p:pic>
          <p:nvPicPr>
            <p:cNvPr id="16" name="그림 15">
              <a:extLst>
                <a:ext uri="{FF2B5EF4-FFF2-40B4-BE49-F238E27FC236}">
                  <a16:creationId xmlns:a16="http://schemas.microsoft.com/office/drawing/2014/main" id="{EE859389-1608-49F7-8002-F11401EE27EC}"/>
                </a:ext>
              </a:extLst>
            </p:cNvPr>
            <p:cNvPicPr>
              <a:picLocks noChangeAspect="1"/>
            </p:cNvPicPr>
            <p:nvPr/>
          </p:nvPicPr>
          <p:blipFill rotWithShape="1">
            <a:blip r:embed="rId4"/>
            <a:srcRect l="2120" t="3334" r="2032" b="3498"/>
            <a:stretch/>
          </p:blipFill>
          <p:spPr>
            <a:xfrm>
              <a:off x="712182" y="3528695"/>
              <a:ext cx="3635308" cy="2636251"/>
            </a:xfrm>
            <a:prstGeom prst="rect">
              <a:avLst/>
            </a:prstGeom>
            <a:ln>
              <a:solidFill>
                <a:schemeClr val="bg1">
                  <a:lumMod val="75000"/>
                </a:schemeClr>
              </a:solidFill>
            </a:ln>
          </p:spPr>
        </p:pic>
        <p:sp>
          <p:nvSpPr>
            <p:cNvPr id="54" name="직사각형 53">
              <a:extLst>
                <a:ext uri="{FF2B5EF4-FFF2-40B4-BE49-F238E27FC236}">
                  <a16:creationId xmlns:a16="http://schemas.microsoft.com/office/drawing/2014/main" id="{11DE5DF2-FCD4-44DA-8030-890784DCD358}"/>
                </a:ext>
              </a:extLst>
            </p:cNvPr>
            <p:cNvSpPr/>
            <p:nvPr/>
          </p:nvSpPr>
          <p:spPr>
            <a:xfrm>
              <a:off x="1843036" y="4594661"/>
              <a:ext cx="1917478" cy="4507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직사각형 18">
              <a:extLst>
                <a:ext uri="{FF2B5EF4-FFF2-40B4-BE49-F238E27FC236}">
                  <a16:creationId xmlns:a16="http://schemas.microsoft.com/office/drawing/2014/main" id="{11DE5DF2-FCD4-44DA-8030-890784DCD358}"/>
                </a:ext>
              </a:extLst>
            </p:cNvPr>
            <p:cNvSpPr/>
            <p:nvPr/>
          </p:nvSpPr>
          <p:spPr>
            <a:xfrm>
              <a:off x="2527559" y="5670761"/>
              <a:ext cx="610516" cy="19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7" name="직사각형 16">
            <a:extLst>
              <a:ext uri="{FF2B5EF4-FFF2-40B4-BE49-F238E27FC236}">
                <a16:creationId xmlns:a16="http://schemas.microsoft.com/office/drawing/2014/main" id="{439DCE1C-801F-43E7-9286-D60EB80C9FCA}"/>
              </a:ext>
            </a:extLst>
          </p:cNvPr>
          <p:cNvSpPr/>
          <p:nvPr/>
        </p:nvSpPr>
        <p:spPr>
          <a:xfrm>
            <a:off x="712182" y="2188259"/>
            <a:ext cx="4180967"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Tên người dùng: pi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khẩu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khẩu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OK </a:t>
            </a:r>
          </a:p>
        </p:txBody>
      </p:sp>
      <p:sp>
        <p:nvSpPr>
          <p:cNvPr id="18" name="직사각형 17">
            <a:extLst>
              <a:ext uri="{FF2B5EF4-FFF2-40B4-BE49-F238E27FC236}">
                <a16:creationId xmlns:a16="http://schemas.microsoft.com/office/drawing/2014/main" id="{439DCE1C-801F-43E7-9286-D60EB80C9FCA}"/>
              </a:ext>
            </a:extLst>
          </p:cNvPr>
          <p:cNvSpPr/>
          <p:nvPr/>
        </p:nvSpPr>
        <p:spPr>
          <a:xfrm>
            <a:off x="4601526" y="2188259"/>
            <a:ext cx="4837749"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Raspberry Pi được kết nối thành công với PC, màn hình PC của bạn sẽ hiển thị như bên dưới.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là hệ điều hành Raspberry Pi giống với hệ điều hành bạn đã kiểm tra trên màn hình của Raspberry Pi mà bạn đã kết nối trước đó.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17478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34289" y="1214132"/>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VNC</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Gửi</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tệp</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từ</a:t>
              </a:r>
              <a:r>
                <a:rPr lang="en-US" altLang="ko-KR" sz="1400" dirty="0">
                  <a:solidFill>
                    <a:prstClr val="black">
                      <a:lumMod val="85000"/>
                      <a:lumOff val="15000"/>
                    </a:prstClr>
                  </a:solidFill>
                  <a:latin typeface="SamsungOne-400" panose="020B0503030303020204" pitchFamily="34" charset="0"/>
                  <a:sym typeface="Arial"/>
                </a:rPr>
                <a:t> Windows sang Raspberry Pi </a:t>
              </a:r>
              <a:r>
                <a:rPr lang="en-US" altLang="ko-KR" sz="1400" dirty="0" err="1">
                  <a:solidFill>
                    <a:prstClr val="black">
                      <a:lumMod val="85000"/>
                      <a:lumOff val="15000"/>
                    </a:prstClr>
                  </a:solidFill>
                  <a:latin typeface="SamsungOne-400" panose="020B0503030303020204" pitchFamily="34" charset="0"/>
                  <a:sym typeface="Arial"/>
                </a:rPr>
                <a:t>bằng</a:t>
              </a:r>
              <a:r>
                <a:rPr lang="en-US" altLang="ko-KR" sz="1400" dirty="0">
                  <a:solidFill>
                    <a:prstClr val="black">
                      <a:lumMod val="85000"/>
                      <a:lumOff val="15000"/>
                    </a:prstClr>
                  </a:solidFill>
                  <a:latin typeface="SamsungOne-400" panose="020B0503030303020204" pitchFamily="34" charset="0"/>
                  <a:sym typeface="Arial"/>
                </a:rPr>
                <a:t> VNC</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40439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4" name="직사각형 33">
            <a:extLst>
              <a:ext uri="{FF2B5EF4-FFF2-40B4-BE49-F238E27FC236}">
                <a16:creationId xmlns:a16="http://schemas.microsoft.com/office/drawing/2014/main" id="{439DCE1C-801F-43E7-9286-D60EB80C9FCA}"/>
              </a:ext>
            </a:extLst>
          </p:cNvPr>
          <p:cNvSpPr/>
          <p:nvPr/>
        </p:nvSpPr>
        <p:spPr>
          <a:xfrm>
            <a:off x="712182" y="2188259"/>
            <a:ext cx="659117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schemeClr val="tx1"/>
                </a:solidFill>
                <a:latin typeface="SamsungOne-400" panose="020B0503030303020204" pitchFamily="34" charset="0"/>
                <a:ea typeface="SamsungOne-400" panose="020B0503030303020204" pitchFamily="34" charset="0"/>
              </a:rPr>
              <a:t>Tìm</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hiểu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cách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gửi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tệp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tới</a:t>
            </a:r>
            <a:r>
              <a:rPr lang="en-US" altLang="ko-KR" sz="1300" dirty="0">
                <a:solidFill>
                  <a:schemeClr val="tx1"/>
                </a:solidFill>
                <a:latin typeface="SamsungOne-400" panose="020B0503030303020204" pitchFamily="34" charset="0"/>
                <a:ea typeface="SamsungOne-400" panose="020B0503030303020204" pitchFamily="34" charset="0"/>
              </a:rPr>
              <a:t> Raspberry Pi </a:t>
            </a:r>
            <a:r>
              <a:rPr lang="en-US" altLang="ko-KR" sz="1300" dirty="0" err="1">
                <a:solidFill>
                  <a:schemeClr val="tx1"/>
                </a:solidFill>
                <a:latin typeface="SamsungOne-400" panose="020B0503030303020204" pitchFamily="34" charset="0"/>
                <a:ea typeface="SamsungOne-400" panose="020B0503030303020204" pitchFamily="34" charset="0"/>
              </a:rPr>
              <a:t>từ</a:t>
            </a:r>
            <a:r>
              <a:rPr lang="en-US" altLang="ko-KR" sz="1300" dirty="0">
                <a:solidFill>
                  <a:schemeClr val="tx1"/>
                </a:solidFill>
                <a:latin typeface="SamsungOne-400" panose="020B0503030303020204" pitchFamily="34" charset="0"/>
                <a:ea typeface="SamsungOne-400" panose="020B0503030303020204" pitchFamily="34" charset="0"/>
              </a:rPr>
              <a:t> PC Windows </a:t>
            </a:r>
            <a:r>
              <a:rPr lang="en-US" altLang="ko-KR" sz="1300" dirty="0" err="1">
                <a:solidFill>
                  <a:schemeClr val="tx1"/>
                </a:solidFill>
                <a:latin typeface="SamsungOne-400" panose="020B0503030303020204" pitchFamily="34" charset="0"/>
                <a:ea typeface="SamsungOne-400" panose="020B0503030303020204" pitchFamily="34" charset="0"/>
              </a:rPr>
              <a:t>bằng</a:t>
            </a:r>
            <a:r>
              <a:rPr lang="en-US" altLang="ko-KR" sz="1300" dirty="0">
                <a:solidFill>
                  <a:schemeClr val="tx1"/>
                </a:solidFill>
                <a:latin typeface="SamsungOne-400" panose="020B0503030303020204" pitchFamily="34" charset="0"/>
                <a:ea typeface="SamsungOne-400" panose="020B0503030303020204" pitchFamily="34" charset="0"/>
              </a:rPr>
              <a:t> VNC.</a:t>
            </a:r>
          </a:p>
        </p:txBody>
      </p:sp>
      <p:sp>
        <p:nvSpPr>
          <p:cNvPr id="8" name="Rectangle 7"/>
          <p:cNvSpPr/>
          <p:nvPr/>
        </p:nvSpPr>
        <p:spPr>
          <a:xfrm>
            <a:off x="6047117" y="2741241"/>
            <a:ext cx="3420883" cy="1297791"/>
          </a:xfrm>
          <a:prstGeom prst="rect">
            <a:avLst/>
          </a:prstGeom>
        </p:spPr>
        <p:txBody>
          <a:bodyPr wrap="square">
            <a:spAutoFit/>
          </a:bodyPr>
          <a:lstStyle/>
          <a:p>
            <a:pPr marL="266700" indent="-266700">
              <a:spcAft>
                <a:spcPts val="800"/>
              </a:spcAft>
              <a:buFont typeface="+mj-ea"/>
              <a:buAutoNum type="circleNumDbPlain"/>
            </a:pPr>
            <a:r>
              <a:rPr lang="vi-VN" altLang="ko-KR" sz="1300" b="1" dirty="0">
                <a:solidFill>
                  <a:srgbClr val="1429A0"/>
                </a:solidFill>
                <a:latin typeface="SamsungOne-400" panose="020B0503030303020204" pitchFamily="34" charset="0"/>
                <a:ea typeface="SamsungOne-400" panose="020B0503030303020204" pitchFamily="34" charset="0"/>
              </a:rPr>
              <a:t>Tạo thư mục ‘RaspberryPi’</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ở vị trí mong muốn </a:t>
            </a:r>
            <a:r>
              <a:rPr lang="vi-VN" altLang="ko-KR" sz="1300" b="1" dirty="0">
                <a:solidFill>
                  <a:srgbClr val="1429A0"/>
                </a:solidFill>
                <a:latin typeface="SamsungOne-400" panose="020B0503030303020204" pitchFamily="34" charset="0"/>
                <a:ea typeface="SamsungOne-400" panose="020B0503030303020204" pitchFamily="34" charset="0"/>
              </a:rPr>
              <a:t>trong PC Windows của bạn (</a:t>
            </a:r>
            <a:r>
              <a:rPr lang="en-US" altLang="ko-KR" sz="1300" b="1" dirty="0">
                <a:solidFill>
                  <a:srgbClr val="1429A0"/>
                </a:solidFill>
                <a:latin typeface="SamsungOne-400" panose="020B0503030303020204" pitchFamily="34" charset="0"/>
                <a:ea typeface="SamsungOne-400" panose="020B0503030303020204" pitchFamily="34" charset="0"/>
              </a:rPr>
              <a:t>This </a:t>
            </a:r>
            <a:r>
              <a:rPr lang="vi-VN" altLang="ko-KR" sz="1300" b="1" dirty="0">
                <a:solidFill>
                  <a:srgbClr val="1429A0"/>
                </a:solidFill>
                <a:latin typeface="SamsungOne-400" panose="020B0503030303020204" pitchFamily="34" charset="0"/>
                <a:ea typeface="SamsungOne-400" panose="020B0503030303020204" pitchFamily="34" charset="0"/>
              </a:rPr>
              <a:t>PC)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quản lý tệp dễ dàng.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266700" indent="-266700">
              <a:spcAft>
                <a:spcPts val="800"/>
              </a:spcAft>
              <a:buFont typeface="+mj-ea"/>
              <a:buAutoNum type="circleNumDbPlain"/>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Tạo tệp txt dưới dạng 'kiểm 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266700" indent="-266700">
              <a:spcAft>
                <a:spcPts val="800"/>
              </a:spcAft>
              <a:buFont typeface="+mj-ea"/>
              <a:buAutoNum type="circleNumDbPlain"/>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Lư</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nvGrpSpPr>
          <p:cNvPr id="10" name="그룹 9"/>
          <p:cNvGrpSpPr/>
          <p:nvPr/>
        </p:nvGrpSpPr>
        <p:grpSpPr>
          <a:xfrm>
            <a:off x="559817" y="2627595"/>
            <a:ext cx="5452794" cy="3203981"/>
            <a:chOff x="559817" y="2627595"/>
            <a:chExt cx="5452794" cy="3203981"/>
          </a:xfrm>
        </p:grpSpPr>
        <p:grpSp>
          <p:nvGrpSpPr>
            <p:cNvPr id="6" name="그룹 5">
              <a:extLst>
                <a:ext uri="{FF2B5EF4-FFF2-40B4-BE49-F238E27FC236}">
                  <a16:creationId xmlns:a16="http://schemas.microsoft.com/office/drawing/2014/main" id="{1805DF2E-786B-4AA6-90E1-9228BF75D21E}"/>
                </a:ext>
              </a:extLst>
            </p:cNvPr>
            <p:cNvGrpSpPr/>
            <p:nvPr/>
          </p:nvGrpSpPr>
          <p:grpSpPr>
            <a:xfrm>
              <a:off x="559817" y="2741241"/>
              <a:ext cx="5452794" cy="3090335"/>
              <a:chOff x="5016309" y="3872711"/>
              <a:chExt cx="4032441" cy="2285359"/>
            </a:xfrm>
          </p:grpSpPr>
          <p:pic>
            <p:nvPicPr>
              <p:cNvPr id="14" name="그림 13" descr="텍스트, 모니터, 스크린샷, 실내이(가) 표시된 사진&#10;&#10;자동 생성된 설명">
                <a:extLst>
                  <a:ext uri="{FF2B5EF4-FFF2-40B4-BE49-F238E27FC236}">
                    <a16:creationId xmlns:a16="http://schemas.microsoft.com/office/drawing/2014/main" id="{488BC32A-B0EC-4325-A5E7-581532707B31}"/>
                  </a:ext>
                </a:extLst>
              </p:cNvPr>
              <p:cNvPicPr>
                <a:picLocks noChangeAspect="1"/>
              </p:cNvPicPr>
              <p:nvPr/>
            </p:nvPicPr>
            <p:blipFill>
              <a:blip r:embed="rId3"/>
              <a:stretch>
                <a:fillRect/>
              </a:stretch>
            </p:blipFill>
            <p:spPr>
              <a:xfrm>
                <a:off x="5016309" y="3872711"/>
                <a:ext cx="4032441" cy="2285359"/>
              </a:xfrm>
              <a:prstGeom prst="rect">
                <a:avLst/>
              </a:prstGeom>
            </p:spPr>
          </p:pic>
          <p:sp>
            <p:nvSpPr>
              <p:cNvPr id="54" name="직사각형 53">
                <a:extLst>
                  <a:ext uri="{FF2B5EF4-FFF2-40B4-BE49-F238E27FC236}">
                    <a16:creationId xmlns:a16="http://schemas.microsoft.com/office/drawing/2014/main" id="{11DE5DF2-FCD4-44DA-8030-890784DCD358}"/>
                  </a:ext>
                </a:extLst>
              </p:cNvPr>
              <p:cNvSpPr/>
              <p:nvPr/>
            </p:nvSpPr>
            <p:spPr>
              <a:xfrm>
                <a:off x="5436461" y="4100521"/>
                <a:ext cx="1091552" cy="1275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직사각형 18">
                <a:extLst>
                  <a:ext uri="{FF2B5EF4-FFF2-40B4-BE49-F238E27FC236}">
                    <a16:creationId xmlns:a16="http://schemas.microsoft.com/office/drawing/2014/main" id="{11DE5DF2-FCD4-44DA-8030-890784DCD358}"/>
                  </a:ext>
                </a:extLst>
              </p:cNvPr>
              <p:cNvSpPr/>
              <p:nvPr/>
            </p:nvSpPr>
            <p:spPr>
              <a:xfrm>
                <a:off x="7216114" y="4273073"/>
                <a:ext cx="1479510" cy="3696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직사각형 16">
                <a:extLst>
                  <a:ext uri="{FF2B5EF4-FFF2-40B4-BE49-F238E27FC236}">
                    <a16:creationId xmlns:a16="http://schemas.microsoft.com/office/drawing/2014/main" id="{11DE5DF2-FCD4-44DA-8030-890784DCD358}"/>
                  </a:ext>
                </a:extLst>
              </p:cNvPr>
              <p:cNvSpPr/>
              <p:nvPr/>
            </p:nvSpPr>
            <p:spPr>
              <a:xfrm>
                <a:off x="5637674" y="4353547"/>
                <a:ext cx="890339" cy="1346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7" name="Oval 36"/>
            <p:cNvSpPr/>
            <p:nvPr/>
          </p:nvSpPr>
          <p:spPr>
            <a:xfrm>
              <a:off x="3425509" y="3156109"/>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2</a:t>
              </a:r>
              <a:endParaRPr lang="ko-KR" altLang="en-US" sz="1200" dirty="0">
                <a:solidFill>
                  <a:schemeClr val="tx1"/>
                </a:solidFill>
                <a:latin typeface="SamsungOne-400" panose="020B0503030303020204" pitchFamily="34" charset="0"/>
              </a:endParaRPr>
            </a:p>
          </p:txBody>
        </p:sp>
        <p:sp>
          <p:nvSpPr>
            <p:cNvPr id="38" name="Oval 37"/>
            <p:cNvSpPr/>
            <p:nvPr/>
          </p:nvSpPr>
          <p:spPr>
            <a:xfrm>
              <a:off x="968655" y="2903834"/>
              <a:ext cx="217907" cy="2078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1</a:t>
              </a:r>
              <a:endParaRPr lang="ko-KR" altLang="en-US" sz="1200" dirty="0">
                <a:solidFill>
                  <a:schemeClr val="tx1"/>
                </a:solidFill>
                <a:latin typeface="SamsungOne-400" panose="020B0503030303020204" pitchFamily="34" charset="0"/>
              </a:endParaRPr>
            </a:p>
          </p:txBody>
        </p:sp>
        <p:sp>
          <p:nvSpPr>
            <p:cNvPr id="39" name="Oval 38"/>
            <p:cNvSpPr/>
            <p:nvPr/>
          </p:nvSpPr>
          <p:spPr>
            <a:xfrm>
              <a:off x="1275210" y="3316822"/>
              <a:ext cx="217907" cy="2078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3</a:t>
              </a:r>
              <a:endParaRPr lang="ko-KR" altLang="en-US" sz="1200" dirty="0">
                <a:solidFill>
                  <a:schemeClr val="tx1"/>
                </a:solidFill>
                <a:latin typeface="SamsungOne-400" panose="020B0503030303020204" pitchFamily="34" charset="0"/>
              </a:endParaRPr>
            </a:p>
          </p:txBody>
        </p:sp>
        <p:grpSp>
          <p:nvGrpSpPr>
            <p:cNvPr id="4" name="그룹 3"/>
            <p:cNvGrpSpPr/>
            <p:nvPr/>
          </p:nvGrpSpPr>
          <p:grpSpPr>
            <a:xfrm>
              <a:off x="1469833" y="2627595"/>
              <a:ext cx="2956294" cy="439978"/>
              <a:chOff x="1469833" y="2627595"/>
              <a:chExt cx="2956294" cy="439978"/>
            </a:xfrm>
          </p:grpSpPr>
          <p:sp>
            <p:nvSpPr>
              <p:cNvPr id="18" name="직사각형 17"/>
              <p:cNvSpPr/>
              <p:nvPr/>
            </p:nvSpPr>
            <p:spPr>
              <a:xfrm>
                <a:off x="1469833" y="2627595"/>
                <a:ext cx="2956294"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This PC  &gt;  Local Disk(C</a:t>
                </a:r>
                <a:r>
                  <a:rPr lang="en-US" altLang="ko-KR" sz="1300" b="1" dirty="0">
                    <a:solidFill>
                      <a:schemeClr val="bg1"/>
                    </a:solidFill>
                    <a:latin typeface="SamsungOne-400" panose="020B0503030303020204" pitchFamily="34" charset="0"/>
                    <a:ea typeface="SamsungOne-400" panose="020B0503030303020204" pitchFamily="34" charset="0"/>
                    <a:sym typeface="Wingdings" panose="05000000000000000000" pitchFamily="2" charset="2"/>
                  </a:rPr>
                  <a:t>) &gt; RaspberryPi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 name="직선 화살표 연결선 2"/>
              <p:cNvCxnSpPr/>
              <p:nvPr/>
            </p:nvCxnSpPr>
            <p:spPr>
              <a:xfrm>
                <a:off x="1948721" y="2880102"/>
                <a:ext cx="0" cy="18747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직사각형 21"/>
            <p:cNvSpPr/>
            <p:nvPr/>
          </p:nvSpPr>
          <p:spPr>
            <a:xfrm>
              <a:off x="1401580" y="3656919"/>
              <a:ext cx="591143"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test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nvGrpSpPr>
            <p:cNvPr id="9" name="그룹 8"/>
            <p:cNvGrpSpPr/>
            <p:nvPr/>
          </p:nvGrpSpPr>
          <p:grpSpPr>
            <a:xfrm>
              <a:off x="2298192" y="3782417"/>
              <a:ext cx="3601213" cy="440960"/>
              <a:chOff x="2298192" y="3782417"/>
              <a:chExt cx="3601213" cy="440960"/>
            </a:xfrm>
          </p:grpSpPr>
          <p:sp>
            <p:nvSpPr>
              <p:cNvPr id="27" name="직사각형 26"/>
              <p:cNvSpPr/>
              <p:nvPr/>
            </p:nvSpPr>
            <p:spPr>
              <a:xfrm>
                <a:off x="2298192" y="3987634"/>
                <a:ext cx="3601213" cy="23574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This text file will be copied to Raspberry Pi ₩n </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7" name="직선 화살표 연결선 6"/>
              <p:cNvCxnSpPr/>
              <p:nvPr/>
            </p:nvCxnSpPr>
            <p:spPr>
              <a:xfrm flipV="1">
                <a:off x="4426127" y="3782417"/>
                <a:ext cx="0" cy="1958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7815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63014" y="1163657"/>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VNC</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Gửi</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tệp</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từ</a:t>
              </a:r>
              <a:r>
                <a:rPr lang="en-US" altLang="ko-KR" sz="1400" dirty="0">
                  <a:solidFill>
                    <a:prstClr val="black">
                      <a:lumMod val="85000"/>
                      <a:lumOff val="15000"/>
                    </a:prstClr>
                  </a:solidFill>
                  <a:latin typeface="SamsungOne-400" panose="020B0503030303020204" pitchFamily="34" charset="0"/>
                  <a:sym typeface="Arial"/>
                </a:rPr>
                <a:t> Windows sang Raspberry Pi </a:t>
              </a:r>
              <a:r>
                <a:rPr lang="en-US" altLang="ko-KR" sz="1400" dirty="0" err="1">
                  <a:solidFill>
                    <a:prstClr val="black">
                      <a:lumMod val="85000"/>
                      <a:lumOff val="15000"/>
                    </a:prstClr>
                  </a:solidFill>
                  <a:latin typeface="SamsungOne-400" panose="020B0503030303020204" pitchFamily="34" charset="0"/>
                  <a:sym typeface="Arial"/>
                </a:rPr>
                <a:t>bằng</a:t>
              </a:r>
              <a:r>
                <a:rPr lang="en-US" altLang="ko-KR" sz="1400" dirty="0">
                  <a:solidFill>
                    <a:prstClr val="black">
                      <a:lumMod val="85000"/>
                      <a:lumOff val="15000"/>
                    </a:prstClr>
                  </a:solidFill>
                  <a:latin typeface="SamsungOne-400" panose="020B0503030303020204" pitchFamily="34" charset="0"/>
                  <a:sym typeface="Arial"/>
                </a:rPr>
                <a:t> VNC</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35942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4" name="직사각형 33">
            <a:extLst>
              <a:ext uri="{FF2B5EF4-FFF2-40B4-BE49-F238E27FC236}">
                <a16:creationId xmlns:a16="http://schemas.microsoft.com/office/drawing/2014/main" id="{439DCE1C-801F-43E7-9286-D60EB80C9FCA}"/>
              </a:ext>
            </a:extLst>
          </p:cNvPr>
          <p:cNvSpPr/>
          <p:nvPr/>
        </p:nvSpPr>
        <p:spPr>
          <a:xfrm>
            <a:off x="712182" y="2188259"/>
            <a:ext cx="659117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schemeClr val="tx1"/>
                </a:solidFill>
                <a:latin typeface="SamsungOne-400" panose="020B0503030303020204" pitchFamily="34" charset="0"/>
                <a:ea typeface="SamsungOne-400" panose="020B0503030303020204" pitchFamily="34" charset="0"/>
              </a:rPr>
              <a:t>Tìm</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hiểu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cách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gửi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tệp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tới</a:t>
            </a:r>
            <a:r>
              <a:rPr lang="en-US" altLang="ko-KR" sz="1300" dirty="0">
                <a:solidFill>
                  <a:schemeClr val="tx1"/>
                </a:solidFill>
                <a:latin typeface="SamsungOne-400" panose="020B0503030303020204" pitchFamily="34" charset="0"/>
                <a:ea typeface="SamsungOne-400" panose="020B0503030303020204" pitchFamily="34" charset="0"/>
              </a:rPr>
              <a:t> Raspberry Pi </a:t>
            </a:r>
            <a:r>
              <a:rPr lang="en-US" altLang="ko-KR" sz="1300" dirty="0" err="1">
                <a:solidFill>
                  <a:schemeClr val="tx1"/>
                </a:solidFill>
                <a:latin typeface="SamsungOne-400" panose="020B0503030303020204" pitchFamily="34" charset="0"/>
                <a:ea typeface="SamsungOne-400" panose="020B0503030303020204" pitchFamily="34" charset="0"/>
              </a:rPr>
              <a:t>từ</a:t>
            </a:r>
            <a:r>
              <a:rPr lang="en-US" altLang="ko-KR" sz="1300" dirty="0">
                <a:solidFill>
                  <a:schemeClr val="tx1"/>
                </a:solidFill>
                <a:latin typeface="SamsungOne-400" panose="020B0503030303020204" pitchFamily="34" charset="0"/>
                <a:ea typeface="SamsungOne-400" panose="020B0503030303020204" pitchFamily="34" charset="0"/>
              </a:rPr>
              <a:t> PC Windows </a:t>
            </a:r>
            <a:r>
              <a:rPr lang="en-US" altLang="ko-KR" sz="1300" dirty="0" err="1">
                <a:solidFill>
                  <a:schemeClr val="tx1"/>
                </a:solidFill>
                <a:latin typeface="SamsungOne-400" panose="020B0503030303020204" pitchFamily="34" charset="0"/>
                <a:ea typeface="SamsungOne-400" panose="020B0503030303020204" pitchFamily="34" charset="0"/>
              </a:rPr>
              <a:t>bằng</a:t>
            </a:r>
            <a:r>
              <a:rPr lang="en-US" altLang="ko-KR" sz="1300" dirty="0">
                <a:solidFill>
                  <a:schemeClr val="tx1"/>
                </a:solidFill>
                <a:latin typeface="SamsungOne-400" panose="020B0503030303020204" pitchFamily="34" charset="0"/>
                <a:ea typeface="SamsungOne-400" panose="020B0503030303020204" pitchFamily="34" charset="0"/>
              </a:rPr>
              <a:t> VNC.</a:t>
            </a:r>
          </a:p>
        </p:txBody>
      </p:sp>
      <p:sp>
        <p:nvSpPr>
          <p:cNvPr id="35" name="직사각형 34">
            <a:extLst>
              <a:ext uri="{FF2B5EF4-FFF2-40B4-BE49-F238E27FC236}">
                <a16:creationId xmlns:a16="http://schemas.microsoft.com/office/drawing/2014/main" id="{439DCE1C-801F-43E7-9286-D60EB80C9FCA}"/>
              </a:ext>
            </a:extLst>
          </p:cNvPr>
          <p:cNvSpPr/>
          <p:nvPr/>
        </p:nvSpPr>
        <p:spPr>
          <a:xfrm>
            <a:off x="5934975" y="2669384"/>
            <a:ext cx="3533026" cy="1950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449263" indent="-274638">
              <a:spcAft>
                <a:spcPts val="800"/>
              </a:spcAft>
              <a:buFont typeface="+mj-ea"/>
              <a:buAutoNum type="circleNumDbPlain" startAt="4"/>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Ở đầu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màn hình Desktop của Raspberry Pi</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menu xuất hiện như bên dưới. Di chuột qua nó để menu thả xuống. Nhấp vào biểu tượng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Truyền tệp</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449263" indent="-274638">
              <a:spcAft>
                <a:spcPts val="800"/>
              </a:spcAft>
              <a:buFont typeface="+mj-ea"/>
              <a:buAutoNum type="circleNumDbPlain" startAt="4"/>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nạp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Desktop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bàn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Gửi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p>
          <a:p>
            <a:pPr marL="449263" indent="-274638">
              <a:spcAft>
                <a:spcPts val="800"/>
              </a:spcAft>
              <a:buFont typeface="+mj-ea"/>
              <a:buAutoNum type="circleNumDbPlain" startAt="4"/>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Chọn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thử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nghiệm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muốn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gửi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Mở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0" name="그룹 9"/>
          <p:cNvGrpSpPr/>
          <p:nvPr/>
        </p:nvGrpSpPr>
        <p:grpSpPr>
          <a:xfrm>
            <a:off x="559817" y="2576945"/>
            <a:ext cx="5433887" cy="3044027"/>
            <a:chOff x="559817" y="2576945"/>
            <a:chExt cx="5433887" cy="3044027"/>
          </a:xfrm>
        </p:grpSpPr>
        <p:grpSp>
          <p:nvGrpSpPr>
            <p:cNvPr id="9" name="그룹 8"/>
            <p:cNvGrpSpPr/>
            <p:nvPr/>
          </p:nvGrpSpPr>
          <p:grpSpPr>
            <a:xfrm>
              <a:off x="559817" y="2576945"/>
              <a:ext cx="5433887" cy="3044027"/>
              <a:chOff x="559819" y="2576945"/>
              <a:chExt cx="5433887" cy="3044027"/>
            </a:xfrm>
          </p:grpSpPr>
          <p:grpSp>
            <p:nvGrpSpPr>
              <p:cNvPr id="2" name="그룹 1"/>
              <p:cNvGrpSpPr/>
              <p:nvPr/>
            </p:nvGrpSpPr>
            <p:grpSpPr>
              <a:xfrm>
                <a:off x="559819" y="2576945"/>
                <a:ext cx="5433887" cy="3044027"/>
                <a:chOff x="559819" y="2485505"/>
                <a:chExt cx="5433887" cy="3044027"/>
              </a:xfrm>
            </p:grpSpPr>
            <p:grpSp>
              <p:nvGrpSpPr>
                <p:cNvPr id="40" name="그룹 4">
                  <a:extLst>
                    <a:ext uri="{FF2B5EF4-FFF2-40B4-BE49-F238E27FC236}">
                      <a16:creationId xmlns:a16="http://schemas.microsoft.com/office/drawing/2014/main" id="{84F46232-8115-494F-A783-E7704CDD4E4E}"/>
                    </a:ext>
                  </a:extLst>
                </p:cNvPr>
                <p:cNvGrpSpPr/>
                <p:nvPr/>
              </p:nvGrpSpPr>
              <p:grpSpPr>
                <a:xfrm>
                  <a:off x="559819" y="2564690"/>
                  <a:ext cx="5433887" cy="2964842"/>
                  <a:chOff x="5381021" y="3980343"/>
                  <a:chExt cx="3944433" cy="2194711"/>
                </a:xfrm>
              </p:grpSpPr>
              <p:grpSp>
                <p:nvGrpSpPr>
                  <p:cNvPr id="41" name="그룹 3">
                    <a:extLst>
                      <a:ext uri="{FF2B5EF4-FFF2-40B4-BE49-F238E27FC236}">
                        <a16:creationId xmlns:a16="http://schemas.microsoft.com/office/drawing/2014/main" id="{78686913-0BEC-40D7-B941-1B54BD494525}"/>
                      </a:ext>
                    </a:extLst>
                  </p:cNvPr>
                  <p:cNvGrpSpPr/>
                  <p:nvPr/>
                </p:nvGrpSpPr>
                <p:grpSpPr>
                  <a:xfrm>
                    <a:off x="5381021" y="3980343"/>
                    <a:ext cx="3944433" cy="2194711"/>
                    <a:chOff x="1993497" y="2095501"/>
                    <a:chExt cx="7331955" cy="4079554"/>
                  </a:xfrm>
                </p:grpSpPr>
                <p:pic>
                  <p:nvPicPr>
                    <p:cNvPr id="48" name="그림 16">
                      <a:extLst>
                        <a:ext uri="{FF2B5EF4-FFF2-40B4-BE49-F238E27FC236}">
                          <a16:creationId xmlns:a16="http://schemas.microsoft.com/office/drawing/2014/main" id="{41F21B85-FC13-4437-906C-233A1C90B980}"/>
                        </a:ext>
                      </a:extLst>
                    </p:cNvPr>
                    <p:cNvPicPr>
                      <a:picLocks noChangeAspect="1"/>
                    </p:cNvPicPr>
                    <p:nvPr/>
                  </p:nvPicPr>
                  <p:blipFill>
                    <a:blip r:embed="rId3"/>
                    <a:stretch>
                      <a:fillRect/>
                    </a:stretch>
                  </p:blipFill>
                  <p:spPr>
                    <a:xfrm>
                      <a:off x="1993497" y="2095501"/>
                      <a:ext cx="7331955" cy="4079554"/>
                    </a:xfrm>
                    <a:prstGeom prst="rect">
                      <a:avLst/>
                    </a:prstGeom>
                  </p:spPr>
                </p:pic>
                <p:pic>
                  <p:nvPicPr>
                    <p:cNvPr id="49" name="그림 2">
                      <a:extLst>
                        <a:ext uri="{FF2B5EF4-FFF2-40B4-BE49-F238E27FC236}">
                          <a16:creationId xmlns:a16="http://schemas.microsoft.com/office/drawing/2014/main" id="{17EEE74A-589E-4EA8-946C-A69DB34EC9C7}"/>
                        </a:ext>
                      </a:extLst>
                    </p:cNvPr>
                    <p:cNvPicPr>
                      <a:picLocks noChangeAspect="1"/>
                    </p:cNvPicPr>
                    <p:nvPr/>
                  </p:nvPicPr>
                  <p:blipFill rotWithShape="1">
                    <a:blip r:embed="rId4"/>
                    <a:srcRect l="42304" t="2650" r="41158" b="93399"/>
                    <a:stretch/>
                  </p:blipFill>
                  <p:spPr>
                    <a:xfrm>
                      <a:off x="5050681" y="2207355"/>
                      <a:ext cx="1191369" cy="158338"/>
                    </a:xfrm>
                    <a:prstGeom prst="rect">
                      <a:avLst/>
                    </a:prstGeom>
                  </p:spPr>
                </p:pic>
              </p:grpSp>
              <p:sp>
                <p:nvSpPr>
                  <p:cNvPr id="42" name="직사각형 26">
                    <a:extLst>
                      <a:ext uri="{FF2B5EF4-FFF2-40B4-BE49-F238E27FC236}">
                        <a16:creationId xmlns:a16="http://schemas.microsoft.com/office/drawing/2014/main" id="{C84E00FD-5A64-4CF9-B021-A8BD9475C7BD}"/>
                      </a:ext>
                    </a:extLst>
                  </p:cNvPr>
                  <p:cNvSpPr/>
                  <p:nvPr/>
                </p:nvSpPr>
                <p:spPr>
                  <a:xfrm>
                    <a:off x="7269614" y="4036265"/>
                    <a:ext cx="115960" cy="99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3" name="직사각형 27">
                    <a:extLst>
                      <a:ext uri="{FF2B5EF4-FFF2-40B4-BE49-F238E27FC236}">
                        <a16:creationId xmlns:a16="http://schemas.microsoft.com/office/drawing/2014/main" id="{567FAAC8-AF31-4FC5-9602-EB36FB6CF86A}"/>
                      </a:ext>
                    </a:extLst>
                  </p:cNvPr>
                  <p:cNvSpPr/>
                  <p:nvPr/>
                </p:nvSpPr>
                <p:spPr>
                  <a:xfrm>
                    <a:off x="7112613" y="5325026"/>
                    <a:ext cx="697299" cy="81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직사각형 28">
                    <a:extLst>
                      <a:ext uri="{FF2B5EF4-FFF2-40B4-BE49-F238E27FC236}">
                        <a16:creationId xmlns:a16="http://schemas.microsoft.com/office/drawing/2014/main" id="{DD4ADC53-4653-4476-9E59-C5EA3ABBA95B}"/>
                      </a:ext>
                    </a:extLst>
                  </p:cNvPr>
                  <p:cNvSpPr/>
                  <p:nvPr/>
                </p:nvSpPr>
                <p:spPr>
                  <a:xfrm>
                    <a:off x="6799429" y="5325026"/>
                    <a:ext cx="205431" cy="74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5" name="직사각형 29">
                    <a:extLst>
                      <a:ext uri="{FF2B5EF4-FFF2-40B4-BE49-F238E27FC236}">
                        <a16:creationId xmlns:a16="http://schemas.microsoft.com/office/drawing/2014/main" id="{8EFA4E57-072B-40CA-9967-600482693D2F}"/>
                      </a:ext>
                    </a:extLst>
                  </p:cNvPr>
                  <p:cNvSpPr/>
                  <p:nvPr/>
                </p:nvSpPr>
                <p:spPr>
                  <a:xfrm>
                    <a:off x="7245556" y="4368194"/>
                    <a:ext cx="321325" cy="66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직사각형 30">
                    <a:extLst>
                      <a:ext uri="{FF2B5EF4-FFF2-40B4-BE49-F238E27FC236}">
                        <a16:creationId xmlns:a16="http://schemas.microsoft.com/office/drawing/2014/main" id="{D36900D5-34F3-4D00-A815-5F1DC8C2C7E6}"/>
                      </a:ext>
                    </a:extLst>
                  </p:cNvPr>
                  <p:cNvSpPr/>
                  <p:nvPr/>
                </p:nvSpPr>
                <p:spPr>
                  <a:xfrm>
                    <a:off x="7251088" y="4480633"/>
                    <a:ext cx="140312" cy="619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7" name="직사각형 31">
                    <a:extLst>
                      <a:ext uri="{FF2B5EF4-FFF2-40B4-BE49-F238E27FC236}">
                        <a16:creationId xmlns:a16="http://schemas.microsoft.com/office/drawing/2014/main" id="{AAD80BBE-469B-4778-A58F-2510BEC8FA06}"/>
                      </a:ext>
                    </a:extLst>
                  </p:cNvPr>
                  <p:cNvSpPr/>
                  <p:nvPr/>
                </p:nvSpPr>
                <p:spPr>
                  <a:xfrm>
                    <a:off x="8055506" y="5061734"/>
                    <a:ext cx="169777" cy="68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50" name="Oval 49"/>
                <p:cNvSpPr/>
                <p:nvPr/>
              </p:nvSpPr>
              <p:spPr>
                <a:xfrm>
                  <a:off x="2989253" y="2485505"/>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4</a:t>
                  </a:r>
                  <a:endParaRPr lang="ko-KR" altLang="en-US" sz="1200" dirty="0">
                    <a:solidFill>
                      <a:schemeClr val="tx1"/>
                    </a:solidFill>
                    <a:latin typeface="SamsungOne-400" panose="020B0503030303020204" pitchFamily="34" charset="0"/>
                  </a:endParaRPr>
                </a:p>
              </p:txBody>
            </p:sp>
            <p:sp>
              <p:nvSpPr>
                <p:cNvPr id="51" name="Oval 50"/>
                <p:cNvSpPr/>
                <p:nvPr/>
              </p:nvSpPr>
              <p:spPr>
                <a:xfrm>
                  <a:off x="2330922" y="4242933"/>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5</a:t>
                  </a:r>
                  <a:endParaRPr lang="ko-KR" altLang="en-US" sz="1200" dirty="0">
                    <a:solidFill>
                      <a:schemeClr val="tx1"/>
                    </a:solidFill>
                    <a:latin typeface="SamsungOne-400" panose="020B0503030303020204" pitchFamily="34" charset="0"/>
                  </a:endParaRPr>
                </a:p>
              </p:txBody>
            </p:sp>
            <p:sp>
              <p:nvSpPr>
                <p:cNvPr id="52" name="Oval 51"/>
                <p:cNvSpPr/>
                <p:nvPr/>
              </p:nvSpPr>
              <p:spPr>
                <a:xfrm>
                  <a:off x="2910511" y="2960571"/>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6</a:t>
                  </a:r>
                  <a:endParaRPr lang="ko-KR" altLang="en-US" sz="1200" dirty="0">
                    <a:solidFill>
                      <a:schemeClr val="tx1"/>
                    </a:solidFill>
                    <a:latin typeface="SamsungOne-400" panose="020B0503030303020204" pitchFamily="34" charset="0"/>
                  </a:endParaRPr>
                </a:p>
              </p:txBody>
            </p:sp>
          </p:grpSp>
          <p:sp>
            <p:nvSpPr>
              <p:cNvPr id="27" name="직사각형 26"/>
              <p:cNvSpPr/>
              <p:nvPr/>
            </p:nvSpPr>
            <p:spPr>
              <a:xfrm>
                <a:off x="4571216" y="3148029"/>
                <a:ext cx="1115508"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RaspberryPi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8" name="직사각형 27"/>
              <p:cNvSpPr/>
              <p:nvPr/>
            </p:nvSpPr>
            <p:spPr>
              <a:xfrm>
                <a:off x="4571216" y="3423124"/>
                <a:ext cx="477521"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test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4" name="직선 화살표 연결선 3"/>
              <p:cNvCxnSpPr>
                <a:stCxn id="27" idx="1"/>
              </p:cNvCxnSpPr>
              <p:nvPr/>
            </p:nvCxnSpPr>
            <p:spPr>
              <a:xfrm flipH="1" flipV="1">
                <a:off x="3581400" y="3218180"/>
                <a:ext cx="989816" cy="5189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p:cNvCxnSpPr>
                <a:stCxn id="28" idx="1"/>
              </p:cNvCxnSpPr>
              <p:nvPr/>
            </p:nvCxnSpPr>
            <p:spPr>
              <a:xfrm flipH="1" flipV="1">
                <a:off x="3346619" y="3387548"/>
                <a:ext cx="1224597" cy="15762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6" name="그림 2">
                <a:extLst>
                  <a:ext uri="{FF2B5EF4-FFF2-40B4-BE49-F238E27FC236}">
                    <a16:creationId xmlns:a16="http://schemas.microsoft.com/office/drawing/2014/main" id="{17EEE74A-589E-4EA8-946C-A69DB34EC9C7}"/>
                  </a:ext>
                </a:extLst>
              </p:cNvPr>
              <p:cNvPicPr>
                <a:picLocks noChangeAspect="1"/>
              </p:cNvPicPr>
              <p:nvPr/>
            </p:nvPicPr>
            <p:blipFill rotWithShape="1">
              <a:blip r:embed="rId4"/>
              <a:srcRect l="49257" t="3385" r="49233" b="93881"/>
              <a:stretch/>
            </p:blipFill>
            <p:spPr>
              <a:xfrm>
                <a:off x="3415153" y="2651847"/>
                <a:ext cx="293370" cy="289560"/>
              </a:xfrm>
              <a:prstGeom prst="rect">
                <a:avLst/>
              </a:prstGeom>
              <a:solidFill>
                <a:srgbClr val="161B21"/>
              </a:solidFill>
              <a:ln>
                <a:solidFill>
                  <a:srgbClr val="00B0F0"/>
                </a:solidFill>
              </a:ln>
            </p:spPr>
          </p:pic>
        </p:grpSp>
        <p:sp>
          <p:nvSpPr>
            <p:cNvPr id="37" name="직사각형 36"/>
            <p:cNvSpPr/>
            <p:nvPr/>
          </p:nvSpPr>
          <p:spPr>
            <a:xfrm>
              <a:off x="1789678" y="4631406"/>
              <a:ext cx="1035288"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Send files…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506839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với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Gửi</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tệp</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từ</a:t>
              </a:r>
              <a:r>
                <a:rPr lang="en-US" altLang="ko-KR" sz="1400" dirty="0">
                  <a:solidFill>
                    <a:prstClr val="black">
                      <a:lumMod val="85000"/>
                      <a:lumOff val="15000"/>
                    </a:prstClr>
                  </a:solidFill>
                  <a:latin typeface="SamsungOne-400" panose="020B0503030303020204" pitchFamily="34" charset="0"/>
                  <a:sym typeface="Arial"/>
                </a:rPr>
                <a:t> Windows sang Raspberry Pi </a:t>
              </a:r>
              <a:r>
                <a:rPr lang="en-US" altLang="ko-KR" sz="1400" dirty="0" err="1">
                  <a:solidFill>
                    <a:prstClr val="black">
                      <a:lumMod val="85000"/>
                      <a:lumOff val="15000"/>
                    </a:prstClr>
                  </a:solidFill>
                  <a:latin typeface="SamsungOne-400" panose="020B0503030303020204" pitchFamily="34" charset="0"/>
                  <a:sym typeface="Arial"/>
                </a:rPr>
                <a:t>bằng</a:t>
              </a:r>
              <a:r>
                <a:rPr lang="en-US" altLang="ko-KR" sz="1400" dirty="0">
                  <a:solidFill>
                    <a:prstClr val="black">
                      <a:lumMod val="85000"/>
                      <a:lumOff val="15000"/>
                    </a:prstClr>
                  </a:solidFill>
                  <a:latin typeface="SamsungOne-400" panose="020B0503030303020204" pitchFamily="34" charset="0"/>
                  <a:sym typeface="Arial"/>
                </a:rPr>
                <a:t> VNC</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284475"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1" name="직사각형 20"/>
          <p:cNvSpPr/>
          <p:nvPr/>
        </p:nvSpPr>
        <p:spPr>
          <a:xfrm>
            <a:off x="5995357" y="2451464"/>
            <a:ext cx="3472643"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414338" indent="-239713">
              <a:spcAft>
                <a:spcPts val="800"/>
              </a:spcAft>
              <a:buFont typeface="+mj-ea"/>
              <a:buAutoNum type="circleNumDbPlain" startAt="7"/>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VNC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a:t>
            </a:r>
          </a:p>
          <a:p>
            <a:pPr marL="414338" indent="-239713">
              <a:spcAft>
                <a:spcPts val="800"/>
              </a:spcAft>
              <a:buFont typeface="+mj-ea"/>
              <a:buAutoNum type="circleNumDbPlain" startAt="7"/>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đúp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4" name="그룹 3"/>
          <p:cNvGrpSpPr/>
          <p:nvPr/>
        </p:nvGrpSpPr>
        <p:grpSpPr>
          <a:xfrm>
            <a:off x="524424" y="2126880"/>
            <a:ext cx="5640890" cy="3307761"/>
            <a:chOff x="524424" y="2126880"/>
            <a:chExt cx="5640890" cy="3307761"/>
          </a:xfrm>
        </p:grpSpPr>
        <p:grpSp>
          <p:nvGrpSpPr>
            <p:cNvPr id="3" name="Group 2"/>
            <p:cNvGrpSpPr/>
            <p:nvPr/>
          </p:nvGrpSpPr>
          <p:grpSpPr>
            <a:xfrm>
              <a:off x="524424" y="2126880"/>
              <a:ext cx="5523649" cy="3307761"/>
              <a:chOff x="559817" y="2556908"/>
              <a:chExt cx="5063743" cy="3032353"/>
            </a:xfrm>
          </p:grpSpPr>
          <p:grpSp>
            <p:nvGrpSpPr>
              <p:cNvPr id="22" name="그룹 21">
                <a:extLst>
                  <a:ext uri="{FF2B5EF4-FFF2-40B4-BE49-F238E27FC236}">
                    <a16:creationId xmlns:a16="http://schemas.microsoft.com/office/drawing/2014/main" id="{505DD1D6-3B27-4428-81FD-2EF54A5D3510}"/>
                  </a:ext>
                </a:extLst>
              </p:cNvPr>
              <p:cNvGrpSpPr/>
              <p:nvPr/>
            </p:nvGrpSpPr>
            <p:grpSpPr>
              <a:xfrm>
                <a:off x="559817" y="2556908"/>
                <a:ext cx="5063743" cy="3032353"/>
                <a:chOff x="545961" y="2031958"/>
                <a:chExt cx="5083219" cy="3032353"/>
              </a:xfrm>
            </p:grpSpPr>
            <p:pic>
              <p:nvPicPr>
                <p:cNvPr id="27" name="그림 26">
                  <a:extLst>
                    <a:ext uri="{FF2B5EF4-FFF2-40B4-BE49-F238E27FC236}">
                      <a16:creationId xmlns:a16="http://schemas.microsoft.com/office/drawing/2014/main" id="{E30801B0-D879-44E2-A7F2-AE5FBCD7C32D}"/>
                    </a:ext>
                  </a:extLst>
                </p:cNvPr>
                <p:cNvPicPr>
                  <a:picLocks noChangeAspect="1"/>
                </p:cNvPicPr>
                <p:nvPr/>
              </p:nvPicPr>
              <p:blipFill>
                <a:blip r:embed="rId3"/>
                <a:stretch>
                  <a:fillRect/>
                </a:stretch>
              </p:blipFill>
              <p:spPr>
                <a:xfrm>
                  <a:off x="545961" y="2031958"/>
                  <a:ext cx="5083219" cy="3032353"/>
                </a:xfrm>
                <a:prstGeom prst="rect">
                  <a:avLst/>
                </a:prstGeom>
              </p:spPr>
            </p:pic>
            <p:sp>
              <p:nvSpPr>
                <p:cNvPr id="28" name="직사각형 27">
                  <a:extLst>
                    <a:ext uri="{FF2B5EF4-FFF2-40B4-BE49-F238E27FC236}">
                      <a16:creationId xmlns:a16="http://schemas.microsoft.com/office/drawing/2014/main" id="{6B2AFE4F-3EF5-488B-BAF0-9CE1C7828E92}"/>
                    </a:ext>
                  </a:extLst>
                </p:cNvPr>
                <p:cNvSpPr/>
                <p:nvPr/>
              </p:nvSpPr>
              <p:spPr>
                <a:xfrm>
                  <a:off x="618548" y="2720777"/>
                  <a:ext cx="262801" cy="2767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직사각형 28">
                  <a:extLst>
                    <a:ext uri="{FF2B5EF4-FFF2-40B4-BE49-F238E27FC236}">
                      <a16:creationId xmlns:a16="http://schemas.microsoft.com/office/drawing/2014/main" id="{2999FE90-4A22-434D-B593-8473803D3E7B}"/>
                    </a:ext>
                  </a:extLst>
                </p:cNvPr>
                <p:cNvSpPr/>
                <p:nvPr/>
              </p:nvSpPr>
              <p:spPr>
                <a:xfrm>
                  <a:off x="2330700" y="3279218"/>
                  <a:ext cx="1493645" cy="1769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5" name="직사각형 34">
                  <a:extLst>
                    <a:ext uri="{FF2B5EF4-FFF2-40B4-BE49-F238E27FC236}">
                      <a16:creationId xmlns:a16="http://schemas.microsoft.com/office/drawing/2014/main" id="{546D90D8-0A96-4A32-9944-754E5E6F7787}"/>
                    </a:ext>
                  </a:extLst>
                </p:cNvPr>
                <p:cNvSpPr/>
                <p:nvPr/>
              </p:nvSpPr>
              <p:spPr>
                <a:xfrm>
                  <a:off x="2865949" y="3473586"/>
                  <a:ext cx="1430272" cy="3045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9" name="그림 18">
                  <a:extLst>
                    <a:ext uri="{FF2B5EF4-FFF2-40B4-BE49-F238E27FC236}">
                      <a16:creationId xmlns:a16="http://schemas.microsoft.com/office/drawing/2014/main" id="{E30801B0-D879-44E2-A7F2-AE5FBCD7C32D}"/>
                    </a:ext>
                  </a:extLst>
                </p:cNvPr>
                <p:cNvPicPr>
                  <a:picLocks noChangeAspect="1"/>
                </p:cNvPicPr>
                <p:nvPr/>
              </p:nvPicPr>
              <p:blipFill rotWithShape="1">
                <a:blip r:embed="rId3"/>
                <a:srcRect l="2234" t="23138" r="94440" b="69236"/>
                <a:stretch/>
              </p:blipFill>
              <p:spPr>
                <a:xfrm>
                  <a:off x="1001105" y="2500768"/>
                  <a:ext cx="512421" cy="700890"/>
                </a:xfrm>
                <a:prstGeom prst="rect">
                  <a:avLst/>
                </a:prstGeom>
                <a:solidFill>
                  <a:srgbClr val="161B21"/>
                </a:solidFill>
                <a:ln w="12700">
                  <a:solidFill>
                    <a:srgbClr val="FF0000"/>
                  </a:solidFill>
                </a:ln>
              </p:spPr>
            </p:pic>
          </p:grpSp>
          <p:grpSp>
            <p:nvGrpSpPr>
              <p:cNvPr id="2" name="Group 1"/>
              <p:cNvGrpSpPr/>
              <p:nvPr/>
            </p:nvGrpSpPr>
            <p:grpSpPr>
              <a:xfrm>
                <a:off x="2081541" y="3788448"/>
                <a:ext cx="739186" cy="462996"/>
                <a:chOff x="2081541" y="3263515"/>
                <a:chExt cx="739186" cy="462996"/>
              </a:xfrm>
            </p:grpSpPr>
            <p:sp>
              <p:nvSpPr>
                <p:cNvPr id="16" name="Oval 15"/>
                <p:cNvSpPr/>
                <p:nvPr/>
              </p:nvSpPr>
              <p:spPr>
                <a:xfrm>
                  <a:off x="2081541" y="3263515"/>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7</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17" name="Oval 16"/>
                <p:cNvSpPr/>
                <p:nvPr/>
              </p:nvSpPr>
              <p:spPr>
                <a:xfrm>
                  <a:off x="2602820" y="3518684"/>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8</a:t>
                  </a:r>
                  <a:endParaRPr lang="ko-KR" altLang="en-US" sz="1200" dirty="0">
                    <a:solidFill>
                      <a:schemeClr val="tx1"/>
                    </a:solidFill>
                    <a:latin typeface="SamsungOne-400" panose="020B0503030303020204" pitchFamily="34" charset="0"/>
                    <a:ea typeface="SamsungOne-400" panose="020B0503030303020204" pitchFamily="34" charset="0"/>
                  </a:endParaRPr>
                </a:p>
              </p:txBody>
            </p:sp>
          </p:grpSp>
        </p:grpSp>
        <p:sp>
          <p:nvSpPr>
            <p:cNvPr id="18" name="직사각형 17"/>
            <p:cNvSpPr/>
            <p:nvPr/>
          </p:nvSpPr>
          <p:spPr>
            <a:xfrm>
              <a:off x="2871828" y="4065588"/>
              <a:ext cx="3293486"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This text file will be copied to Raspberry Pi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0" name="직사각형 19"/>
            <p:cNvSpPr/>
            <p:nvPr/>
          </p:nvSpPr>
          <p:spPr>
            <a:xfrm>
              <a:off x="2453606" y="3025141"/>
              <a:ext cx="1664806" cy="403668"/>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test.txt</a:t>
              </a:r>
            </a:p>
            <a:p>
              <a:r>
                <a:rPr lang="en-US" altLang="ko-KR" sz="1300" b="1" dirty="0">
                  <a:solidFill>
                    <a:schemeClr val="bg1"/>
                  </a:solidFill>
                  <a:latin typeface="SamsungOne-400" panose="020B0503030303020204" pitchFamily="34" charset="0"/>
                  <a:ea typeface="SamsungOne-400" panose="020B0503030303020204" pitchFamily="34" charset="0"/>
                </a:rPr>
                <a:t>Download complete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499161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với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Gửi</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tệp</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từ</a:t>
              </a:r>
              <a:r>
                <a:rPr lang="en-US" altLang="ko-KR" sz="1400" dirty="0">
                  <a:solidFill>
                    <a:prstClr val="black">
                      <a:lumMod val="85000"/>
                      <a:lumOff val="15000"/>
                    </a:prstClr>
                  </a:solidFill>
                  <a:latin typeface="SamsungOne-400" panose="020B0503030303020204" pitchFamily="34" charset="0"/>
                  <a:sym typeface="Arial"/>
                </a:rPr>
                <a:t> Windows sang Raspberry Pi </a:t>
              </a:r>
              <a:r>
                <a:rPr lang="en-US" altLang="ko-KR" sz="1400" dirty="0" err="1">
                  <a:solidFill>
                    <a:prstClr val="black">
                      <a:lumMod val="85000"/>
                      <a:lumOff val="15000"/>
                    </a:prstClr>
                  </a:solidFill>
                  <a:latin typeface="SamsungOne-400" panose="020B0503030303020204" pitchFamily="34" charset="0"/>
                  <a:sym typeface="Arial"/>
                </a:rPr>
                <a:t>bằng</a:t>
              </a:r>
              <a:r>
                <a:rPr lang="en-US" altLang="ko-KR" sz="1400" dirty="0">
                  <a:solidFill>
                    <a:prstClr val="black">
                      <a:lumMod val="85000"/>
                      <a:lumOff val="15000"/>
                    </a:prstClr>
                  </a:solidFill>
                  <a:latin typeface="SamsungOne-400" panose="020B0503030303020204" pitchFamily="34" charset="0"/>
                  <a:sym typeface="Arial"/>
                </a:rPr>
                <a:t> VNC</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441872"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6" name="직사각형 15">
            <a:extLst>
              <a:ext uri="{FF2B5EF4-FFF2-40B4-BE49-F238E27FC236}">
                <a16:creationId xmlns:a16="http://schemas.microsoft.com/office/drawing/2014/main" id="{E6DF71A9-C61F-4083-A760-526B9E9AEFA9}"/>
              </a:ext>
            </a:extLst>
          </p:cNvPr>
          <p:cNvSpPr/>
          <p:nvPr/>
        </p:nvSpPr>
        <p:spPr>
          <a:xfrm>
            <a:off x="6244443" y="2426927"/>
            <a:ext cx="3227793" cy="2053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403225" indent="-228600">
              <a:spcAft>
                <a:spcPts val="800"/>
              </a:spcAft>
              <a:buFont typeface="+mj-ea"/>
              <a:buAutoNum type="circleNumDbPlain"/>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Lần này, hãy gửi ngược lại tệp từ Raspberry Pi sang Windows.</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403225" indent="-228600">
              <a:spcAft>
                <a:spcPts val="800"/>
              </a:spcAft>
              <a:buFont typeface="+mj-ea"/>
              <a:buAutoNum type="circleNumDbPlain"/>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chuột phải vào biểu tượng VNC ở trên cùng bên phải và menu thả xuống xuất hiện. Nhấp vào Truyền tệp.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403225" indent="-228600">
              <a:spcAft>
                <a:spcPts val="800"/>
              </a:spcAft>
              <a:buFont typeface="+mj-ea"/>
              <a:buAutoNum type="circleNumDbPlain"/>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Desktop.</a:t>
            </a:r>
          </a:p>
          <a:p>
            <a:pPr marL="403225" indent="-228600">
              <a:spcAft>
                <a:spcPts val="800"/>
              </a:spcAft>
              <a:buFont typeface="+mj-ea"/>
              <a:buAutoNum type="circleNumDbPlain"/>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Gửi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nvGrpSpPr>
          <p:cNvPr id="3" name="그룹 2"/>
          <p:cNvGrpSpPr/>
          <p:nvPr/>
        </p:nvGrpSpPr>
        <p:grpSpPr>
          <a:xfrm>
            <a:off x="559816" y="2320746"/>
            <a:ext cx="5673951" cy="3157028"/>
            <a:chOff x="559816" y="2320746"/>
            <a:chExt cx="5673951" cy="3157028"/>
          </a:xfrm>
        </p:grpSpPr>
        <p:grpSp>
          <p:nvGrpSpPr>
            <p:cNvPr id="4" name="그룹 3"/>
            <p:cNvGrpSpPr/>
            <p:nvPr/>
          </p:nvGrpSpPr>
          <p:grpSpPr>
            <a:xfrm>
              <a:off x="559816" y="2320746"/>
              <a:ext cx="5673951" cy="3157028"/>
              <a:chOff x="559816" y="2320746"/>
              <a:chExt cx="5673951" cy="3157028"/>
            </a:xfrm>
          </p:grpSpPr>
          <p:grpSp>
            <p:nvGrpSpPr>
              <p:cNvPr id="2" name="그룹 1">
                <a:extLst>
                  <a:ext uri="{FF2B5EF4-FFF2-40B4-BE49-F238E27FC236}">
                    <a16:creationId xmlns:a16="http://schemas.microsoft.com/office/drawing/2014/main" id="{3F621F3A-AB31-49A5-8855-7260660DEA3C}"/>
                  </a:ext>
                </a:extLst>
              </p:cNvPr>
              <p:cNvGrpSpPr/>
              <p:nvPr/>
            </p:nvGrpSpPr>
            <p:grpSpPr>
              <a:xfrm>
                <a:off x="559816" y="2320746"/>
                <a:ext cx="5673951" cy="3157028"/>
                <a:chOff x="567460" y="2241525"/>
                <a:chExt cx="5040000" cy="2804293"/>
              </a:xfrm>
            </p:grpSpPr>
            <p:pic>
              <p:nvPicPr>
                <p:cNvPr id="18" name="그림 17">
                  <a:extLst>
                    <a:ext uri="{FF2B5EF4-FFF2-40B4-BE49-F238E27FC236}">
                      <a16:creationId xmlns:a16="http://schemas.microsoft.com/office/drawing/2014/main" id="{2AC3B0CA-10E1-4A9F-9B15-4FAB11AF3047}"/>
                    </a:ext>
                  </a:extLst>
                </p:cNvPr>
                <p:cNvPicPr>
                  <a:picLocks noChangeAspect="1"/>
                </p:cNvPicPr>
                <p:nvPr/>
              </p:nvPicPr>
              <p:blipFill>
                <a:blip r:embed="rId3"/>
                <a:stretch>
                  <a:fillRect/>
                </a:stretch>
              </p:blipFill>
              <p:spPr>
                <a:xfrm>
                  <a:off x="567460" y="2241525"/>
                  <a:ext cx="5040000" cy="2804293"/>
                </a:xfrm>
                <a:prstGeom prst="rect">
                  <a:avLst/>
                </a:prstGeom>
              </p:spPr>
            </p:pic>
            <p:sp>
              <p:nvSpPr>
                <p:cNvPr id="20" name="직사각형 19">
                  <a:extLst>
                    <a:ext uri="{FF2B5EF4-FFF2-40B4-BE49-F238E27FC236}">
                      <a16:creationId xmlns:a16="http://schemas.microsoft.com/office/drawing/2014/main" id="{DE01CBD1-6FE9-4A76-AA0E-318D2931CF14}"/>
                    </a:ext>
                  </a:extLst>
                </p:cNvPr>
                <p:cNvSpPr/>
                <p:nvPr/>
              </p:nvSpPr>
              <p:spPr>
                <a:xfrm>
                  <a:off x="4993851" y="2317116"/>
                  <a:ext cx="114998" cy="1184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직사각형 20">
                  <a:extLst>
                    <a:ext uri="{FF2B5EF4-FFF2-40B4-BE49-F238E27FC236}">
                      <a16:creationId xmlns:a16="http://schemas.microsoft.com/office/drawing/2014/main" id="{817DDCDC-D369-4A34-90EA-D4743AF4F9BB}"/>
                    </a:ext>
                  </a:extLst>
                </p:cNvPr>
                <p:cNvSpPr/>
                <p:nvPr/>
              </p:nvSpPr>
              <p:spPr>
                <a:xfrm>
                  <a:off x="4311755" y="2989796"/>
                  <a:ext cx="779058" cy="96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a:extLst>
                    <a:ext uri="{FF2B5EF4-FFF2-40B4-BE49-F238E27FC236}">
                      <a16:creationId xmlns:a16="http://schemas.microsoft.com/office/drawing/2014/main" id="{F44DB060-6947-4A3F-9E2C-4896A4CE12E3}"/>
                    </a:ext>
                  </a:extLst>
                </p:cNvPr>
                <p:cNvSpPr/>
                <p:nvPr/>
              </p:nvSpPr>
              <p:spPr>
                <a:xfrm>
                  <a:off x="3001622" y="4100085"/>
                  <a:ext cx="831922" cy="85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 name="직사각형 26">
                  <a:extLst>
                    <a:ext uri="{FF2B5EF4-FFF2-40B4-BE49-F238E27FC236}">
                      <a16:creationId xmlns:a16="http://schemas.microsoft.com/office/drawing/2014/main" id="{03489C15-7D91-492F-B013-6EF15CAC6CD7}"/>
                    </a:ext>
                  </a:extLst>
                </p:cNvPr>
                <p:cNvSpPr/>
                <p:nvPr/>
              </p:nvSpPr>
              <p:spPr>
                <a:xfrm>
                  <a:off x="2319507" y="4100085"/>
                  <a:ext cx="231384" cy="768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9" name="Oval 18"/>
              <p:cNvSpPr/>
              <p:nvPr/>
            </p:nvSpPr>
            <p:spPr>
              <a:xfrm>
                <a:off x="5295698" y="2372658"/>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1</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28" name="Oval 27"/>
              <p:cNvSpPr/>
              <p:nvPr/>
            </p:nvSpPr>
            <p:spPr>
              <a:xfrm>
                <a:off x="4534536" y="3114314"/>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2</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29" name="Oval 28"/>
              <p:cNvSpPr/>
              <p:nvPr/>
            </p:nvSpPr>
            <p:spPr>
              <a:xfrm>
                <a:off x="3241327" y="4190129"/>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3</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30" name="Oval 29"/>
              <p:cNvSpPr/>
              <p:nvPr/>
            </p:nvSpPr>
            <p:spPr>
              <a:xfrm>
                <a:off x="2492237" y="4190128"/>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4</a:t>
                </a:r>
                <a:endParaRPr lang="ko-KR" altLang="en-US" sz="1200" dirty="0">
                  <a:solidFill>
                    <a:schemeClr val="tx1"/>
                  </a:solidFill>
                  <a:latin typeface="SamsungOne-400" panose="020B0503030303020204" pitchFamily="34" charset="0"/>
                  <a:ea typeface="SamsungOne-400" panose="020B0503030303020204" pitchFamily="34" charset="0"/>
                </a:endParaRPr>
              </a:p>
            </p:txBody>
          </p:sp>
        </p:grpSp>
        <p:sp>
          <p:nvSpPr>
            <p:cNvPr id="31" name="직사각형 30"/>
            <p:cNvSpPr/>
            <p:nvPr/>
          </p:nvSpPr>
          <p:spPr>
            <a:xfrm>
              <a:off x="2076368" y="4594248"/>
              <a:ext cx="1013542"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Send files…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2" name="직사각형 31"/>
            <p:cNvSpPr/>
            <p:nvPr/>
          </p:nvSpPr>
          <p:spPr>
            <a:xfrm>
              <a:off x="3300156" y="4591821"/>
              <a:ext cx="796709"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Desktop</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3" name="직사각형 32"/>
            <p:cNvSpPr/>
            <p:nvPr/>
          </p:nvSpPr>
          <p:spPr>
            <a:xfrm>
              <a:off x="4934746" y="3304640"/>
              <a:ext cx="1224080"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File Transfer…</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760918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với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PC Windows</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Gửi</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tệp</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từ</a:t>
              </a:r>
              <a:r>
                <a:rPr lang="en-US" altLang="ko-KR" sz="1400" dirty="0">
                  <a:solidFill>
                    <a:prstClr val="black">
                      <a:lumMod val="85000"/>
                      <a:lumOff val="15000"/>
                    </a:prstClr>
                  </a:solidFill>
                  <a:latin typeface="SamsungOne-400" panose="020B0503030303020204" pitchFamily="34" charset="0"/>
                  <a:sym typeface="Arial"/>
                </a:rPr>
                <a:t> Windows sang Raspberry Pi </a:t>
              </a:r>
              <a:r>
                <a:rPr lang="en-US" altLang="ko-KR" sz="1400" dirty="0" err="1">
                  <a:solidFill>
                    <a:prstClr val="black">
                      <a:lumMod val="85000"/>
                      <a:lumOff val="15000"/>
                    </a:prstClr>
                  </a:solidFill>
                  <a:latin typeface="SamsungOne-400" panose="020B0503030303020204" pitchFamily="34" charset="0"/>
                  <a:sym typeface="Arial"/>
                </a:rPr>
                <a:t>bằng</a:t>
              </a:r>
              <a:r>
                <a:rPr lang="en-US" altLang="ko-KR" sz="1400" dirty="0">
                  <a:solidFill>
                    <a:prstClr val="black">
                      <a:lumMod val="85000"/>
                      <a:lumOff val="15000"/>
                    </a:prstClr>
                  </a:solidFill>
                  <a:latin typeface="SamsungOne-400" panose="020B0503030303020204" pitchFamily="34" charset="0"/>
                  <a:sym typeface="Arial"/>
                </a:rPr>
                <a:t> VNC</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637441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Raspberry Pi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bạn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1" name="직사각형 30">
            <a:extLst>
              <a:ext uri="{FF2B5EF4-FFF2-40B4-BE49-F238E27FC236}">
                <a16:creationId xmlns:a16="http://schemas.microsoft.com/office/drawing/2014/main" id="{439DCE1C-801F-43E7-9286-D60EB80C9FCA}"/>
              </a:ext>
            </a:extLst>
          </p:cNvPr>
          <p:cNvSpPr/>
          <p:nvPr/>
        </p:nvSpPr>
        <p:spPr>
          <a:xfrm>
            <a:off x="6314535" y="2456769"/>
            <a:ext cx="3153465"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449263" indent="-274638">
              <a:spcAft>
                <a:spcPts val="800"/>
              </a:spcAft>
              <a:buFont typeface="+mj-ea"/>
              <a:buAutoNum type="circleNumDbPlain" startAt="6"/>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thấy tệp test.txt được gửi từ /home/pi/Desktop. Chọn tệp và nhấn OK.</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449263" indent="-274638">
              <a:spcAft>
                <a:spcPts val="800"/>
              </a:spcAft>
              <a:buFont typeface="+mj-ea"/>
              <a:buAutoNum type="circleNumDbPlain" startAt="6"/>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Windows Desktop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test.txt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41" name="그룹 40"/>
          <p:cNvGrpSpPr/>
          <p:nvPr/>
        </p:nvGrpSpPr>
        <p:grpSpPr>
          <a:xfrm>
            <a:off x="430530" y="2329372"/>
            <a:ext cx="5930681" cy="3243292"/>
            <a:chOff x="430530" y="2329372"/>
            <a:chExt cx="5930681" cy="3243292"/>
          </a:xfrm>
        </p:grpSpPr>
        <p:grpSp>
          <p:nvGrpSpPr>
            <p:cNvPr id="4" name="그룹 3"/>
            <p:cNvGrpSpPr/>
            <p:nvPr/>
          </p:nvGrpSpPr>
          <p:grpSpPr>
            <a:xfrm>
              <a:off x="559817" y="2329372"/>
              <a:ext cx="5801394" cy="3243292"/>
              <a:chOff x="552602" y="2289595"/>
              <a:chExt cx="2441069" cy="1364689"/>
            </a:xfrm>
          </p:grpSpPr>
          <p:pic>
            <p:nvPicPr>
              <p:cNvPr id="17" name="그림 16">
                <a:extLst>
                  <a:ext uri="{FF2B5EF4-FFF2-40B4-BE49-F238E27FC236}">
                    <a16:creationId xmlns:a16="http://schemas.microsoft.com/office/drawing/2014/main" id="{21DF93AA-DA4A-483D-8236-72B7E9C872F4}"/>
                  </a:ext>
                </a:extLst>
              </p:cNvPr>
              <p:cNvPicPr>
                <a:picLocks noChangeAspect="1"/>
              </p:cNvPicPr>
              <p:nvPr/>
            </p:nvPicPr>
            <p:blipFill rotWithShape="1">
              <a:blip r:embed="rId3"/>
              <a:srcRect l="239" t="187" r="420"/>
              <a:stretch/>
            </p:blipFill>
            <p:spPr>
              <a:xfrm>
                <a:off x="552602" y="2289595"/>
                <a:ext cx="2441069" cy="1364689"/>
              </a:xfrm>
              <a:prstGeom prst="rect">
                <a:avLst/>
              </a:prstGeom>
              <a:ln>
                <a:solidFill>
                  <a:schemeClr val="bg1">
                    <a:lumMod val="75000"/>
                  </a:schemeClr>
                </a:solidFill>
              </a:ln>
            </p:spPr>
          </p:pic>
          <p:sp>
            <p:nvSpPr>
              <p:cNvPr id="54" name="직사각형 53">
                <a:extLst>
                  <a:ext uri="{FF2B5EF4-FFF2-40B4-BE49-F238E27FC236}">
                    <a16:creationId xmlns:a16="http://schemas.microsoft.com/office/drawing/2014/main" id="{11DE5DF2-FCD4-44DA-8030-890784DCD358}"/>
                  </a:ext>
                </a:extLst>
              </p:cNvPr>
              <p:cNvSpPr/>
              <p:nvPr/>
            </p:nvSpPr>
            <p:spPr>
              <a:xfrm>
                <a:off x="1502712" y="2900630"/>
                <a:ext cx="162519" cy="56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직사각형 18">
                <a:extLst>
                  <a:ext uri="{FF2B5EF4-FFF2-40B4-BE49-F238E27FC236}">
                    <a16:creationId xmlns:a16="http://schemas.microsoft.com/office/drawing/2014/main" id="{11DE5DF2-FCD4-44DA-8030-890784DCD358}"/>
                  </a:ext>
                </a:extLst>
              </p:cNvPr>
              <p:cNvSpPr/>
              <p:nvPr/>
            </p:nvSpPr>
            <p:spPr>
              <a:xfrm>
                <a:off x="1504442" y="3065441"/>
                <a:ext cx="214821" cy="47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직사각형 15">
                <a:extLst>
                  <a:ext uri="{FF2B5EF4-FFF2-40B4-BE49-F238E27FC236}">
                    <a16:creationId xmlns:a16="http://schemas.microsoft.com/office/drawing/2014/main" id="{11DE5DF2-FCD4-44DA-8030-890784DCD358}"/>
                  </a:ext>
                </a:extLst>
              </p:cNvPr>
              <p:cNvSpPr/>
              <p:nvPr/>
            </p:nvSpPr>
            <p:spPr>
              <a:xfrm>
                <a:off x="1846446" y="3101340"/>
                <a:ext cx="96189" cy="45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7" name="Oval 29"/>
            <p:cNvSpPr/>
            <p:nvPr/>
          </p:nvSpPr>
          <p:spPr>
            <a:xfrm>
              <a:off x="3645434" y="4012851"/>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6</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28" name="Oval 29"/>
            <p:cNvSpPr/>
            <p:nvPr/>
          </p:nvSpPr>
          <p:spPr>
            <a:xfrm>
              <a:off x="2434342" y="3309974"/>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7</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29" name="직사각형 28"/>
            <p:cNvSpPr/>
            <p:nvPr/>
          </p:nvSpPr>
          <p:spPr>
            <a:xfrm>
              <a:off x="1625183" y="3720292"/>
              <a:ext cx="775692"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Test. txt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6" name="직선 화살표 연결선 5"/>
            <p:cNvCxnSpPr>
              <a:stCxn id="29" idx="3"/>
              <a:endCxn id="54" idx="1"/>
            </p:cNvCxnSpPr>
            <p:nvPr/>
          </p:nvCxnSpPr>
          <p:spPr>
            <a:xfrm>
              <a:off x="2400875" y="3842338"/>
              <a:ext cx="416954" cy="66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그룹 39"/>
            <p:cNvGrpSpPr/>
            <p:nvPr/>
          </p:nvGrpSpPr>
          <p:grpSpPr>
            <a:xfrm>
              <a:off x="430530" y="4118997"/>
              <a:ext cx="2387299" cy="244091"/>
              <a:chOff x="430530" y="4189874"/>
              <a:chExt cx="2387299" cy="244091"/>
            </a:xfrm>
          </p:grpSpPr>
          <p:sp>
            <p:nvSpPr>
              <p:cNvPr id="39" name="직사각형 38"/>
              <p:cNvSpPr/>
              <p:nvPr/>
            </p:nvSpPr>
            <p:spPr>
              <a:xfrm>
                <a:off x="430530" y="4189874"/>
                <a:ext cx="1969351"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Path: /home/pi/Desktop</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2" name="직선 화살표 연결선 11"/>
              <p:cNvCxnSpPr>
                <a:stCxn id="39" idx="3"/>
              </p:cNvCxnSpPr>
              <p:nvPr/>
            </p:nvCxnSpPr>
            <p:spPr>
              <a:xfrm flipV="1">
                <a:off x="2399881" y="4305300"/>
                <a:ext cx="417948" cy="66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직사각형 41"/>
            <p:cNvSpPr/>
            <p:nvPr/>
          </p:nvSpPr>
          <p:spPr>
            <a:xfrm>
              <a:off x="3546107" y="4423169"/>
              <a:ext cx="405865"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OK</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609516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Hướng dẫn lệnh Raspberry Pi OS</a:t>
            </a:r>
            <a:endParaRPr lang="pt-BR"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 </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8CEA84EE-1CFD-4B57-A1C8-06A1AB4ACA44}"/>
              </a:ext>
            </a:extLst>
          </p:cNvPr>
          <p:cNvSpPr/>
          <p:nvPr/>
        </p:nvSpPr>
        <p:spPr>
          <a:xfrm>
            <a:off x="1234524" y="3745809"/>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với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hành</a:t>
            </a:r>
            <a:r>
              <a:rPr lang="en-US" altLang="ko-KR" dirty="0">
                <a:solidFill>
                  <a:schemeClr val="bg1">
                    <a:lumMod val="65000"/>
                  </a:schemeClr>
                </a:solidFill>
                <a:latin typeface="SamsungOne-400" panose="020B0503030303020204" pitchFamily="34" charset="0"/>
                <a:ea typeface="SamsungOne-400" panose="020B0503030303020204" pitchFamily="34" charset="0"/>
              </a:rPr>
              <a:t> Raspberry Pi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từ</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tính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của</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bạn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388313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6" name="직사각형 15">
            <a:extLst>
              <a:ext uri="{FF2B5EF4-FFF2-40B4-BE49-F238E27FC236}">
                <a16:creationId xmlns:a16="http://schemas.microsoft.com/office/drawing/2014/main" id="{475B5DE5-347D-4119-80E7-2377740127D9}"/>
              </a:ext>
            </a:extLst>
          </p:cNvPr>
          <p:cNvSpPr/>
          <p:nvPr/>
        </p:nvSpPr>
        <p:spPr>
          <a:xfrm>
            <a:off x="1234524" y="431414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ea typeface="SamsungOne-700" panose="020B0803030303020204" pitchFamily="34" charset="0"/>
              </a:rPr>
              <a:t>2.2. Lệnh cơ bản</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312969"/>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18" name="Group 2">
            <a:extLst>
              <a:ext uri="{FF2B5EF4-FFF2-40B4-BE49-F238E27FC236}">
                <a16:creationId xmlns:a16="http://schemas.microsoft.com/office/drawing/2014/main" id="{5DD676FB-B4EE-42C9-A471-E6CF497FCB25}"/>
              </a:ext>
            </a:extLst>
          </p:cNvPr>
          <p:cNvGrpSpPr/>
          <p:nvPr/>
        </p:nvGrpSpPr>
        <p:grpSpPr>
          <a:xfrm>
            <a:off x="1051644" y="4742803"/>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tệp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147638"/>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khiển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
        <p:nvSpPr>
          <p:cNvPr id="32" name="직사각형 31">
            <a:extLst>
              <a:ext uri="{FF2B5EF4-FFF2-40B4-BE49-F238E27FC236}">
                <a16:creationId xmlns:a16="http://schemas.microsoft.com/office/drawing/2014/main" id="{42D16157-71AB-4EEC-81F2-DE5463F000C0}"/>
              </a:ext>
            </a:extLst>
          </p:cNvPr>
          <p:cNvSpPr/>
          <p:nvPr/>
        </p:nvSpPr>
        <p:spPr>
          <a:xfrm>
            <a:off x="5307327" y="434999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35" name="직사각형 44">
            <a:extLst>
              <a:ext uri="{FF2B5EF4-FFF2-40B4-BE49-F238E27FC236}">
                <a16:creationId xmlns:a16="http://schemas.microsoft.com/office/drawing/2014/main" id="{84CE6F1A-F6A5-409C-BD43-5542C2321C7A}"/>
              </a:ext>
            </a:extLst>
          </p:cNvPr>
          <p:cNvSpPr/>
          <p:nvPr/>
        </p:nvSpPr>
        <p:spPr>
          <a:xfrm>
            <a:off x="5307327" y="477983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38" name="직사각형 44">
            <a:extLst>
              <a:ext uri="{FF2B5EF4-FFF2-40B4-BE49-F238E27FC236}">
                <a16:creationId xmlns:a16="http://schemas.microsoft.com/office/drawing/2014/main" id="{84CE6F1A-F6A5-409C-BD43-5542C2321C7A}"/>
              </a:ext>
            </a:extLst>
          </p:cNvPr>
          <p:cNvSpPr/>
          <p:nvPr/>
        </p:nvSpPr>
        <p:spPr>
          <a:xfrm>
            <a:off x="5307327" y="5184666"/>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4" name="그룹 3">
            <a:extLst>
              <a:ext uri="{FF2B5EF4-FFF2-40B4-BE49-F238E27FC236}">
                <a16:creationId xmlns:a16="http://schemas.microsoft.com/office/drawing/2014/main" id="{D6EBACA9-B0AF-4FE1-89DA-200B1C0E46E9}"/>
              </a:ext>
            </a:extLst>
          </p:cNvPr>
          <p:cNvGrpSpPr/>
          <p:nvPr/>
        </p:nvGrpSpPr>
        <p:grpSpPr>
          <a:xfrm>
            <a:off x="5490207" y="4351170"/>
            <a:ext cx="4315340" cy="1111668"/>
            <a:chOff x="5741201" y="4533272"/>
            <a:chExt cx="5519420" cy="1111668"/>
          </a:xfrm>
        </p:grpSpPr>
        <p:sp>
          <p:nvSpPr>
            <p:cNvPr id="31" name="직사각형 30">
              <a:extLst>
                <a:ext uri="{FF2B5EF4-FFF2-40B4-BE49-F238E27FC236}">
                  <a16:creationId xmlns:a16="http://schemas.microsoft.com/office/drawing/2014/main" id="{475B5DE5-347D-4119-80E7-2377740127D9}"/>
                </a:ext>
              </a:extLst>
            </p:cNvPr>
            <p:cNvSpPr/>
            <p:nvPr/>
          </p:nvSpPr>
          <p:spPr>
            <a:xfrm>
              <a:off x="5741201" y="453327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2.5.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Network</a:t>
              </a:r>
            </a:p>
          </p:txBody>
        </p:sp>
        <p:sp>
          <p:nvSpPr>
            <p:cNvPr id="34" name="직사각형 43">
              <a:extLst>
                <a:ext uri="{FF2B5EF4-FFF2-40B4-BE49-F238E27FC236}">
                  <a16:creationId xmlns:a16="http://schemas.microsoft.com/office/drawing/2014/main" id="{7C361C6F-D073-4FC0-8ED0-8901EA9A95A1}"/>
                </a:ext>
              </a:extLst>
            </p:cNvPr>
            <p:cNvSpPr/>
            <p:nvPr/>
          </p:nvSpPr>
          <p:spPr>
            <a:xfrm>
              <a:off x="5741201" y="496310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2.6. Các lệnh về Người dùng &amp; Quyền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7" name="직사각형 43">
              <a:extLst>
                <a:ext uri="{FF2B5EF4-FFF2-40B4-BE49-F238E27FC236}">
                  <a16:creationId xmlns:a16="http://schemas.microsoft.com/office/drawing/2014/main" id="{7C361C6F-D073-4FC0-8ED0-8901EA9A95A1}"/>
                </a:ext>
              </a:extLst>
            </p:cNvPr>
            <p:cNvSpPr/>
            <p:nvPr/>
          </p:nvSpPr>
          <p:spPr>
            <a:xfrm>
              <a:off x="5741201" y="5367941"/>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cụ</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lập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998657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cơ</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bản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24" name="직사각형 23">
            <a:extLst>
              <a:ext uri="{FF2B5EF4-FFF2-40B4-BE49-F238E27FC236}">
                <a16:creationId xmlns:a16="http://schemas.microsoft.com/office/drawing/2014/main" id="{439DCE1C-801F-43E7-9286-D60EB80C9FCA}"/>
              </a:ext>
            </a:extLst>
          </p:cNvPr>
          <p:cNvSpPr/>
          <p:nvPr/>
        </p:nvSpPr>
        <p:spPr>
          <a:xfrm>
            <a:off x="712182" y="2141582"/>
            <a:ext cx="8630827" cy="2161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bash shell và cấu trúc dòng lệnh</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đường dẫn thường được sử dụng cho lệnh</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các lệnh được sử dụng để cài đặt và quản lý các gói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các thư mục và các lệnh Linux cơ bản được sử dụng hữu ích</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bash shell và kiểm tra các chức năng hữu ích của bash shell</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và sử dụng các lệnh tìm kiếm, đồng thời kiểm tra các biểu thức chính quy của Linux để tìm kiếm</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và sử dụng các lệnh nén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5" name="그룹 24">
            <a:extLst>
              <a:ext uri="{FF2B5EF4-FFF2-40B4-BE49-F238E27FC236}">
                <a16:creationId xmlns:a16="http://schemas.microsoft.com/office/drawing/2014/main" id="{07928334-32AF-46A2-97F3-006B536CB7A1}"/>
              </a:ext>
            </a:extLst>
          </p:cNvPr>
          <p:cNvGrpSpPr/>
          <p:nvPr/>
        </p:nvGrpSpPr>
        <p:grpSpPr>
          <a:xfrm>
            <a:off x="559817" y="1892687"/>
            <a:ext cx="8783192" cy="215394"/>
            <a:chOff x="1027113" y="2063735"/>
            <a:chExt cx="8785225" cy="215444"/>
          </a:xfrm>
        </p:grpSpPr>
        <p:sp>
          <p:nvSpPr>
            <p:cNvPr id="26" name="직사각형 25">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Mục đích của bài này như sau: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036391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HĐH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Hệ</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điều</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hành</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là gì?</a:t>
            </a:r>
          </a:p>
        </p:txBody>
      </p:sp>
      <p:sp>
        <p:nvSpPr>
          <p:cNvPr id="4" name="직사각형 3"/>
          <p:cNvSpPr/>
          <p:nvPr/>
        </p:nvSpPr>
        <p:spPr>
          <a:xfrm>
            <a:off x="559816" y="3074852"/>
            <a:ext cx="8895167" cy="1044684"/>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Người dùng phổ thông không cần hiểu rõ về hệ điều hành. Tuy nhiên, lập trình viên hệ thống phải hiểu rõ về hệ điều hành để viết chương trình hiệu quả.</a:t>
            </a:r>
          </a:p>
        </p:txBody>
      </p:sp>
      <p:grpSp>
        <p:nvGrpSpPr>
          <p:cNvPr id="46" name="그룹 45"/>
          <p:cNvGrpSpPr/>
          <p:nvPr/>
        </p:nvGrpSpPr>
        <p:grpSpPr>
          <a:xfrm>
            <a:off x="559817" y="2307213"/>
            <a:ext cx="8783192" cy="215444"/>
            <a:chOff x="1027113" y="2045625"/>
            <a:chExt cx="8785225" cy="215494"/>
          </a:xfrm>
        </p:grpSpPr>
        <p:sp>
          <p:nvSpPr>
            <p:cNvPr id="47" name="직사각형 4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7"/>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HĐH là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cứng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hiệu quả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Linux</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grpSp>
        <p:nvGrpSpPr>
          <p:cNvPr id="28" name="그룹 27">
            <a:extLst>
              <a:ext uri="{FF2B5EF4-FFF2-40B4-BE49-F238E27FC236}">
                <a16:creationId xmlns:a16="http://schemas.microsoft.com/office/drawing/2014/main" id="{07928334-32AF-46A2-97F3-006B536CB7A1}"/>
              </a:ext>
            </a:extLst>
          </p:cNvPr>
          <p:cNvGrpSpPr/>
          <p:nvPr/>
        </p:nvGrpSpPr>
        <p:grpSpPr>
          <a:xfrm>
            <a:off x="559817" y="1936761"/>
            <a:ext cx="8783192" cy="215444"/>
            <a:chOff x="1027113" y="2045625"/>
            <a:chExt cx="8785225" cy="215494"/>
          </a:xfrm>
        </p:grpSpPr>
        <p:sp>
          <p:nvSpPr>
            <p:cNvPr id="29" name="직사각형 2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직사각형 29">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Đó là chương trình quản lý quan trọng nhất, đóng vai trò là giao diện quan trọng bên cạnh phần cứng.</a:t>
              </a:r>
            </a:p>
          </p:txBody>
        </p:sp>
      </p:grpSp>
      <p:grpSp>
        <p:nvGrpSpPr>
          <p:cNvPr id="20" name="그룹 19"/>
          <p:cNvGrpSpPr/>
          <p:nvPr/>
        </p:nvGrpSpPr>
        <p:grpSpPr>
          <a:xfrm>
            <a:off x="559817" y="2677665"/>
            <a:ext cx="8783192" cy="215444"/>
            <a:chOff x="1027113" y="2045625"/>
            <a:chExt cx="8785225" cy="215494"/>
          </a:xfrm>
        </p:grpSpPr>
        <p:sp>
          <p:nvSpPr>
            <p:cNvPr id="22" name="직사각형 21"/>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HĐH hỗ trợ người dùng làm việc và giúp các chương trình khác hoạt động.</a:t>
              </a:r>
            </a:p>
          </p:txBody>
        </p:sp>
      </p:gr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Tree>
    <p:extLst>
      <p:ext uri="{BB962C8B-B14F-4D97-AF65-F5344CB8AC3E}">
        <p14:creationId xmlns:p14="http://schemas.microsoft.com/office/powerpoint/2010/main" val="3190015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Bash Shell</a:t>
            </a:r>
          </a:p>
        </p:txBody>
      </p:sp>
      <p:sp>
        <p:nvSpPr>
          <p:cNvPr id="12" name="직사각형 11">
            <a:extLst>
              <a:ext uri="{FF2B5EF4-FFF2-40B4-BE49-F238E27FC236}">
                <a16:creationId xmlns:a16="http://schemas.microsoft.com/office/drawing/2014/main" id="{439DCE1C-801F-43E7-9286-D60EB80C9FCA}"/>
              </a:ext>
            </a:extLst>
          </p:cNvPr>
          <p:cNvSpPr/>
          <p:nvPr/>
        </p:nvSpPr>
        <p:spPr>
          <a:xfrm>
            <a:off x="712182" y="2141582"/>
            <a:ext cx="8630827" cy="3366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Bash shell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shell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cơ</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Raspberry Pi. </a:t>
            </a:r>
          </a:p>
          <a:p>
            <a:pPr marL="182526" indent="-182526">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Shell là một trình thông dịch dòng lệnh,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nghĩa là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nó là một chương trình nhận đầu vào văn bản và thực thi các lệnh trên hệ thống (nhân).</a:t>
            </a:r>
            <a:endPar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rất nhiều shell được sử dụng phổ biến như Bourne Shell, C Shell, Korn Shell. Chúng ta sẽ tìm hiểu về các Lệnh Linux với Bash Shell.</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Bash Shell (Bourne Again Shell) là shell được sửa đổi từ Bourne Shell và Bash Shell, được sử dụng rộng rãi cho Linux.</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thế</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Bash Shell:</a:t>
            </a:r>
          </a:p>
          <a:p>
            <a:pPr marL="742950" lvl="2" indent="-285750">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Tab</a:t>
            </a:r>
          </a:p>
          <a:p>
            <a:pPr marL="742950" lvl="2" indent="-285750">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742950" lvl="2" indent="-285750">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danh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742950" lvl="2" indent="-285750">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Phím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dòng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3" name="그룹 12">
            <a:extLst>
              <a:ext uri="{FF2B5EF4-FFF2-40B4-BE49-F238E27FC236}">
                <a16:creationId xmlns:a16="http://schemas.microsoft.com/office/drawing/2014/main" id="{07928334-32AF-46A2-97F3-006B536CB7A1}"/>
              </a:ext>
            </a:extLst>
          </p:cNvPr>
          <p:cNvGrpSpPr/>
          <p:nvPr/>
        </p:nvGrpSpPr>
        <p:grpSpPr>
          <a:xfrm>
            <a:off x="559817" y="1892687"/>
            <a:ext cx="8783192" cy="215394"/>
            <a:chOff x="1027113" y="2063735"/>
            <a:chExt cx="8785225" cy="215444"/>
          </a:xfrm>
        </p:grpSpPr>
        <p:sp>
          <p:nvSpPr>
            <p:cNvPr id="14" name="직사각형 13">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6" name="직사각형 15">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Bash Shell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441744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Cấu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trúc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dòng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 name="그룹 1">
            <a:extLst>
              <a:ext uri="{FF2B5EF4-FFF2-40B4-BE49-F238E27FC236}">
                <a16:creationId xmlns:a16="http://schemas.microsoft.com/office/drawing/2014/main" id="{1F990C08-80BD-4C69-8668-256A855A690A}"/>
              </a:ext>
            </a:extLst>
          </p:cNvPr>
          <p:cNvGrpSpPr/>
          <p:nvPr/>
        </p:nvGrpSpPr>
        <p:grpSpPr>
          <a:xfrm>
            <a:off x="5007044" y="4179551"/>
            <a:ext cx="3667417" cy="2024176"/>
            <a:chOff x="5166949" y="4557694"/>
            <a:chExt cx="2800493" cy="1545690"/>
          </a:xfrm>
        </p:grpSpPr>
        <p:pic>
          <p:nvPicPr>
            <p:cNvPr id="32" name="그림 31" descr="텍스트이(가) 표시된 사진&#10;&#10;자동 생성된 설명">
              <a:extLst>
                <a:ext uri="{FF2B5EF4-FFF2-40B4-BE49-F238E27FC236}">
                  <a16:creationId xmlns:a16="http://schemas.microsoft.com/office/drawing/2014/main" id="{C37B06B5-C6E8-47E8-BF2C-0682F6B83189}"/>
                </a:ext>
              </a:extLst>
            </p:cNvPr>
            <p:cNvPicPr>
              <a:picLocks noChangeAspect="1"/>
            </p:cNvPicPr>
            <p:nvPr/>
          </p:nvPicPr>
          <p:blipFill rotWithShape="1">
            <a:blip r:embed="rId3"/>
            <a:srcRect l="260" t="528" r="230" b="763"/>
            <a:stretch/>
          </p:blipFill>
          <p:spPr>
            <a:xfrm>
              <a:off x="5166949" y="4557694"/>
              <a:ext cx="2800493" cy="1545690"/>
            </a:xfrm>
            <a:prstGeom prst="rect">
              <a:avLst/>
            </a:prstGeom>
            <a:ln>
              <a:solidFill>
                <a:schemeClr val="bg1">
                  <a:lumMod val="75000"/>
                </a:schemeClr>
              </a:solidFill>
            </a:ln>
          </p:spPr>
        </p:pic>
        <p:sp>
          <p:nvSpPr>
            <p:cNvPr id="36" name="직사각형 35">
              <a:extLst>
                <a:ext uri="{FF2B5EF4-FFF2-40B4-BE49-F238E27FC236}">
                  <a16:creationId xmlns:a16="http://schemas.microsoft.com/office/drawing/2014/main" id="{11DE5DF2-FCD4-44DA-8030-890784DCD358}"/>
                </a:ext>
              </a:extLst>
            </p:cNvPr>
            <p:cNvSpPr/>
            <p:nvPr/>
          </p:nvSpPr>
          <p:spPr>
            <a:xfrm>
              <a:off x="5590934" y="4927654"/>
              <a:ext cx="461398" cy="52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7" name="TextBox 36">
              <a:extLst>
                <a:ext uri="{FF2B5EF4-FFF2-40B4-BE49-F238E27FC236}">
                  <a16:creationId xmlns:a16="http://schemas.microsoft.com/office/drawing/2014/main" id="{347DB725-F63D-4088-B0EB-47ABC412FBA8}"/>
                </a:ext>
              </a:extLst>
            </p:cNvPr>
            <p:cNvSpPr txBox="1"/>
            <p:nvPr/>
          </p:nvSpPr>
          <p:spPr>
            <a:xfrm>
              <a:off x="5541992" y="5218476"/>
              <a:ext cx="2019874" cy="179055"/>
            </a:xfrm>
            <a:prstGeom prst="roundRect">
              <a:avLst>
                <a:gd name="adj" fmla="val 50000"/>
              </a:avLst>
            </a:prstGeom>
            <a:solidFill>
              <a:srgbClr val="FF0000"/>
            </a:solidFill>
            <a:ln>
              <a:noFill/>
            </a:ln>
          </p:spPr>
          <p:txBody>
            <a:bodyPr wrap="square" lIns="0" rIns="0" rtlCol="0" anchor="ctr">
              <a:noAutofit/>
              <a:scene3d>
                <a:camera prst="orthographicFront"/>
                <a:lightRig rig="threePt" dir="t"/>
              </a:scene3d>
              <a:sp3d>
                <a:bevelT w="0" h="6350"/>
              </a:sp3d>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Your command will start from here</a:t>
              </a:r>
            </a:p>
          </p:txBody>
        </p:sp>
        <p:sp>
          <p:nvSpPr>
            <p:cNvPr id="38" name="화살표: 오른쪽 3">
              <a:extLst>
                <a:ext uri="{FF2B5EF4-FFF2-40B4-BE49-F238E27FC236}">
                  <a16:creationId xmlns:a16="http://schemas.microsoft.com/office/drawing/2014/main" id="{4070F0D5-4282-44C9-9D43-7DEEDDF4EB74}"/>
                </a:ext>
              </a:extLst>
            </p:cNvPr>
            <p:cNvSpPr/>
            <p:nvPr/>
          </p:nvSpPr>
          <p:spPr>
            <a:xfrm rot="16200000">
              <a:off x="5713621" y="5069062"/>
              <a:ext cx="216024" cy="13853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 name="그룹 15">
            <a:extLst>
              <a:ext uri="{FF2B5EF4-FFF2-40B4-BE49-F238E27FC236}">
                <a16:creationId xmlns:a16="http://schemas.microsoft.com/office/drawing/2014/main" id="{17DB59E4-EB89-49C8-BDC5-9CF28938F7A5}"/>
              </a:ext>
            </a:extLst>
          </p:cNvPr>
          <p:cNvGrpSpPr/>
          <p:nvPr/>
        </p:nvGrpSpPr>
        <p:grpSpPr>
          <a:xfrm>
            <a:off x="559817" y="1892424"/>
            <a:ext cx="4174108" cy="215444"/>
            <a:chOff x="1027113" y="2045622"/>
            <a:chExt cx="4175074" cy="215496"/>
          </a:xfrm>
        </p:grpSpPr>
        <p:sp>
          <p:nvSpPr>
            <p:cNvPr id="18" name="직사각형 17">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2" name="직사각형 21">
              <a:extLst>
                <a:ext uri="{FF2B5EF4-FFF2-40B4-BE49-F238E27FC236}">
                  <a16:creationId xmlns:a16="http://schemas.microsoft.com/office/drawing/2014/main" id="{40511911-EEFB-4DDD-88EA-926570C57B0C}"/>
                </a:ext>
              </a:extLst>
            </p:cNvPr>
            <p:cNvSpPr/>
            <p:nvPr/>
          </p:nvSpPr>
          <p:spPr>
            <a:xfrm>
              <a:off x="1179513" y="2045622"/>
              <a:ext cx="4022674"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Lời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nhắc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3" name="직사각형 22">
            <a:extLst>
              <a:ext uri="{FF2B5EF4-FFF2-40B4-BE49-F238E27FC236}">
                <a16:creationId xmlns:a16="http://schemas.microsoft.com/office/drawing/2014/main" id="{439DCE1C-801F-43E7-9286-D60EB80C9FCA}"/>
              </a:ext>
            </a:extLst>
          </p:cNvPr>
          <p:cNvSpPr/>
          <p:nvPr/>
        </p:nvSpPr>
        <p:spPr>
          <a:xfrm>
            <a:off x="712182" y="2145129"/>
            <a:ext cx="4180967"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Dấu hiệu chờ người dùng nhập lệnh.</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ash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shell</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Quản trị hệ thống :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439DCE1C-801F-43E7-9286-D60EB80C9FCA}"/>
              </a:ext>
            </a:extLst>
          </p:cNvPr>
          <p:cNvSpPr/>
          <p:nvPr/>
        </p:nvSpPr>
        <p:spPr>
          <a:xfrm>
            <a:off x="5007044" y="2145129"/>
            <a:ext cx="4180967" cy="2058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Thư mục mặc định của cửa sổ đầu cuối là thư mục nhà (Đăng nhập) của người dùng.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pi@raspberrypi:~ $</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pi : Tên tài khoản người dùng</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raspberrypi : Tên máy chủ</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 Thư mục chính của người dùng</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 dấu nhắc bash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shell</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5" name="그룹 24">
            <a:extLst>
              <a:ext uri="{FF2B5EF4-FFF2-40B4-BE49-F238E27FC236}">
                <a16:creationId xmlns:a16="http://schemas.microsoft.com/office/drawing/2014/main" id="{17DB59E4-EB89-49C8-BDC5-9CF28938F7A5}"/>
              </a:ext>
            </a:extLst>
          </p:cNvPr>
          <p:cNvGrpSpPr/>
          <p:nvPr/>
        </p:nvGrpSpPr>
        <p:grpSpPr>
          <a:xfrm>
            <a:off x="4860685" y="1892424"/>
            <a:ext cx="4174108" cy="215444"/>
            <a:chOff x="1027113" y="2045622"/>
            <a:chExt cx="4175074" cy="215496"/>
          </a:xfrm>
        </p:grpSpPr>
        <p:sp>
          <p:nvSpPr>
            <p:cNvPr id="26" name="직사각형 25">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7" name="직사각형 26">
              <a:extLst>
                <a:ext uri="{FF2B5EF4-FFF2-40B4-BE49-F238E27FC236}">
                  <a16:creationId xmlns:a16="http://schemas.microsoft.com/office/drawing/2014/main" id="{40511911-EEFB-4DDD-88EA-926570C57B0C}"/>
                </a:ext>
              </a:extLst>
            </p:cNvPr>
            <p:cNvSpPr/>
            <p:nvPr/>
          </p:nvSpPr>
          <p:spPr>
            <a:xfrm>
              <a:off x="1179513" y="2045622"/>
              <a:ext cx="4022674"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Thư mục cơ bản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9577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표 14">
            <a:extLst>
              <a:ext uri="{FF2B5EF4-FFF2-40B4-BE49-F238E27FC236}">
                <a16:creationId xmlns:a16="http://schemas.microsoft.com/office/drawing/2014/main" id="{D51A8A2C-33F7-43CA-8DCC-53737E3AC35D}"/>
              </a:ext>
            </a:extLst>
          </p:cNvPr>
          <p:cNvGraphicFramePr>
            <a:graphicFrameLocks noGrp="1"/>
          </p:cNvGraphicFramePr>
          <p:nvPr>
            <p:extLst>
              <p:ext uri="{D42A27DB-BD31-4B8C-83A1-F6EECF244321}">
                <p14:modId xmlns:p14="http://schemas.microsoft.com/office/powerpoint/2010/main" val="326273396"/>
              </p:ext>
            </p:extLst>
          </p:nvPr>
        </p:nvGraphicFramePr>
        <p:xfrm>
          <a:off x="559818" y="3785897"/>
          <a:ext cx="8783192" cy="2239536"/>
        </p:xfrm>
        <a:graphic>
          <a:graphicData uri="http://schemas.openxmlformats.org/drawingml/2006/table">
            <a:tbl>
              <a:tblPr firstRow="1" bandRow="1">
                <a:tableStyleId>{5C22544A-7EE6-4342-B048-85BDC9FD1C3A}</a:tableStyleId>
              </a:tblPr>
              <a:tblGrid>
                <a:gridCol w="1269423">
                  <a:extLst>
                    <a:ext uri="{9D8B030D-6E8A-4147-A177-3AD203B41FA5}">
                      <a16:colId xmlns:a16="http://schemas.microsoft.com/office/drawing/2014/main" val="2893669326"/>
                    </a:ext>
                  </a:extLst>
                </a:gridCol>
                <a:gridCol w="7513769">
                  <a:extLst>
                    <a:ext uri="{9D8B030D-6E8A-4147-A177-3AD203B41FA5}">
                      <a16:colId xmlns:a16="http://schemas.microsoft.com/office/drawing/2014/main" val="2723376963"/>
                    </a:ext>
                  </a:extLst>
                </a:gridCol>
              </a:tblGrid>
              <a:tr h="220995">
                <a:tc gridSpan="2">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Cấu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trúc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lệnh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Linux</a:t>
                      </a:r>
                    </a:p>
                  </a:txBody>
                  <a:tcPr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hMerge="1">
                  <a:txBody>
                    <a:bodyPr/>
                    <a:lstStyle/>
                    <a:p>
                      <a:pPr marL="0" algn="ctr" defTabSz="914400" rtl="0" eaLnBrk="1" latinLnBrk="0" hangingPunct="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220995">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Mẫu</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Lệnh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[Option]  [Arguments . . .]</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348940">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Các</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lệnh</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 hàng trăm lệnh khác nhau mà người dùng nhập để sử dụng Linux, bao gồm data, man, ls, cp, mv, v.v.</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468519"/>
                  </a:ext>
                </a:extLst>
              </a:tr>
              <a:tr h="628092">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Tùy</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chọn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Bạn có thể sử dụng các tùy chọn để chọn chi tiết của lệnh. Các tùy chọn là một tính năng quan trọng để làm phong phú thêm chức năng của Linux và chúng có thể tồn tại hoặc không tồn tại tùy thuộc vào lệnh. Các tùy chọn bao gồm chữ thường hoặc chữ hoa bắt đầu bằng dấu -. Bạn nên tham khảo hướng dẫn của lệnh để xem nó có những tùy chọn nào và chức năng của nó là gì.</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7651345"/>
                  </a:ext>
                </a:extLst>
              </a:tr>
              <a:tr h="488516">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Tranh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luận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Đối số là các giá trị được truyền cho lệnh, thường sử dụng tên tệp hoặc thư mục. Đối số có thể không tồn tại tùy thuộc vào lệnh và các đối số cần thiết cho mỗi lệnh là khác nhau, vì vậy bạn nên tham khảo hướng dẫn.</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4135707"/>
                  </a:ext>
                </a:extLst>
              </a:tr>
            </a:tbl>
          </a:graphicData>
        </a:graphic>
      </p:graphicFrame>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Linux</a:t>
            </a:r>
          </a:p>
        </p:txBody>
      </p:sp>
      <p:grpSp>
        <p:nvGrpSpPr>
          <p:cNvPr id="2" name="그룹 1"/>
          <p:cNvGrpSpPr/>
          <p:nvPr/>
        </p:nvGrpSpPr>
        <p:grpSpPr>
          <a:xfrm>
            <a:off x="559817" y="3466817"/>
            <a:ext cx="3242638" cy="215444"/>
            <a:chOff x="559817" y="3508728"/>
            <a:chExt cx="3242638" cy="215444"/>
          </a:xfrm>
        </p:grpSpPr>
        <p:sp>
          <p:nvSpPr>
            <p:cNvPr id="10" name="직사각형 9">
              <a:extLst>
                <a:ext uri="{FF2B5EF4-FFF2-40B4-BE49-F238E27FC236}">
                  <a16:creationId xmlns:a16="http://schemas.microsoft.com/office/drawing/2014/main" id="{70A5B5B7-540A-40DD-B934-E71D91AA82BF}"/>
                </a:ext>
              </a:extLst>
            </p:cNvPr>
            <p:cNvSpPr/>
            <p:nvPr/>
          </p:nvSpPr>
          <p:spPr>
            <a:xfrm>
              <a:off x="559817" y="3520095"/>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 name="직사각형 10">
              <a:extLst>
                <a:ext uri="{FF2B5EF4-FFF2-40B4-BE49-F238E27FC236}">
                  <a16:creationId xmlns:a16="http://schemas.microsoft.com/office/drawing/2014/main" id="{C3CF9554-5E26-4DD4-876F-A237942CB6BA}"/>
                </a:ext>
              </a:extLst>
            </p:cNvPr>
            <p:cNvSpPr/>
            <p:nvPr/>
          </p:nvSpPr>
          <p:spPr>
            <a:xfrm>
              <a:off x="712182" y="3508728"/>
              <a:ext cx="309027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3" name="그룹 12">
            <a:extLst>
              <a:ext uri="{FF2B5EF4-FFF2-40B4-BE49-F238E27FC236}">
                <a16:creationId xmlns:a16="http://schemas.microsoft.com/office/drawing/2014/main" id="{07928334-32AF-46A2-97F3-006B536CB7A1}"/>
              </a:ext>
            </a:extLst>
          </p:cNvPr>
          <p:cNvGrpSpPr/>
          <p:nvPr/>
        </p:nvGrpSpPr>
        <p:grpSpPr>
          <a:xfrm>
            <a:off x="559817" y="1892687"/>
            <a:ext cx="8783192" cy="215394"/>
            <a:chOff x="1027113" y="2063735"/>
            <a:chExt cx="8785225" cy="215444"/>
          </a:xfrm>
        </p:grpSpPr>
        <p:sp>
          <p:nvSpPr>
            <p:cNvPr id="14" name="직사각형 13">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6" name="직사각형 15">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chỉnh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7" name="직사각형 16">
            <a:extLst>
              <a:ext uri="{FF2B5EF4-FFF2-40B4-BE49-F238E27FC236}">
                <a16:creationId xmlns:a16="http://schemas.microsoft.com/office/drawing/2014/main" id="{439DCE1C-801F-43E7-9286-D60EB80C9FCA}"/>
              </a:ext>
            </a:extLst>
          </p:cNvPr>
          <p:cNvSpPr/>
          <p:nvPr/>
        </p:nvSpPr>
        <p:spPr>
          <a:xfrm>
            <a:off x="712182" y="2145129"/>
            <a:ext cx="8260368" cy="125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Backspace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Delete.</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Ctrl + w,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bởi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khoảng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trắng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câu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Ctrl + u</a:t>
            </a:r>
          </a:p>
        </p:txBody>
      </p:sp>
    </p:spTree>
    <p:extLst>
      <p:ext uri="{BB962C8B-B14F-4D97-AF65-F5344CB8AC3E}">
        <p14:creationId xmlns:p14="http://schemas.microsoft.com/office/powerpoint/2010/main" val="602657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Đường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dẫn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p>
        </p:txBody>
      </p:sp>
      <p:grpSp>
        <p:nvGrpSpPr>
          <p:cNvPr id="2" name="그룹 1"/>
          <p:cNvGrpSpPr/>
          <p:nvPr/>
        </p:nvGrpSpPr>
        <p:grpSpPr>
          <a:xfrm>
            <a:off x="559817" y="1892687"/>
            <a:ext cx="8784270" cy="2062826"/>
            <a:chOff x="559817" y="1892687"/>
            <a:chExt cx="8784270" cy="2062826"/>
          </a:xfrm>
        </p:grpSpPr>
        <p:grpSp>
          <p:nvGrpSpPr>
            <p:cNvPr id="27" name="그룹 26"/>
            <p:cNvGrpSpPr/>
            <p:nvPr/>
          </p:nvGrpSpPr>
          <p:grpSpPr>
            <a:xfrm>
              <a:off x="559817" y="2267709"/>
              <a:ext cx="8783192" cy="215444"/>
              <a:chOff x="1027113" y="2045625"/>
              <a:chExt cx="8785225" cy="215494"/>
            </a:xfrm>
          </p:grpSpPr>
          <p:sp>
            <p:nvSpPr>
              <p:cNvPr id="28" name="직사각형 2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Sử dụng dấu gạch chéo (/) để phân tách từng đường dẫn trong tên đường dẫn.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0" name="그룹 29">
              <a:extLst>
                <a:ext uri="{FF2B5EF4-FFF2-40B4-BE49-F238E27FC236}">
                  <a16:creationId xmlns:a16="http://schemas.microsoft.com/office/drawing/2014/main" id="{07928334-32AF-46A2-97F3-006B536CB7A1}"/>
                </a:ext>
              </a:extLst>
            </p:cNvPr>
            <p:cNvGrpSpPr/>
            <p:nvPr/>
          </p:nvGrpSpPr>
          <p:grpSpPr>
            <a:xfrm>
              <a:off x="559817" y="1892687"/>
              <a:ext cx="8783192" cy="215444"/>
              <a:chOff x="1027113" y="2045625"/>
              <a:chExt cx="8785225" cy="215494"/>
            </a:xfrm>
          </p:grpSpPr>
          <p:sp>
            <p:nvSpPr>
              <p:cNvPr id="31" name="직사각형 3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직사각형 31">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Vị trí của một tệp hoặc thư mục cụ thể trong hệ thống phân cấp thư mục trong hệ thống 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33" name="그룹 32"/>
            <p:cNvGrpSpPr/>
            <p:nvPr/>
          </p:nvGrpSpPr>
          <p:grpSpPr>
            <a:xfrm>
              <a:off x="560895" y="2629324"/>
              <a:ext cx="8783192" cy="215444"/>
              <a:chOff x="1027113" y="2045625"/>
              <a:chExt cx="8785225" cy="215494"/>
            </a:xfrm>
          </p:grpSpPr>
          <p:sp>
            <p:nvSpPr>
              <p:cNvPr id="34" name="직사각형 3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Dấu gạch chéo (/) đầu tiên trong "/usr/bin/ls" đại diện cho thư mục gốc.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6" name="그룹 35"/>
            <p:cNvGrpSpPr/>
            <p:nvPr/>
          </p:nvGrpSpPr>
          <p:grpSpPr>
            <a:xfrm>
              <a:off x="559817" y="3372547"/>
              <a:ext cx="8783192" cy="215444"/>
              <a:chOff x="1027113" y="2045625"/>
              <a:chExt cx="8785225" cy="215494"/>
            </a:xfrm>
          </p:grpSpPr>
          <p:sp>
            <p:nvSpPr>
              <p:cNvPr id="37" name="직사각형 3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8" name="직사각형 37"/>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Có hai loại đường dẫn: đường dẫn tuyệt đối và đường dẫn tương đối.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9" name="그룹 38">
              <a:extLst>
                <a:ext uri="{FF2B5EF4-FFF2-40B4-BE49-F238E27FC236}">
                  <a16:creationId xmlns:a16="http://schemas.microsoft.com/office/drawing/2014/main" id="{07928334-32AF-46A2-97F3-006B536CB7A1}"/>
                </a:ext>
              </a:extLst>
            </p:cNvPr>
            <p:cNvGrpSpPr/>
            <p:nvPr/>
          </p:nvGrpSpPr>
          <p:grpSpPr>
            <a:xfrm>
              <a:off x="559817" y="2999165"/>
              <a:ext cx="8783192" cy="215444"/>
              <a:chOff x="1027113" y="2045625"/>
              <a:chExt cx="8785225" cy="215494"/>
            </a:xfrm>
          </p:grpSpPr>
          <p:sp>
            <p:nvSpPr>
              <p:cNvPr id="40" name="직사각형 39">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직사각형 40">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Dấu gạch chéo (/) ở giữa tên thư mục và tên tệp riêng biệt.</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2" name="그룹 41"/>
            <p:cNvGrpSpPr/>
            <p:nvPr/>
          </p:nvGrpSpPr>
          <p:grpSpPr>
            <a:xfrm>
              <a:off x="560895" y="3740069"/>
              <a:ext cx="8783192" cy="215444"/>
              <a:chOff x="1027113" y="2045625"/>
              <a:chExt cx="8785225" cy="215494"/>
            </a:xfrm>
          </p:grpSpPr>
          <p:sp>
            <p:nvSpPr>
              <p:cNvPr id="43" name="직사각형 42"/>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4" name="직사각형 43"/>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Trong Windows, nếu bạn nhập thuộc tính thư mục, bạn có thể kiểm tra đường dẫn như trong cửa sổ bên phải.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1186213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a:t>
            </a: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ên đường dẫn tuyệt đối</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 name="그룹 1"/>
          <p:cNvGrpSpPr/>
          <p:nvPr/>
        </p:nvGrpSpPr>
        <p:grpSpPr>
          <a:xfrm>
            <a:off x="559817" y="1935817"/>
            <a:ext cx="8784270" cy="956348"/>
            <a:chOff x="559817" y="2498736"/>
            <a:chExt cx="8784270" cy="956348"/>
          </a:xfrm>
        </p:grpSpPr>
        <p:grpSp>
          <p:nvGrpSpPr>
            <p:cNvPr id="27" name="그룹 26"/>
            <p:cNvGrpSpPr/>
            <p:nvPr/>
          </p:nvGrpSpPr>
          <p:grpSpPr>
            <a:xfrm>
              <a:off x="559817" y="2872118"/>
              <a:ext cx="8783192" cy="215444"/>
              <a:chOff x="1027113" y="2045625"/>
              <a:chExt cx="8785225" cy="215494"/>
            </a:xfrm>
          </p:grpSpPr>
          <p:sp>
            <p:nvSpPr>
              <p:cNvPr id="28" name="직사각형 2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Hiển thị tên của tất cả các thư mục trung gian di chuyển đến vị trí của tệp hoặc thư mục cụ thể.</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0" name="그룹 29">
              <a:extLst>
                <a:ext uri="{FF2B5EF4-FFF2-40B4-BE49-F238E27FC236}">
                  <a16:creationId xmlns:a16="http://schemas.microsoft.com/office/drawing/2014/main" id="{07928334-32AF-46A2-97F3-006B536CB7A1}"/>
                </a:ext>
              </a:extLst>
            </p:cNvPr>
            <p:cNvGrpSpPr/>
            <p:nvPr/>
          </p:nvGrpSpPr>
          <p:grpSpPr>
            <a:xfrm>
              <a:off x="559817" y="2498736"/>
              <a:ext cx="8783192" cy="215444"/>
              <a:chOff x="1027113" y="2045625"/>
              <a:chExt cx="8785225" cy="215494"/>
            </a:xfrm>
          </p:grpSpPr>
          <p:sp>
            <p:nvSpPr>
              <p:cNvPr id="31" name="직사각형 3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직사각형 31">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Luôn bắt đầu tại thư mục gốc (/).</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3" name="그룹 32"/>
            <p:cNvGrpSpPr/>
            <p:nvPr/>
          </p:nvGrpSpPr>
          <p:grpSpPr>
            <a:xfrm>
              <a:off x="560895" y="3239640"/>
              <a:ext cx="8783192" cy="215444"/>
              <a:chOff x="1027113" y="2045625"/>
              <a:chExt cx="8785225" cy="215494"/>
            </a:xfrm>
          </p:grpSpPr>
          <p:sp>
            <p:nvSpPr>
              <p:cNvPr id="34" name="직사각형 3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Các tên đường dẫn tuyệt đối trỏ đến một vị trí cụ thể luôn giống nhau.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sp>
        <p:nvSpPr>
          <p:cNvPr id="39" name="직사각형 38">
            <a:extLst>
              <a:ext uri="{FF2B5EF4-FFF2-40B4-BE49-F238E27FC236}">
                <a16:creationId xmlns:a16="http://schemas.microsoft.com/office/drawing/2014/main" id="{63CFEA5D-13A4-4869-9046-BEEF6B820D50}"/>
              </a:ext>
            </a:extLst>
          </p:cNvPr>
          <p:cNvSpPr/>
          <p:nvPr/>
        </p:nvSpPr>
        <p:spPr>
          <a:xfrm>
            <a:off x="449998" y="321896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a:t>
            </a: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ên đường dẫn tương đối</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41" name="그룹 40"/>
          <p:cNvGrpSpPr/>
          <p:nvPr/>
        </p:nvGrpSpPr>
        <p:grpSpPr>
          <a:xfrm>
            <a:off x="559817" y="4153059"/>
            <a:ext cx="8783192" cy="215444"/>
            <a:chOff x="1027113" y="2045625"/>
            <a:chExt cx="8785225" cy="215494"/>
          </a:xfrm>
        </p:grpSpPr>
        <p:sp>
          <p:nvSpPr>
            <p:cNvPr id="64" name="직사각형 6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5" name="직사각형 64"/>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Bắt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grpSp>
        <p:nvGrpSpPr>
          <p:cNvPr id="42" name="그룹 41">
            <a:extLst>
              <a:ext uri="{FF2B5EF4-FFF2-40B4-BE49-F238E27FC236}">
                <a16:creationId xmlns:a16="http://schemas.microsoft.com/office/drawing/2014/main" id="{07928334-32AF-46A2-97F3-006B536CB7A1}"/>
              </a:ext>
            </a:extLst>
          </p:cNvPr>
          <p:cNvGrpSpPr/>
          <p:nvPr/>
        </p:nvGrpSpPr>
        <p:grpSpPr>
          <a:xfrm>
            <a:off x="559817" y="3779677"/>
            <a:ext cx="8783192" cy="215444"/>
            <a:chOff x="1027113" y="2045625"/>
            <a:chExt cx="8785225" cy="215494"/>
          </a:xfrm>
        </p:grpSpPr>
        <p:sp>
          <p:nvSpPr>
            <p:cNvPr id="62" name="직사각형 6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3" name="직사각형 62">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Bắt đầu dựa trên thư mục hiện tại.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3" name="그룹 42"/>
          <p:cNvGrpSpPr/>
          <p:nvPr/>
        </p:nvGrpSpPr>
        <p:grpSpPr>
          <a:xfrm>
            <a:off x="560895" y="4520577"/>
            <a:ext cx="8783192" cy="215444"/>
            <a:chOff x="1027113" y="2045621"/>
            <a:chExt cx="8785225" cy="215494"/>
          </a:xfrm>
        </p:grpSpPr>
        <p:sp>
          <p:nvSpPr>
            <p:cNvPr id="44" name="직사각형 4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1" name="직사각형 60"/>
            <p:cNvSpPr/>
            <p:nvPr/>
          </p:nvSpPr>
          <p:spPr>
            <a:xfrm>
              <a:off x="1179513" y="2045621"/>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Nếu bạn chuyển xuống thư mục con dựa trên thư mục hiện tại, chỉ cần thêm tên của thư mục con.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66" name="그룹 65"/>
          <p:cNvGrpSpPr/>
          <p:nvPr/>
        </p:nvGrpSpPr>
        <p:grpSpPr>
          <a:xfrm>
            <a:off x="559817" y="4888636"/>
            <a:ext cx="8783192" cy="215444"/>
            <a:chOff x="1027113" y="2045625"/>
            <a:chExt cx="8785225" cy="215494"/>
          </a:xfrm>
        </p:grpSpPr>
        <p:sp>
          <p:nvSpPr>
            <p:cNvPr id="67" name="직사각형 6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8" name="직사각형 67"/>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Thêm .. để chuyển đến thư mục mẹ dựa trên thư mục hiện tại.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69" name="그룹 68"/>
          <p:cNvGrpSpPr/>
          <p:nvPr/>
        </p:nvGrpSpPr>
        <p:grpSpPr>
          <a:xfrm>
            <a:off x="560895" y="5256158"/>
            <a:ext cx="8783192" cy="215444"/>
            <a:chOff x="1027113" y="2045625"/>
            <a:chExt cx="8785225" cy="215494"/>
          </a:xfrm>
        </p:grpSpPr>
        <p:sp>
          <p:nvSpPr>
            <p:cNvPr id="70" name="직사각형 6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1" name="직사각형 70"/>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Tên đường dẫn tương đối phụ thuộc vào vị trí của thư mục hiện tại.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446153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직사각형 107"/>
          <p:cNvSpPr/>
          <p:nvPr/>
        </p:nvSpPr>
        <p:spPr>
          <a:xfrm>
            <a:off x="446294" y="1920502"/>
            <a:ext cx="8974820" cy="428027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Làm quen với tên đường dẫn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2" name="직사각형 1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81" name="Rectangle 9">
            <a:extLst>
              <a:ext uri="{FF2B5EF4-FFF2-40B4-BE49-F238E27FC236}">
                <a16:creationId xmlns:a16="http://schemas.microsoft.com/office/drawing/2014/main" id="{58D25418-133E-4709-8DF7-0817F1D43508}"/>
              </a:ext>
            </a:extLst>
          </p:cNvPr>
          <p:cNvSpPr>
            <a:spLocks noChangeArrowheads="1"/>
          </p:cNvSpPr>
          <p:nvPr/>
        </p:nvSpPr>
        <p:spPr bwMode="auto">
          <a:xfrm>
            <a:off x="4146802" y="2771462"/>
            <a:ext cx="899964"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a:solidFill>
                  <a:schemeClr val="tx1"/>
                </a:solidFill>
                <a:latin typeface="SamsungOne-400" panose="020B0503030303020204" pitchFamily="34" charset="0"/>
                <a:ea typeface="SamsungOne-400" panose="020B0503030303020204" pitchFamily="34" charset="0"/>
              </a:rPr>
              <a:t>/</a:t>
            </a:r>
          </a:p>
        </p:txBody>
      </p:sp>
      <p:sp>
        <p:nvSpPr>
          <p:cNvPr id="82" name="Rectangle 9">
            <a:extLst>
              <a:ext uri="{FF2B5EF4-FFF2-40B4-BE49-F238E27FC236}">
                <a16:creationId xmlns:a16="http://schemas.microsoft.com/office/drawing/2014/main" id="{121092A4-2FEE-45AB-8D12-D8ED62ADC5CB}"/>
              </a:ext>
            </a:extLst>
          </p:cNvPr>
          <p:cNvSpPr>
            <a:spLocks noChangeArrowheads="1"/>
          </p:cNvSpPr>
          <p:nvPr/>
        </p:nvSpPr>
        <p:spPr bwMode="auto">
          <a:xfrm>
            <a:off x="7927429" y="3498543"/>
            <a:ext cx="899964" cy="269084"/>
          </a:xfrm>
          <a:prstGeom prst="rect">
            <a:avLst/>
          </a:prstGeom>
          <a:solidFill>
            <a:srgbClr val="1429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a:solidFill>
                  <a:schemeClr val="bg1"/>
                </a:solidFill>
                <a:latin typeface="SamsungOne-700" panose="020B0803030303020204" pitchFamily="34" charset="0"/>
                <a:ea typeface="SamsungOne-700" panose="020B0803030303020204" pitchFamily="34" charset="0"/>
              </a:rPr>
              <a:t>vmlinuz</a:t>
            </a:r>
          </a:p>
        </p:txBody>
      </p:sp>
      <p:sp>
        <p:nvSpPr>
          <p:cNvPr id="83" name="Rectangle 9">
            <a:extLst>
              <a:ext uri="{FF2B5EF4-FFF2-40B4-BE49-F238E27FC236}">
                <a16:creationId xmlns:a16="http://schemas.microsoft.com/office/drawing/2014/main" id="{C073613E-C9C8-42EA-A9F2-E95733D663D2}"/>
              </a:ext>
            </a:extLst>
          </p:cNvPr>
          <p:cNvSpPr>
            <a:spLocks noChangeArrowheads="1"/>
          </p:cNvSpPr>
          <p:nvPr/>
        </p:nvSpPr>
        <p:spPr bwMode="auto">
          <a:xfrm>
            <a:off x="1390829" y="4192290"/>
            <a:ext cx="899964" cy="269084"/>
          </a:xfrm>
          <a:prstGeom prst="rect">
            <a:avLst/>
          </a:prstGeom>
          <a:solidFill>
            <a:srgbClr val="E6F5FF"/>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a:solidFill>
                  <a:schemeClr val="tx1"/>
                </a:solidFill>
                <a:latin typeface="SamsungOne-700" panose="020B0803030303020204" pitchFamily="34" charset="0"/>
                <a:ea typeface="SamsungOne-700" panose="020B0803030303020204" pitchFamily="34" charset="0"/>
              </a:rPr>
              <a:t>Is</a:t>
            </a:r>
            <a:endParaRPr lang="en-US" altLang="ko-KR" sz="1300" dirty="0">
              <a:solidFill>
                <a:schemeClr val="tx1"/>
              </a:solidFill>
              <a:latin typeface="SamsungOne-700" panose="020B0803030303020204" pitchFamily="34" charset="0"/>
              <a:ea typeface="SamsungOne-700" panose="020B0803030303020204" pitchFamily="34" charset="0"/>
            </a:endParaRPr>
          </a:p>
        </p:txBody>
      </p:sp>
      <p:sp>
        <p:nvSpPr>
          <p:cNvPr id="84" name="Rectangle 9">
            <a:extLst>
              <a:ext uri="{FF2B5EF4-FFF2-40B4-BE49-F238E27FC236}">
                <a16:creationId xmlns:a16="http://schemas.microsoft.com/office/drawing/2014/main" id="{EAFC321C-C4BD-487B-A9BD-7C775C337EBF}"/>
              </a:ext>
            </a:extLst>
          </p:cNvPr>
          <p:cNvSpPr>
            <a:spLocks noChangeArrowheads="1"/>
          </p:cNvSpPr>
          <p:nvPr/>
        </p:nvSpPr>
        <p:spPr bwMode="auto">
          <a:xfrm>
            <a:off x="3639594" y="4151970"/>
            <a:ext cx="899964"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a:solidFill>
                  <a:schemeClr val="tx1"/>
                </a:solidFill>
                <a:latin typeface="SamsungOne-400" panose="020B0503030303020204" pitchFamily="34" charset="0"/>
                <a:ea typeface="SamsungOne-400" panose="020B0503030303020204" pitchFamily="34" charset="0"/>
              </a:rPr>
              <a:t>bin</a:t>
            </a:r>
          </a:p>
        </p:txBody>
      </p:sp>
      <p:sp>
        <p:nvSpPr>
          <p:cNvPr id="85" name="Rectangle 9">
            <a:extLst>
              <a:ext uri="{FF2B5EF4-FFF2-40B4-BE49-F238E27FC236}">
                <a16:creationId xmlns:a16="http://schemas.microsoft.com/office/drawing/2014/main" id="{7DE1FCA1-22EF-428F-8C64-C7BFE5630B64}"/>
              </a:ext>
            </a:extLst>
          </p:cNvPr>
          <p:cNvSpPr>
            <a:spLocks noChangeArrowheads="1"/>
          </p:cNvSpPr>
          <p:nvPr/>
        </p:nvSpPr>
        <p:spPr bwMode="auto">
          <a:xfrm>
            <a:off x="4649337" y="4151970"/>
            <a:ext cx="899964"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a:solidFill>
                  <a:schemeClr val="tx1"/>
                </a:solidFill>
                <a:latin typeface="SamsungOne-400" panose="020B0503030303020204" pitchFamily="34" charset="0"/>
                <a:ea typeface="SamsungOne-400" panose="020B0503030303020204" pitchFamily="34" charset="0"/>
              </a:rPr>
              <a:t>lib</a:t>
            </a:r>
          </a:p>
        </p:txBody>
      </p:sp>
      <p:sp>
        <p:nvSpPr>
          <p:cNvPr id="86" name="Rectangle 9">
            <a:extLst>
              <a:ext uri="{FF2B5EF4-FFF2-40B4-BE49-F238E27FC236}">
                <a16:creationId xmlns:a16="http://schemas.microsoft.com/office/drawing/2014/main" id="{358ECAE0-17BC-4569-B418-2D0227795E73}"/>
              </a:ext>
            </a:extLst>
          </p:cNvPr>
          <p:cNvSpPr>
            <a:spLocks noChangeArrowheads="1"/>
          </p:cNvSpPr>
          <p:nvPr/>
        </p:nvSpPr>
        <p:spPr bwMode="auto">
          <a:xfrm>
            <a:off x="5851467" y="4766639"/>
            <a:ext cx="899964"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a:solidFill>
                  <a:schemeClr val="tx1"/>
                </a:solidFill>
                <a:latin typeface="SamsungOne-400" panose="020B0503030303020204" pitchFamily="34" charset="0"/>
                <a:ea typeface="SamsungOne-400" panose="020B0503030303020204" pitchFamily="34" charset="0"/>
              </a:rPr>
              <a:t>download</a:t>
            </a:r>
          </a:p>
        </p:txBody>
      </p:sp>
      <p:cxnSp>
        <p:nvCxnSpPr>
          <p:cNvPr id="87" name="연결선: 꺾임 59">
            <a:extLst>
              <a:ext uri="{FF2B5EF4-FFF2-40B4-BE49-F238E27FC236}">
                <a16:creationId xmlns:a16="http://schemas.microsoft.com/office/drawing/2014/main" id="{F36CEA41-D0FD-457D-8C58-CE1667A47B35}"/>
              </a:ext>
            </a:extLst>
          </p:cNvPr>
          <p:cNvCxnSpPr>
            <a:cxnSpLocks/>
            <a:stCxn id="83" idx="0"/>
            <a:endCxn id="82" idx="0"/>
          </p:cNvCxnSpPr>
          <p:nvPr/>
        </p:nvCxnSpPr>
        <p:spPr>
          <a:xfrm rot="5400000" flipH="1" flipV="1">
            <a:off x="4762238" y="577117"/>
            <a:ext cx="693747" cy="6536600"/>
          </a:xfrm>
          <a:prstGeom prst="bentConnector3">
            <a:avLst>
              <a:gd name="adj1" fmla="val 132951"/>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cxnSp>
        <p:nvCxnSpPr>
          <p:cNvPr id="88" name="직선 연결선 87">
            <a:extLst>
              <a:ext uri="{FF2B5EF4-FFF2-40B4-BE49-F238E27FC236}">
                <a16:creationId xmlns:a16="http://schemas.microsoft.com/office/drawing/2014/main" id="{03C1116A-7A3F-4D50-AEAC-A32A389379E0}"/>
              </a:ext>
            </a:extLst>
          </p:cNvPr>
          <p:cNvCxnSpPr>
            <a:cxnSpLocks/>
            <a:stCxn id="81" idx="2"/>
          </p:cNvCxnSpPr>
          <p:nvPr/>
        </p:nvCxnSpPr>
        <p:spPr>
          <a:xfrm>
            <a:off x="4596784" y="3040546"/>
            <a:ext cx="0" cy="889871"/>
          </a:xfrm>
          <a:prstGeom prst="line">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cxnSp>
        <p:nvCxnSpPr>
          <p:cNvPr id="89" name="직선 연결선 88">
            <a:extLst>
              <a:ext uri="{FF2B5EF4-FFF2-40B4-BE49-F238E27FC236}">
                <a16:creationId xmlns:a16="http://schemas.microsoft.com/office/drawing/2014/main" id="{F51DAEA9-9075-4AFD-9B90-40834505DBCF}"/>
              </a:ext>
            </a:extLst>
          </p:cNvPr>
          <p:cNvCxnSpPr>
            <a:cxnSpLocks/>
            <a:endCxn id="91" idx="0"/>
          </p:cNvCxnSpPr>
          <p:nvPr/>
        </p:nvCxnSpPr>
        <p:spPr>
          <a:xfrm>
            <a:off x="2871922" y="3267993"/>
            <a:ext cx="0" cy="924297"/>
          </a:xfrm>
          <a:prstGeom prst="line">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sp>
        <p:nvSpPr>
          <p:cNvPr id="90" name="Rectangle 9">
            <a:extLst>
              <a:ext uri="{FF2B5EF4-FFF2-40B4-BE49-F238E27FC236}">
                <a16:creationId xmlns:a16="http://schemas.microsoft.com/office/drawing/2014/main" id="{F4DB6CDA-115D-4D85-B7EE-5896872206E9}"/>
              </a:ext>
            </a:extLst>
          </p:cNvPr>
          <p:cNvSpPr>
            <a:spLocks noChangeArrowheads="1"/>
          </p:cNvSpPr>
          <p:nvPr/>
        </p:nvSpPr>
        <p:spPr bwMode="auto">
          <a:xfrm>
            <a:off x="2421940" y="3498543"/>
            <a:ext cx="899964"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a:solidFill>
                  <a:schemeClr val="tx1"/>
                </a:solidFill>
                <a:latin typeface="SamsungOne-400" panose="020B0503030303020204" pitchFamily="34" charset="0"/>
                <a:ea typeface="SamsungOne-400" panose="020B0503030303020204" pitchFamily="34" charset="0"/>
              </a:rPr>
              <a:t>etc</a:t>
            </a:r>
          </a:p>
        </p:txBody>
      </p:sp>
      <p:sp>
        <p:nvSpPr>
          <p:cNvPr id="91" name="Rectangle 9">
            <a:extLst>
              <a:ext uri="{FF2B5EF4-FFF2-40B4-BE49-F238E27FC236}">
                <a16:creationId xmlns:a16="http://schemas.microsoft.com/office/drawing/2014/main" id="{6CCBDC87-6D29-44CE-8460-ADA976DA1966}"/>
              </a:ext>
            </a:extLst>
          </p:cNvPr>
          <p:cNvSpPr>
            <a:spLocks noChangeArrowheads="1"/>
          </p:cNvSpPr>
          <p:nvPr/>
        </p:nvSpPr>
        <p:spPr bwMode="auto">
          <a:xfrm>
            <a:off x="2421940" y="4192290"/>
            <a:ext cx="899964" cy="269084"/>
          </a:xfrm>
          <a:prstGeom prst="rect">
            <a:avLst/>
          </a:prstGeom>
          <a:solidFill>
            <a:srgbClr val="E6F5FF"/>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a:solidFill>
                  <a:schemeClr val="tx1"/>
                </a:solidFill>
                <a:latin typeface="SamsungOne-700" panose="020B0803030303020204" pitchFamily="34" charset="0"/>
                <a:ea typeface="SamsungOne-700" panose="020B0803030303020204" pitchFamily="34" charset="0"/>
              </a:rPr>
              <a:t>host</a:t>
            </a:r>
          </a:p>
        </p:txBody>
      </p:sp>
      <p:sp>
        <p:nvSpPr>
          <p:cNvPr id="92" name="Rectangle 9">
            <a:extLst>
              <a:ext uri="{FF2B5EF4-FFF2-40B4-BE49-F238E27FC236}">
                <a16:creationId xmlns:a16="http://schemas.microsoft.com/office/drawing/2014/main" id="{916AF3C1-3E8B-40E5-8CBB-C701405B4727}"/>
              </a:ext>
            </a:extLst>
          </p:cNvPr>
          <p:cNvSpPr>
            <a:spLocks noChangeArrowheads="1"/>
          </p:cNvSpPr>
          <p:nvPr/>
        </p:nvSpPr>
        <p:spPr bwMode="auto">
          <a:xfrm>
            <a:off x="1390829" y="3498543"/>
            <a:ext cx="899964"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a:solidFill>
                  <a:schemeClr val="tx1"/>
                </a:solidFill>
                <a:latin typeface="SamsungOne-400" panose="020B0503030303020204" pitchFamily="34" charset="0"/>
                <a:ea typeface="SamsungOne-400" panose="020B0503030303020204" pitchFamily="34" charset="0"/>
              </a:rPr>
              <a:t>bin</a:t>
            </a:r>
          </a:p>
        </p:txBody>
      </p:sp>
      <p:cxnSp>
        <p:nvCxnSpPr>
          <p:cNvPr id="93" name="직선 연결선 92">
            <a:extLst>
              <a:ext uri="{FF2B5EF4-FFF2-40B4-BE49-F238E27FC236}">
                <a16:creationId xmlns:a16="http://schemas.microsoft.com/office/drawing/2014/main" id="{31847D78-A78A-423F-950E-7E9D009505CA}"/>
              </a:ext>
            </a:extLst>
          </p:cNvPr>
          <p:cNvCxnSpPr>
            <a:cxnSpLocks/>
            <a:endCxn id="86" idx="0"/>
          </p:cNvCxnSpPr>
          <p:nvPr/>
        </p:nvCxnSpPr>
        <p:spPr>
          <a:xfrm>
            <a:off x="6301449" y="3267993"/>
            <a:ext cx="0" cy="1498646"/>
          </a:xfrm>
          <a:prstGeom prst="line">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sp>
        <p:nvSpPr>
          <p:cNvPr id="94" name="Rectangle 9">
            <a:extLst>
              <a:ext uri="{FF2B5EF4-FFF2-40B4-BE49-F238E27FC236}">
                <a16:creationId xmlns:a16="http://schemas.microsoft.com/office/drawing/2014/main" id="{38E2E79F-FECF-451C-9B7C-8B179C87A648}"/>
              </a:ext>
            </a:extLst>
          </p:cNvPr>
          <p:cNvSpPr>
            <a:spLocks noChangeArrowheads="1"/>
          </p:cNvSpPr>
          <p:nvPr/>
        </p:nvSpPr>
        <p:spPr bwMode="auto">
          <a:xfrm>
            <a:off x="5851467" y="3498543"/>
            <a:ext cx="899964"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a:solidFill>
                  <a:schemeClr val="tx1"/>
                </a:solidFill>
                <a:latin typeface="SamsungOne-400" panose="020B0503030303020204" pitchFamily="34" charset="0"/>
                <a:ea typeface="SamsungOne-400" panose="020B0503030303020204" pitchFamily="34" charset="0"/>
              </a:rPr>
              <a:t>home</a:t>
            </a:r>
          </a:p>
        </p:txBody>
      </p:sp>
      <p:sp>
        <p:nvSpPr>
          <p:cNvPr id="95" name="Rectangle 9">
            <a:extLst>
              <a:ext uri="{FF2B5EF4-FFF2-40B4-BE49-F238E27FC236}">
                <a16:creationId xmlns:a16="http://schemas.microsoft.com/office/drawing/2014/main" id="{C833835F-7A9F-49EB-8890-31E2A357CAE5}"/>
              </a:ext>
            </a:extLst>
          </p:cNvPr>
          <p:cNvSpPr>
            <a:spLocks noChangeArrowheads="1"/>
          </p:cNvSpPr>
          <p:nvPr/>
        </p:nvSpPr>
        <p:spPr bwMode="auto">
          <a:xfrm>
            <a:off x="5851467" y="4151970"/>
            <a:ext cx="899964"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a:solidFill>
                  <a:schemeClr val="tx1"/>
                </a:solidFill>
                <a:latin typeface="SamsungOne-400" panose="020B0503030303020204" pitchFamily="34" charset="0"/>
                <a:ea typeface="SamsungOne-400" panose="020B0503030303020204" pitchFamily="34" charset="0"/>
              </a:rPr>
              <a:t>pi</a:t>
            </a:r>
            <a:endParaRPr lang="en-US" altLang="ko-KR" sz="1300" dirty="0">
              <a:solidFill>
                <a:schemeClr val="tx1"/>
              </a:solidFill>
              <a:latin typeface="SamsungOne-400" panose="020B0503030303020204" pitchFamily="34" charset="0"/>
              <a:ea typeface="SamsungOne-400" panose="020B0503030303020204" pitchFamily="34" charset="0"/>
            </a:endParaRPr>
          </a:p>
        </p:txBody>
      </p:sp>
      <p:cxnSp>
        <p:nvCxnSpPr>
          <p:cNvPr id="96" name="직선 연결선 95">
            <a:extLst>
              <a:ext uri="{FF2B5EF4-FFF2-40B4-BE49-F238E27FC236}">
                <a16:creationId xmlns:a16="http://schemas.microsoft.com/office/drawing/2014/main" id="{6D07EBE2-B758-481A-B53D-805F08F4CDFF}"/>
              </a:ext>
            </a:extLst>
          </p:cNvPr>
          <p:cNvCxnSpPr>
            <a:cxnSpLocks/>
            <a:endCxn id="98" idx="0"/>
          </p:cNvCxnSpPr>
          <p:nvPr/>
        </p:nvCxnSpPr>
        <p:spPr>
          <a:xfrm>
            <a:off x="7345150" y="3267993"/>
            <a:ext cx="0" cy="880907"/>
          </a:xfrm>
          <a:prstGeom prst="line">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sp>
        <p:nvSpPr>
          <p:cNvPr id="97" name="Rectangle 9">
            <a:extLst>
              <a:ext uri="{FF2B5EF4-FFF2-40B4-BE49-F238E27FC236}">
                <a16:creationId xmlns:a16="http://schemas.microsoft.com/office/drawing/2014/main" id="{9F34AB5E-F4F5-4EE4-ADAE-030BA00E62F5}"/>
              </a:ext>
            </a:extLst>
          </p:cNvPr>
          <p:cNvSpPr>
            <a:spLocks noChangeArrowheads="1"/>
          </p:cNvSpPr>
          <p:nvPr/>
        </p:nvSpPr>
        <p:spPr bwMode="auto">
          <a:xfrm>
            <a:off x="6895168" y="3498543"/>
            <a:ext cx="899964"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a:solidFill>
                  <a:schemeClr val="tx1"/>
                </a:solidFill>
                <a:latin typeface="SamsungOne-400" panose="020B0503030303020204" pitchFamily="34" charset="0"/>
                <a:ea typeface="SamsungOne-400" panose="020B0503030303020204" pitchFamily="34" charset="0"/>
              </a:rPr>
              <a:t>boot</a:t>
            </a:r>
          </a:p>
        </p:txBody>
      </p:sp>
      <p:sp>
        <p:nvSpPr>
          <p:cNvPr id="98" name="Rectangle 9">
            <a:extLst>
              <a:ext uri="{FF2B5EF4-FFF2-40B4-BE49-F238E27FC236}">
                <a16:creationId xmlns:a16="http://schemas.microsoft.com/office/drawing/2014/main" id="{AC639D01-79E5-4BBB-BDEA-DC0BF2D04DAF}"/>
              </a:ext>
            </a:extLst>
          </p:cNvPr>
          <p:cNvSpPr>
            <a:spLocks noChangeArrowheads="1"/>
          </p:cNvSpPr>
          <p:nvPr/>
        </p:nvSpPr>
        <p:spPr bwMode="auto">
          <a:xfrm>
            <a:off x="6895168" y="4148900"/>
            <a:ext cx="899964" cy="269084"/>
          </a:xfrm>
          <a:prstGeom prst="rect">
            <a:avLst/>
          </a:prstGeom>
          <a:solidFill>
            <a:srgbClr val="E6F5FF"/>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a:solidFill>
                  <a:schemeClr val="tx1"/>
                </a:solidFill>
                <a:latin typeface="SamsungOne-700" panose="020B0803030303020204" pitchFamily="34" charset="0"/>
                <a:ea typeface="SamsungOne-700" panose="020B0803030303020204" pitchFamily="34" charset="0"/>
              </a:rPr>
              <a:t>vmlinuz</a:t>
            </a:r>
          </a:p>
        </p:txBody>
      </p:sp>
      <p:cxnSp>
        <p:nvCxnSpPr>
          <p:cNvPr id="99" name="연결선: 꺾임 71">
            <a:extLst>
              <a:ext uri="{FF2B5EF4-FFF2-40B4-BE49-F238E27FC236}">
                <a16:creationId xmlns:a16="http://schemas.microsoft.com/office/drawing/2014/main" id="{95512983-2FA7-4DA4-B04C-C22B7852F605}"/>
              </a:ext>
            </a:extLst>
          </p:cNvPr>
          <p:cNvCxnSpPr>
            <a:cxnSpLocks/>
            <a:stCxn id="84" idx="0"/>
            <a:endCxn id="85" idx="0"/>
          </p:cNvCxnSpPr>
          <p:nvPr/>
        </p:nvCxnSpPr>
        <p:spPr>
          <a:xfrm rot="5400000" flipH="1" flipV="1">
            <a:off x="4594447" y="3647099"/>
            <a:ext cx="12700" cy="1009743"/>
          </a:xfrm>
          <a:prstGeom prst="bentConnector3">
            <a:avLst>
              <a:gd name="adj1" fmla="val 1800000"/>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sp>
        <p:nvSpPr>
          <p:cNvPr id="100" name="Rectangle 9">
            <a:extLst>
              <a:ext uri="{FF2B5EF4-FFF2-40B4-BE49-F238E27FC236}">
                <a16:creationId xmlns:a16="http://schemas.microsoft.com/office/drawing/2014/main" id="{F5AFEB59-4D7E-4D94-BC1D-7A649625917A}"/>
              </a:ext>
            </a:extLst>
          </p:cNvPr>
          <p:cNvSpPr>
            <a:spLocks noChangeArrowheads="1"/>
          </p:cNvSpPr>
          <p:nvPr/>
        </p:nvSpPr>
        <p:spPr bwMode="auto">
          <a:xfrm>
            <a:off x="4146802" y="3498543"/>
            <a:ext cx="899964"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a:solidFill>
                  <a:schemeClr val="tx1"/>
                </a:solidFill>
                <a:latin typeface="SamsungOne-400" panose="020B0503030303020204" pitchFamily="34" charset="0"/>
                <a:ea typeface="SamsungOne-400" panose="020B0503030303020204" pitchFamily="34" charset="0"/>
              </a:rPr>
              <a:t>user</a:t>
            </a:r>
          </a:p>
        </p:txBody>
      </p:sp>
      <p:cxnSp>
        <p:nvCxnSpPr>
          <p:cNvPr id="101" name="연결선: 꺾임 73">
            <a:extLst>
              <a:ext uri="{FF2B5EF4-FFF2-40B4-BE49-F238E27FC236}">
                <a16:creationId xmlns:a16="http://schemas.microsoft.com/office/drawing/2014/main" id="{BE9C8333-CE18-472E-908F-E5FD76C52323}"/>
              </a:ext>
            </a:extLst>
          </p:cNvPr>
          <p:cNvCxnSpPr>
            <a:cxnSpLocks/>
            <a:stCxn id="98" idx="3"/>
            <a:endCxn id="82" idx="2"/>
          </p:cNvCxnSpPr>
          <p:nvPr/>
        </p:nvCxnSpPr>
        <p:spPr>
          <a:xfrm flipV="1">
            <a:off x="7795132" y="3767627"/>
            <a:ext cx="582279" cy="515815"/>
          </a:xfrm>
          <a:prstGeom prst="bentConnector2">
            <a:avLst/>
          </a:prstGeom>
          <a:noFill/>
          <a:ln w="9525">
            <a:solidFill>
              <a:srgbClr val="1429A0"/>
            </a:solidFill>
            <a:prstDash val="sysDash"/>
            <a:round/>
            <a:headEnd type="triangle" w="med" len="med"/>
            <a:tailEnd type="none" w="med" len="med"/>
          </a:ln>
          <a:extLst>
            <a:ext uri="{909E8E84-426E-40DD-AFC4-6F175D3DCCD1}">
              <a14:hiddenFill xmlns:a14="http://schemas.microsoft.com/office/drawing/2010/main">
                <a:noFill/>
              </a14:hiddenFill>
            </a:ext>
          </a:extLst>
        </p:spPr>
      </p:cxnSp>
      <p:grpSp>
        <p:nvGrpSpPr>
          <p:cNvPr id="7" name="그룹 6"/>
          <p:cNvGrpSpPr/>
          <p:nvPr/>
        </p:nvGrpSpPr>
        <p:grpSpPr>
          <a:xfrm>
            <a:off x="7049073" y="4664715"/>
            <a:ext cx="2209800" cy="1418600"/>
            <a:chOff x="6667500" y="4495800"/>
            <a:chExt cx="2209800" cy="1418600"/>
          </a:xfrm>
        </p:grpSpPr>
        <p:sp>
          <p:nvSpPr>
            <p:cNvPr id="105" name="직사각형 104">
              <a:extLst>
                <a:ext uri="{FF2B5EF4-FFF2-40B4-BE49-F238E27FC236}">
                  <a16:creationId xmlns:a16="http://schemas.microsoft.com/office/drawing/2014/main" id="{32F95011-6FE7-4617-A8F4-7336B86FE01A}"/>
                </a:ext>
              </a:extLst>
            </p:cNvPr>
            <p:cNvSpPr/>
            <p:nvPr/>
          </p:nvSpPr>
          <p:spPr>
            <a:xfrm>
              <a:off x="6667500" y="4495800"/>
              <a:ext cx="2209800" cy="1371599"/>
            </a:xfrm>
            <a:prstGeom prst="rect">
              <a:avLst/>
            </a:prstGeom>
            <a:solidFill>
              <a:schemeClr val="bg1">
                <a:lumMod val="95000"/>
              </a:schemeClr>
            </a:solidFill>
            <a:ln w="9525">
              <a:noFill/>
              <a:round/>
              <a:headEnd type="none" w="med" len="med"/>
              <a:tailEnd type="none" w="med" len="med"/>
            </a:ln>
          </p:spPr>
          <p:txBody>
            <a:bodyPr rtlCol="0" anchor="ctr"/>
            <a:lstStyle/>
            <a:p>
              <a:pPr algn="ctr"/>
              <a:endParaRPr lang="ko-KR" altLang="en-US" sz="1300"/>
            </a:p>
          </p:txBody>
        </p:sp>
        <p:sp>
          <p:nvSpPr>
            <p:cNvPr id="78" name="직사각형 77">
              <a:extLst>
                <a:ext uri="{FF2B5EF4-FFF2-40B4-BE49-F238E27FC236}">
                  <a16:creationId xmlns:a16="http://schemas.microsoft.com/office/drawing/2014/main" id="{30E1B87E-2D70-43C2-9D41-217AB9A764C8}"/>
                </a:ext>
              </a:extLst>
            </p:cNvPr>
            <p:cNvSpPr/>
            <p:nvPr/>
          </p:nvSpPr>
          <p:spPr>
            <a:xfrm>
              <a:off x="7661084" y="4672306"/>
              <a:ext cx="963120" cy="292388"/>
            </a:xfrm>
            <a:prstGeom prst="rect">
              <a:avLst/>
            </a:prstGeom>
          </p:spPr>
          <p:txBody>
            <a:bodyPr wrap="square">
              <a:spAutoFit/>
            </a:bodyPr>
            <a:lstStyle/>
            <a:p>
              <a:r>
                <a:rPr lang="en-US" altLang="ko-KR" sz="1300" dirty="0" err="1">
                  <a:solidFill>
                    <a:prstClr val="black">
                      <a:lumMod val="75000"/>
                      <a:lumOff val="25000"/>
                    </a:prstClr>
                  </a:solidFill>
                  <a:latin typeface="SamsungOne-700" panose="020B0803030303020204" pitchFamily="34" charset="0"/>
                  <a:ea typeface="SamsungOne-700" panose="020B0803030303020204" pitchFamily="34" charset="0"/>
                </a:rPr>
                <a:t>Danh</a:t>
              </a:r>
              <a:r>
                <a:rPr lang="en-US" altLang="ko-KR" sz="1300" dirty="0">
                  <a:solidFill>
                    <a:prstClr val="black">
                      <a:lumMod val="75000"/>
                      <a:lumOff val="2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75000"/>
                      <a:lumOff val="25000"/>
                    </a:prstClr>
                  </a:solidFill>
                  <a:latin typeface="SamsungOne-700" panose="020B0803030303020204" pitchFamily="34" charset="0"/>
                  <a:ea typeface="SamsungOne-700" panose="020B0803030303020204" pitchFamily="34" charset="0"/>
                </a:rPr>
                <a:t>mục</a:t>
              </a:r>
              <a:endParaRPr lang="en-US" altLang="ko-KR" sz="13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79" name="직사각형 78">
              <a:extLst>
                <a:ext uri="{FF2B5EF4-FFF2-40B4-BE49-F238E27FC236}">
                  <a16:creationId xmlns:a16="http://schemas.microsoft.com/office/drawing/2014/main" id="{28DC43B6-6B25-4227-97D4-137949DCD125}"/>
                </a:ext>
              </a:extLst>
            </p:cNvPr>
            <p:cNvSpPr/>
            <p:nvPr/>
          </p:nvSpPr>
          <p:spPr>
            <a:xfrm>
              <a:off x="7661084" y="5049306"/>
              <a:ext cx="827227" cy="292388"/>
            </a:xfrm>
            <a:prstGeom prst="rect">
              <a:avLst/>
            </a:prstGeom>
          </p:spPr>
          <p:txBody>
            <a:bodyPr wrap="square">
              <a:spAutoFit/>
            </a:bodyPr>
            <a:lstStyle/>
            <a:p>
              <a:r>
                <a:rPr lang="en-US" altLang="ko-KR" sz="1300" dirty="0" err="1">
                  <a:solidFill>
                    <a:prstClr val="black">
                      <a:lumMod val="75000"/>
                      <a:lumOff val="25000"/>
                    </a:prstClr>
                  </a:solidFill>
                  <a:latin typeface="SamsungOne-700" panose="020B0803030303020204" pitchFamily="34" charset="0"/>
                  <a:ea typeface="SamsungOne-700" panose="020B0803030303020204" pitchFamily="34" charset="0"/>
                </a:rPr>
                <a:t>Tệp</a:t>
              </a:r>
              <a:endParaRPr lang="en-US" altLang="ko-KR" sz="13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80" name="직사각형 79">
              <a:extLst>
                <a:ext uri="{FF2B5EF4-FFF2-40B4-BE49-F238E27FC236}">
                  <a16:creationId xmlns:a16="http://schemas.microsoft.com/office/drawing/2014/main" id="{21C82DC1-3200-4404-878B-35E7DA45425C}"/>
                </a:ext>
              </a:extLst>
            </p:cNvPr>
            <p:cNvSpPr/>
            <p:nvPr/>
          </p:nvSpPr>
          <p:spPr>
            <a:xfrm>
              <a:off x="7661084" y="5421957"/>
              <a:ext cx="1216216" cy="492443"/>
            </a:xfrm>
            <a:prstGeom prst="rect">
              <a:avLst/>
            </a:prstGeom>
          </p:spPr>
          <p:txBody>
            <a:bodyPr wrap="square">
              <a:spAutoFit/>
            </a:bodyPr>
            <a:lstStyle/>
            <a:p>
              <a:r>
                <a:rPr lang="vi-VN" altLang="ko-KR" sz="1300" dirty="0">
                  <a:solidFill>
                    <a:prstClr val="black">
                      <a:lumMod val="75000"/>
                      <a:lumOff val="25000"/>
                    </a:prstClr>
                  </a:solidFill>
                  <a:latin typeface="SamsungOne-700" panose="020B0803030303020204" pitchFamily="34" charset="0"/>
                  <a:ea typeface="SamsungOne-700" panose="020B0803030303020204" pitchFamily="34" charset="0"/>
                </a:rPr>
                <a:t>Liên kết tượng trưng</a:t>
              </a:r>
              <a:endParaRPr lang="en-US" altLang="ko-KR" sz="13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02" name="Rectangle 9">
              <a:extLst>
                <a:ext uri="{FF2B5EF4-FFF2-40B4-BE49-F238E27FC236}">
                  <a16:creationId xmlns:a16="http://schemas.microsoft.com/office/drawing/2014/main" id="{438AB464-2C8B-4084-B70F-464C3A2F2FCB}"/>
                </a:ext>
              </a:extLst>
            </p:cNvPr>
            <p:cNvSpPr>
              <a:spLocks noChangeArrowheads="1"/>
            </p:cNvSpPr>
            <p:nvPr/>
          </p:nvSpPr>
          <p:spPr bwMode="auto">
            <a:xfrm>
              <a:off x="6876549" y="5427375"/>
              <a:ext cx="749431" cy="269084"/>
            </a:xfrm>
            <a:prstGeom prst="rect">
              <a:avLst/>
            </a:prstGeom>
            <a:solidFill>
              <a:srgbClr val="1429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a:solidFill>
                    <a:schemeClr val="bg1"/>
                  </a:solidFill>
                  <a:latin typeface="SamsungOne-700" panose="020B0803030303020204" pitchFamily="34" charset="0"/>
                  <a:ea typeface="SamsungOne-700" panose="020B0803030303020204" pitchFamily="34" charset="0"/>
                </a:rPr>
                <a:t>vmlinuz</a:t>
              </a:r>
            </a:p>
          </p:txBody>
        </p:sp>
        <p:sp>
          <p:nvSpPr>
            <p:cNvPr id="103" name="Rectangle 9">
              <a:extLst>
                <a:ext uri="{FF2B5EF4-FFF2-40B4-BE49-F238E27FC236}">
                  <a16:creationId xmlns:a16="http://schemas.microsoft.com/office/drawing/2014/main" id="{223B237E-AE35-4043-99D7-CE071FD932EF}"/>
                </a:ext>
              </a:extLst>
            </p:cNvPr>
            <p:cNvSpPr>
              <a:spLocks noChangeArrowheads="1"/>
            </p:cNvSpPr>
            <p:nvPr/>
          </p:nvSpPr>
          <p:spPr bwMode="auto">
            <a:xfrm>
              <a:off x="6876548" y="5041722"/>
              <a:ext cx="749431" cy="269084"/>
            </a:xfrm>
            <a:prstGeom prst="rect">
              <a:avLst/>
            </a:prstGeom>
            <a:solidFill>
              <a:srgbClr val="E6F5FF"/>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a:solidFill>
                    <a:schemeClr val="tx1"/>
                  </a:solidFill>
                  <a:latin typeface="SamsungOne-700" panose="020B0803030303020204" pitchFamily="34" charset="0"/>
                  <a:ea typeface="SamsungOne-700" panose="020B0803030303020204" pitchFamily="34" charset="0"/>
                </a:rPr>
                <a:t>vmlinuz</a:t>
              </a:r>
            </a:p>
          </p:txBody>
        </p:sp>
        <p:sp>
          <p:nvSpPr>
            <p:cNvPr id="104" name="Rectangle 9">
              <a:extLst>
                <a:ext uri="{FF2B5EF4-FFF2-40B4-BE49-F238E27FC236}">
                  <a16:creationId xmlns:a16="http://schemas.microsoft.com/office/drawing/2014/main" id="{2A9B42DB-7944-4FB7-8B34-E10786DB3567}"/>
                </a:ext>
              </a:extLst>
            </p:cNvPr>
            <p:cNvSpPr>
              <a:spLocks noChangeArrowheads="1"/>
            </p:cNvSpPr>
            <p:nvPr/>
          </p:nvSpPr>
          <p:spPr bwMode="auto">
            <a:xfrm>
              <a:off x="6876547" y="4664608"/>
              <a:ext cx="749431"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a:solidFill>
                    <a:schemeClr val="tx1"/>
                  </a:solidFill>
                  <a:latin typeface="SamsungOne-400" panose="020B0503030303020204" pitchFamily="34" charset="0"/>
                  <a:ea typeface="SamsungOne-400" panose="020B0503030303020204" pitchFamily="34" charset="0"/>
                </a:rPr>
                <a:t>home</a:t>
              </a:r>
            </a:p>
          </p:txBody>
        </p:sp>
      </p:grpSp>
      <p:sp>
        <p:nvSpPr>
          <p:cNvPr id="106" name="한쪽 모서리가 둥근 사각형 105"/>
          <p:cNvSpPr/>
          <p:nvPr/>
        </p:nvSpPr>
        <p:spPr>
          <a:xfrm>
            <a:off x="5804682" y="4094330"/>
            <a:ext cx="1005693" cy="372157"/>
          </a:xfrm>
          <a:prstGeom prst="round1Rect">
            <a:avLst>
              <a:gd name="adj" fmla="val 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solidFill>
                <a:srgbClr val="FF0000"/>
              </a:solidFill>
              <a:latin typeface="SamsungOne-700" panose="020B0803030303020204" pitchFamily="34" charset="0"/>
            </a:endParaRPr>
          </a:p>
        </p:txBody>
      </p:sp>
    </p:spTree>
    <p:extLst>
      <p:ext uri="{BB962C8B-B14F-4D97-AF65-F5344CB8AC3E}">
        <p14:creationId xmlns:p14="http://schemas.microsoft.com/office/powerpoint/2010/main" val="2330429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6" name="직사각형 7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Khi thư mục làm việc hiện tại là số pi (đối với Slide 51)</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78" name="그룹 77"/>
          <p:cNvGrpSpPr/>
          <p:nvPr/>
        </p:nvGrpSpPr>
        <p:grpSpPr>
          <a:xfrm>
            <a:off x="559817" y="2309199"/>
            <a:ext cx="8783192" cy="215444"/>
            <a:chOff x="1027113" y="2045625"/>
            <a:chExt cx="8785225" cy="215494"/>
          </a:xfrm>
        </p:grpSpPr>
        <p:sp>
          <p:nvSpPr>
            <p:cNvPr id="85" name="직사각형 8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sp>
          <p:nvSpPr>
            <p:cNvPr id="86" name="직사각형 85"/>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Tên đường dẫn tuyệt đối của 'tải xuống' trong pi-&gt; /home/pi/download</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79" name="그룹 78">
            <a:extLst>
              <a:ext uri="{FF2B5EF4-FFF2-40B4-BE49-F238E27FC236}">
                <a16:creationId xmlns:a16="http://schemas.microsoft.com/office/drawing/2014/main" id="{07928334-32AF-46A2-97F3-006B536CB7A1}"/>
              </a:ext>
            </a:extLst>
          </p:cNvPr>
          <p:cNvGrpSpPr/>
          <p:nvPr/>
        </p:nvGrpSpPr>
        <p:grpSpPr>
          <a:xfrm>
            <a:off x="559817" y="1935817"/>
            <a:ext cx="8783192" cy="215444"/>
            <a:chOff x="1027113" y="2045625"/>
            <a:chExt cx="8785225" cy="215494"/>
          </a:xfrm>
        </p:grpSpPr>
        <p:sp>
          <p:nvSpPr>
            <p:cNvPr id="83" name="직사각형 8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sp>
          <p:nvSpPr>
            <p:cNvPr id="84" name="직사각형 83">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Tên đường dẫn tuyệt đối của pi-&gt; /home/pi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80" name="그룹 79"/>
          <p:cNvGrpSpPr/>
          <p:nvPr/>
        </p:nvGrpSpPr>
        <p:grpSpPr>
          <a:xfrm>
            <a:off x="560895" y="2676721"/>
            <a:ext cx="8783192" cy="215444"/>
            <a:chOff x="1027113" y="2045625"/>
            <a:chExt cx="8785225" cy="215494"/>
          </a:xfrm>
        </p:grpSpPr>
        <p:sp>
          <p:nvSpPr>
            <p:cNvPr id="81" name="직사각형 8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sp>
          <p:nvSpPr>
            <p:cNvPr id="82" name="직사각형 81"/>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Tên đường dẫn tương đối cho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download</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"-&gt;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download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hoặc ./download</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87" name="그룹 86"/>
          <p:cNvGrpSpPr/>
          <p:nvPr/>
        </p:nvGrpSpPr>
        <p:grpSpPr>
          <a:xfrm>
            <a:off x="560895" y="3040859"/>
            <a:ext cx="8783192" cy="215444"/>
            <a:chOff x="1027113" y="2045625"/>
            <a:chExt cx="8785225" cy="215494"/>
          </a:xfrm>
        </p:grpSpPr>
        <p:sp>
          <p:nvSpPr>
            <p:cNvPr id="88" name="직사각형 8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sp>
          <p:nvSpPr>
            <p:cNvPr id="89" name="직사각형 88"/>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3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Tên đường dẫn tương đối của tệp máy chủ-&gt; ../../etc/hosts</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90" name="직사각형 89">
            <a:extLst>
              <a:ext uri="{FF2B5EF4-FFF2-40B4-BE49-F238E27FC236}">
                <a16:creationId xmlns:a16="http://schemas.microsoft.com/office/drawing/2014/main" id="{63CFEA5D-13A4-4869-9046-BEEF6B820D50}"/>
              </a:ext>
            </a:extLst>
          </p:cNvPr>
          <p:cNvSpPr/>
          <p:nvPr/>
        </p:nvSpPr>
        <p:spPr>
          <a:xfrm>
            <a:off x="449998" y="3481389"/>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a:t>
            </a: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uy ước đặt tên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91" name="그룹 90"/>
          <p:cNvGrpSpPr/>
          <p:nvPr/>
        </p:nvGrpSpPr>
        <p:grpSpPr>
          <a:xfrm>
            <a:off x="559817" y="4641148"/>
            <a:ext cx="8783192" cy="215444"/>
            <a:chOff x="1027113" y="2045625"/>
            <a:chExt cx="8785225" cy="215494"/>
          </a:xfrm>
        </p:grpSpPr>
        <p:sp>
          <p:nvSpPr>
            <p:cNvPr id="92" name="직사각형 91"/>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sp>
          <p:nvSpPr>
            <p:cNvPr id="93" name="직사각형 92"/>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Chỉ sử dụng các ký tự chữ và số, dấu gạch dưới (-), dấu gạch dưới (_) và dấu chấm (.) cho tên tệp và thư mục.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94" name="그룹 93">
            <a:extLst>
              <a:ext uri="{FF2B5EF4-FFF2-40B4-BE49-F238E27FC236}">
                <a16:creationId xmlns:a16="http://schemas.microsoft.com/office/drawing/2014/main" id="{07928334-32AF-46A2-97F3-006B536CB7A1}"/>
              </a:ext>
            </a:extLst>
          </p:cNvPr>
          <p:cNvGrpSpPr/>
          <p:nvPr/>
        </p:nvGrpSpPr>
        <p:grpSpPr>
          <a:xfrm>
            <a:off x="559817" y="4042105"/>
            <a:ext cx="8783192" cy="430887"/>
            <a:chOff x="1027113" y="2045625"/>
            <a:chExt cx="8785225" cy="430987"/>
          </a:xfrm>
        </p:grpSpPr>
        <p:sp>
          <p:nvSpPr>
            <p:cNvPr id="95" name="직사각형 9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sp>
          <p:nvSpPr>
            <p:cNvPr id="96" name="직사각형 95">
              <a:extLst>
                <a:ext uri="{FF2B5EF4-FFF2-40B4-BE49-F238E27FC236}">
                  <a16:creationId xmlns:a16="http://schemas.microsoft.com/office/drawing/2014/main" id="{C3CF9554-5E26-4DD4-876F-A237942CB6BA}"/>
                </a:ext>
              </a:extLst>
            </p:cNvPr>
            <p:cNvSpPr/>
            <p:nvPr/>
          </p:nvSpPr>
          <p:spPr>
            <a:xfrm>
              <a:off x="1179513" y="204562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Dấu gạch chéo (/) không được phép trong tên tệp và thư mục-&gt; vì (/) được sử dụng làm dấu phân cách trong tên đường dẫn.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97" name="그룹 96"/>
          <p:cNvGrpSpPr/>
          <p:nvPr/>
        </p:nvGrpSpPr>
        <p:grpSpPr>
          <a:xfrm>
            <a:off x="559817" y="5169388"/>
            <a:ext cx="8783192" cy="800219"/>
            <a:chOff x="1027113" y="2045624"/>
            <a:chExt cx="8785225" cy="800403"/>
          </a:xfrm>
        </p:grpSpPr>
        <p:sp>
          <p:nvSpPr>
            <p:cNvPr id="98" name="직사각형 9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sp>
          <p:nvSpPr>
            <p:cNvPr id="99" name="직사각형 98"/>
            <p:cNvSpPr/>
            <p:nvPr/>
          </p:nvSpPr>
          <p:spPr>
            <a:xfrm>
              <a:off x="1179513" y="2045624"/>
              <a:ext cx="8632825" cy="800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Không bao gồm các ký tự khoảng trắng, *, |, “,”, @, #, $,%, ^, &amp;, v.v. trong tên tệp và thư mục.</a:t>
              </a:r>
            </a:p>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Phân biệt giữa chữ hoa và chữ thường.</a:t>
              </a:r>
            </a:p>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Nếu tên của tệp và thư mục bắt đầu bằng '.', chúng được coi là tệp ẩn.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62040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quản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gói</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10" name="그룹 9">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63735"/>
            <a:chExt cx="8785225" cy="215444"/>
          </a:xfrm>
        </p:grpSpPr>
        <p:sp>
          <p:nvSpPr>
            <p:cNvPr id="12" name="직사각형 11">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apt-get(</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đóng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gói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nâng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cao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4" name="직사각형 13">
            <a:extLst>
              <a:ext uri="{FF2B5EF4-FFF2-40B4-BE49-F238E27FC236}">
                <a16:creationId xmlns:a16="http://schemas.microsoft.com/office/drawing/2014/main" id="{439DCE1C-801F-43E7-9286-D60EB80C9FCA}"/>
              </a:ext>
            </a:extLst>
          </p:cNvPr>
          <p:cNvSpPr/>
          <p:nvPr/>
        </p:nvSpPr>
        <p:spPr>
          <a:xfrm>
            <a:off x="712182" y="2264459"/>
            <a:ext cx="8260368" cy="1756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cài đặt một chương trình mới trong Windows, bạn có thể dễ dàng tải xuống tệp cài đặt từ Internet để cài đặt và nếu không cần thiết, bạn có thể xóa tệp đó thông qua trình quản lý cài đặt trong bảng điều khiển.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Công việc tương tự có thể được thực hiện ngay cả trong Raspberry Pi OS thông qua lệnh apt-get.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apt-get là một công cụ lệnh quản lý gói được sử dụng trong Linux dựa trên Debian.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Raspberry Pi OS dựa trên Debian Linux, lệnh apt-get có thể được sử dụng như nhau.</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apt-get yêu cầu quyền root.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33707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quản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gói</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Cập</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nhật</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gói</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thông</a:t>
              </a:r>
              <a:r>
                <a:rPr lang="en-US" altLang="ko-KR" sz="1400" dirty="0">
                  <a:solidFill>
                    <a:prstClr val="black">
                      <a:lumMod val="85000"/>
                      <a:lumOff val="15000"/>
                    </a:prstClr>
                  </a:solidFill>
                  <a:latin typeface="SamsungOne-400" panose="020B0503030303020204" pitchFamily="34" charset="0"/>
                  <a:sym typeface="Arial"/>
                </a:rPr>
                <a:t> tin</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p:cNvSpPr/>
          <p:nvPr/>
        </p:nvSpPr>
        <p:spPr>
          <a:xfrm>
            <a:off x="5734051" y="2174999"/>
            <a:ext cx="3743436"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Lấy thông tin của gói cần cập nhật ở vị trí lưu trữ trong tệp /etc/apt/sources.list.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Chỉ cập nhật thông tin của gói cần nâng cấp.</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gói đã cài đặt không được nâng cấp ngay lập tức.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 name="그룹 4"/>
          <p:cNvGrpSpPr/>
          <p:nvPr/>
        </p:nvGrpSpPr>
        <p:grpSpPr>
          <a:xfrm>
            <a:off x="567460" y="2241064"/>
            <a:ext cx="5040000" cy="2804293"/>
            <a:chOff x="567460" y="2353489"/>
            <a:chExt cx="5040000" cy="2804293"/>
          </a:xfrm>
        </p:grpSpPr>
        <p:grpSp>
          <p:nvGrpSpPr>
            <p:cNvPr id="27" name="그룹 26"/>
            <p:cNvGrpSpPr>
              <a:grpSpLocks noChangeAspect="1"/>
            </p:cNvGrpSpPr>
            <p:nvPr/>
          </p:nvGrpSpPr>
          <p:grpSpPr>
            <a:xfrm>
              <a:off x="567460" y="2353489"/>
              <a:ext cx="5040000" cy="2804293"/>
              <a:chOff x="3478596" y="2508250"/>
              <a:chExt cx="5866000" cy="3263886"/>
            </a:xfrm>
          </p:grpSpPr>
          <p:pic>
            <p:nvPicPr>
              <p:cNvPr id="28" name="그림 27" descr="텍스트, 스크린샷, 컴퓨터, 실내이(가) 표시된 사진&#10;&#10;자동 생성된 설명">
                <a:extLst>
                  <a:ext uri="{FF2B5EF4-FFF2-40B4-BE49-F238E27FC236}">
                    <a16:creationId xmlns:a16="http://schemas.microsoft.com/office/drawing/2014/main" id="{0E5A1AE9-AF73-4611-B15C-BF07A68D088E}"/>
                  </a:ext>
                </a:extLst>
              </p:cNvPr>
              <p:cNvPicPr>
                <a:picLocks noChangeAspect="1"/>
              </p:cNvPicPr>
              <p:nvPr/>
            </p:nvPicPr>
            <p:blipFill>
              <a:blip r:embed="rId3"/>
              <a:stretch>
                <a:fillRect/>
              </a:stretch>
            </p:blipFill>
            <p:spPr>
              <a:xfrm>
                <a:off x="3478596" y="2508250"/>
                <a:ext cx="5866000" cy="3263886"/>
              </a:xfrm>
              <a:prstGeom prst="rect">
                <a:avLst/>
              </a:prstGeom>
            </p:spPr>
          </p:pic>
          <p:sp>
            <p:nvSpPr>
              <p:cNvPr id="29" name="직사각형 28">
                <a:extLst>
                  <a:ext uri="{FF2B5EF4-FFF2-40B4-BE49-F238E27FC236}">
                    <a16:creationId xmlns:a16="http://schemas.microsoft.com/office/drawing/2014/main" id="{D7FF5B9F-CB92-472F-BB8B-41C3157E941F}"/>
                  </a:ext>
                </a:extLst>
              </p:cNvPr>
              <p:cNvSpPr/>
              <p:nvPr/>
            </p:nvSpPr>
            <p:spPr>
              <a:xfrm>
                <a:off x="4864980" y="3031808"/>
                <a:ext cx="1078620" cy="105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2" name="직사각형 11"/>
            <p:cNvSpPr/>
            <p:nvPr/>
          </p:nvSpPr>
          <p:spPr>
            <a:xfrm>
              <a:off x="2685363" y="2498959"/>
              <a:ext cx="1687143"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Sudo apt-get update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17028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a:grpSpLocks noChangeAspect="1"/>
          </p:cNvGrpSpPr>
          <p:nvPr/>
        </p:nvGrpSpPr>
        <p:grpSpPr>
          <a:xfrm>
            <a:off x="567460" y="2241526"/>
            <a:ext cx="5040000" cy="2804293"/>
            <a:chOff x="3740150" y="2460134"/>
            <a:chExt cx="5604446" cy="3118355"/>
          </a:xfrm>
        </p:grpSpPr>
        <p:pic>
          <p:nvPicPr>
            <p:cNvPr id="27" name="그림 26" descr="텍스트, 스크린샷, 모니터, 전자기기이(가) 표시된 사진&#10;&#10;자동 생성된 설명">
              <a:extLst>
                <a:ext uri="{FF2B5EF4-FFF2-40B4-BE49-F238E27FC236}">
                  <a16:creationId xmlns:a16="http://schemas.microsoft.com/office/drawing/2014/main" id="{5BF99D95-09B0-492D-A4C1-9B4348967106}"/>
                </a:ext>
              </a:extLst>
            </p:cNvPr>
            <p:cNvPicPr>
              <a:picLocks noChangeAspect="1"/>
            </p:cNvPicPr>
            <p:nvPr/>
          </p:nvPicPr>
          <p:blipFill>
            <a:blip r:embed="rId3"/>
            <a:stretch>
              <a:fillRect/>
            </a:stretch>
          </p:blipFill>
          <p:spPr>
            <a:xfrm>
              <a:off x="3740150" y="2460134"/>
              <a:ext cx="5604446" cy="3118355"/>
            </a:xfrm>
            <a:prstGeom prst="rect">
              <a:avLst/>
            </a:prstGeom>
          </p:spPr>
        </p:pic>
        <p:sp>
          <p:nvSpPr>
            <p:cNvPr id="28" name="직사각형 27">
              <a:extLst>
                <a:ext uri="{FF2B5EF4-FFF2-40B4-BE49-F238E27FC236}">
                  <a16:creationId xmlns:a16="http://schemas.microsoft.com/office/drawing/2014/main" id="{97EAAF55-F6C5-4B32-8C0E-29E3663D7223}"/>
                </a:ext>
              </a:extLst>
            </p:cNvPr>
            <p:cNvSpPr/>
            <p:nvPr/>
          </p:nvSpPr>
          <p:spPr>
            <a:xfrm>
              <a:off x="5086333" y="2949258"/>
              <a:ext cx="1355192" cy="111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quản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gói</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Gói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2" name="직사각형 11">
            <a:extLst>
              <a:ext uri="{FF2B5EF4-FFF2-40B4-BE49-F238E27FC236}">
                <a16:creationId xmlns:a16="http://schemas.microsoft.com/office/drawing/2014/main" id="{E2D22301-B92E-4FBD-9784-C8D593B00FB7}"/>
              </a:ext>
            </a:extLst>
          </p:cNvPr>
          <p:cNvSpPr/>
          <p:nvPr/>
        </p:nvSpPr>
        <p:spPr>
          <a:xfrm>
            <a:off x="5734051" y="2175461"/>
            <a:ext cx="3743436" cy="1750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Cài đặt các gói thu được bằng cách sử dụng lệnh cập nhật apt-get 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HĐH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Raspberry Pi.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Mặc dù lệnh nâng cấp apt-get cũng là lệnh cài đặt các gói nhưng nó không kiểm tra sự phụ thuộc giữa các gói.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đó, nếu có thể, hãy cài đặt gói bằng lệnh sudo apt-get dist-upgrade.</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4" name="직사각형 13"/>
          <p:cNvSpPr/>
          <p:nvPr/>
        </p:nvSpPr>
        <p:spPr>
          <a:xfrm>
            <a:off x="3093379" y="2601955"/>
            <a:ext cx="2160789"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Sudo apt-get dist-upgrade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748805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Linux</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HĐH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Hệ</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điều</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hành</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là gì?</a:t>
            </a:r>
          </a:p>
        </p:txBody>
      </p:sp>
      <p:grpSp>
        <p:nvGrpSpPr>
          <p:cNvPr id="13" name="그룹 12">
            <a:extLst>
              <a:ext uri="{FF2B5EF4-FFF2-40B4-BE49-F238E27FC236}">
                <a16:creationId xmlns:a16="http://schemas.microsoft.com/office/drawing/2014/main" id="{07928334-32AF-46A2-97F3-006B536CB7A1}"/>
              </a:ext>
            </a:extLst>
          </p:cNvPr>
          <p:cNvGrpSpPr/>
          <p:nvPr/>
        </p:nvGrpSpPr>
        <p:grpSpPr>
          <a:xfrm>
            <a:off x="559817" y="1936761"/>
            <a:ext cx="8783192" cy="430887"/>
            <a:chOff x="1027113" y="2045625"/>
            <a:chExt cx="8785225" cy="430987"/>
          </a:xfrm>
        </p:grpSpPr>
        <p:sp>
          <p:nvSpPr>
            <p:cNvPr id="14" name="직사각형 1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5" name="직사각형 14">
              <a:extLst>
                <a:ext uri="{FF2B5EF4-FFF2-40B4-BE49-F238E27FC236}">
                  <a16:creationId xmlns:a16="http://schemas.microsoft.com/office/drawing/2014/main" id="{C3CF9554-5E26-4DD4-876F-A237942CB6BA}"/>
                </a:ext>
              </a:extLst>
            </p:cNvPr>
            <p:cNvSpPr/>
            <p:nvPr/>
          </p:nvSpPr>
          <p:spPr>
            <a:xfrm>
              <a:off x="1179513" y="204562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Về lý thuyết, HĐH là một phần mềm phức tạp, được chia thành nhiều loại sản phẩm thương mại và dùng thử khác nhau.</a:t>
              </a:r>
            </a:p>
          </p:txBody>
        </p:sp>
      </p:grpSp>
      <p:pic>
        <p:nvPicPr>
          <p:cNvPr id="18" name="Picture 2">
            <a:extLst>
              <a:ext uri="{FF2B5EF4-FFF2-40B4-BE49-F238E27FC236}">
                <a16:creationId xmlns:a16="http://schemas.microsoft.com/office/drawing/2014/main" id="{4C4F2837-8CFD-4C1A-8578-00C652EB0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892" y="2710958"/>
            <a:ext cx="4837197" cy="3156723"/>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Tree>
    <p:extLst>
      <p:ext uri="{BB962C8B-B14F-4D97-AF65-F5344CB8AC3E}">
        <p14:creationId xmlns:p14="http://schemas.microsoft.com/office/powerpoint/2010/main" val="793384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quản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gói</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Gói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EC6501D0-686B-4E17-8583-9E92DC85EC3A}"/>
              </a:ext>
            </a:extLst>
          </p:cNvPr>
          <p:cNvSpPr/>
          <p:nvPr/>
        </p:nvSpPr>
        <p:spPr>
          <a:xfrm>
            <a:off x="5734051" y="2175461"/>
            <a:ext cx="3743436" cy="1950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cùng với sudo apt-get install &lt;tên gói&gt; và cài đặt gói được chỉ định trong tên gói.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cài đặt apt-get chỉ cài đặt gói thuộc về tên gói được chỉ định.</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Ví dụ: hãy thử cài đặt trình soạn thảo văn bản có tên là nano. Nhưng vì nó đã được cài đặt sẵn nên bạn có thể tích vào cụm từ ‘already the latest’.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567460" y="2241526"/>
            <a:ext cx="5040000" cy="2804294"/>
            <a:chOff x="567460" y="2241526"/>
            <a:chExt cx="5040000" cy="2804294"/>
          </a:xfrm>
        </p:grpSpPr>
        <p:grpSp>
          <p:nvGrpSpPr>
            <p:cNvPr id="27" name="그룹 26"/>
            <p:cNvGrpSpPr>
              <a:grpSpLocks noChangeAspect="1"/>
            </p:cNvGrpSpPr>
            <p:nvPr/>
          </p:nvGrpSpPr>
          <p:grpSpPr>
            <a:xfrm>
              <a:off x="567460" y="2241526"/>
              <a:ext cx="5040000" cy="2804294"/>
              <a:chOff x="3587750" y="2522085"/>
              <a:chExt cx="5756846" cy="3203152"/>
            </a:xfrm>
          </p:grpSpPr>
          <p:pic>
            <p:nvPicPr>
              <p:cNvPr id="28" name="그림 27" descr="텍스트, 스크린샷, 모니터, 전자기기이(가) 표시된 사진&#10;&#10;자동 생성된 설명">
                <a:extLst>
                  <a:ext uri="{FF2B5EF4-FFF2-40B4-BE49-F238E27FC236}">
                    <a16:creationId xmlns:a16="http://schemas.microsoft.com/office/drawing/2014/main" id="{94876738-1EB5-48B7-AB16-084668E8B4F9}"/>
                  </a:ext>
                </a:extLst>
              </p:cNvPr>
              <p:cNvPicPr>
                <a:picLocks noChangeAspect="1"/>
              </p:cNvPicPr>
              <p:nvPr/>
            </p:nvPicPr>
            <p:blipFill>
              <a:blip r:embed="rId3"/>
              <a:stretch>
                <a:fillRect/>
              </a:stretch>
            </p:blipFill>
            <p:spPr>
              <a:xfrm>
                <a:off x="3587750" y="2522085"/>
                <a:ext cx="5756846" cy="3203152"/>
              </a:xfrm>
              <a:prstGeom prst="rect">
                <a:avLst/>
              </a:prstGeom>
            </p:spPr>
          </p:pic>
          <p:sp>
            <p:nvSpPr>
              <p:cNvPr id="29" name="직사각형 28">
                <a:extLst>
                  <a:ext uri="{FF2B5EF4-FFF2-40B4-BE49-F238E27FC236}">
                    <a16:creationId xmlns:a16="http://schemas.microsoft.com/office/drawing/2014/main" id="{F1CE948F-B2EB-4974-BFFB-7F3EC4CCD5C2}"/>
                  </a:ext>
                </a:extLst>
              </p:cNvPr>
              <p:cNvSpPr/>
              <p:nvPr/>
            </p:nvSpPr>
            <p:spPr>
              <a:xfrm>
                <a:off x="4925360" y="3038158"/>
                <a:ext cx="1374967" cy="7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2" name="직사각형 11"/>
            <p:cNvSpPr/>
            <p:nvPr/>
          </p:nvSpPr>
          <p:spPr>
            <a:xfrm>
              <a:off x="3032920" y="2604924"/>
              <a:ext cx="2160789"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Sudo apt-get install </a:t>
              </a:r>
              <a:r>
                <a:rPr lang="en-US" altLang="ko-KR" sz="1300" b="1" dirty="0" err="1">
                  <a:solidFill>
                    <a:schemeClr val="bg1"/>
                  </a:solidFill>
                  <a:latin typeface="SamsungOne-400" panose="020B0503030303020204" pitchFamily="34" charset="0"/>
                  <a:ea typeface="SamsungOne-400" panose="020B0503030303020204" pitchFamily="34" charset="0"/>
                </a:rPr>
                <a:t>nano</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378210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quản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gói</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10" name="그룹 9">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63735"/>
            <a:chExt cx="8785225" cy="215444"/>
          </a:xfrm>
        </p:grpSpPr>
        <p:sp>
          <p:nvSpPr>
            <p:cNvPr id="12" name="직사각형 11">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Xóa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Gói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4" name="직사각형 13">
            <a:extLst>
              <a:ext uri="{FF2B5EF4-FFF2-40B4-BE49-F238E27FC236}">
                <a16:creationId xmlns:a16="http://schemas.microsoft.com/office/drawing/2014/main" id="{439DCE1C-801F-43E7-9286-D60EB80C9FCA}"/>
              </a:ext>
            </a:extLst>
          </p:cNvPr>
          <p:cNvSpPr/>
          <p:nvPr/>
        </p:nvSpPr>
        <p:spPr>
          <a:xfrm>
            <a:off x="712182" y="2188259"/>
            <a:ext cx="8260368"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cùng với sudo apt-get remove &lt;tên gói&gt; và xóa gói được chỉ định trong tên gói.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xóa tất cả, ngay cả tệp cài đặt của gói, bạn có thể xóa tất cả thông tin cài đặt bằng cách sử dụng sudo apt-get –purge remove &lt;tên gói&gt;.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được sử dụng trong trường hợp không gian lưu trữ cực kỳ nhỏ hoặc trong trường hợp cần cài đặt lại gói do vấn đề phụ thuộc gây ra bởi sự khác biệt trong các phiên bản.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76234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quản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lý</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gói</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3"/>
            <a:ext cx="8879458" cy="215444"/>
            <a:chOff x="1027113" y="2045621"/>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1"/>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Xem thông tin Gói </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6" name="직사각형 15">
            <a:extLst>
              <a:ext uri="{FF2B5EF4-FFF2-40B4-BE49-F238E27FC236}">
                <a16:creationId xmlns:a16="http://schemas.microsoft.com/office/drawing/2014/main" id="{3F0B358E-547C-48DB-A7C2-5CF7808E699B}"/>
              </a:ext>
            </a:extLst>
          </p:cNvPr>
          <p:cNvSpPr/>
          <p:nvPr/>
        </p:nvSpPr>
        <p:spPr>
          <a:xfrm>
            <a:off x="5734051" y="2175461"/>
            <a:ext cx="3743436"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cùng với sudo apt-cache show &lt;tên gói&gt; và có thể kiểm tra thông tin gói được chỉ định trong &lt;tên gói&gt;.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567460" y="2241527"/>
            <a:ext cx="5040000" cy="2804293"/>
            <a:chOff x="567460" y="2241527"/>
            <a:chExt cx="5040000" cy="2804293"/>
          </a:xfrm>
        </p:grpSpPr>
        <p:grpSp>
          <p:nvGrpSpPr>
            <p:cNvPr id="2" name="그룹 1"/>
            <p:cNvGrpSpPr>
              <a:grpSpLocks noChangeAspect="1"/>
            </p:cNvGrpSpPr>
            <p:nvPr/>
          </p:nvGrpSpPr>
          <p:grpSpPr>
            <a:xfrm>
              <a:off x="567460" y="2241527"/>
              <a:ext cx="5040000" cy="2804293"/>
              <a:chOff x="3364471" y="2534156"/>
              <a:chExt cx="5980125" cy="3327386"/>
            </a:xfrm>
          </p:grpSpPr>
          <p:pic>
            <p:nvPicPr>
              <p:cNvPr id="21" name="그림 20" descr="텍스트이(가) 표시된 사진&#10;&#10;자동 생성된 설명">
                <a:extLst>
                  <a:ext uri="{FF2B5EF4-FFF2-40B4-BE49-F238E27FC236}">
                    <a16:creationId xmlns:a16="http://schemas.microsoft.com/office/drawing/2014/main" id="{1BC3E5A1-DAF9-47BD-9287-508840B2350F}"/>
                  </a:ext>
                </a:extLst>
              </p:cNvPr>
              <p:cNvPicPr>
                <a:picLocks noChangeAspect="1"/>
              </p:cNvPicPr>
              <p:nvPr/>
            </p:nvPicPr>
            <p:blipFill>
              <a:blip r:embed="rId3"/>
              <a:stretch>
                <a:fillRect/>
              </a:stretch>
            </p:blipFill>
            <p:spPr>
              <a:xfrm>
                <a:off x="3364471" y="2534156"/>
                <a:ext cx="5980125" cy="3327386"/>
              </a:xfrm>
              <a:prstGeom prst="rect">
                <a:avLst/>
              </a:prstGeom>
            </p:spPr>
          </p:pic>
          <p:sp>
            <p:nvSpPr>
              <p:cNvPr id="22" name="직사각형 21">
                <a:extLst>
                  <a:ext uri="{FF2B5EF4-FFF2-40B4-BE49-F238E27FC236}">
                    <a16:creationId xmlns:a16="http://schemas.microsoft.com/office/drawing/2014/main" id="{D0CE51DC-4D1E-483C-BAAA-D2033604DDF0}"/>
                  </a:ext>
                </a:extLst>
              </p:cNvPr>
              <p:cNvSpPr/>
              <p:nvPr/>
            </p:nvSpPr>
            <p:spPr>
              <a:xfrm>
                <a:off x="4782430" y="3063558"/>
                <a:ext cx="1370720" cy="111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2" name="직사각형 11"/>
            <p:cNvSpPr/>
            <p:nvPr/>
          </p:nvSpPr>
          <p:spPr>
            <a:xfrm>
              <a:off x="3044327" y="2612618"/>
              <a:ext cx="1864701"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Sudo cache show </a:t>
              </a:r>
              <a:r>
                <a:rPr lang="en-US" altLang="ko-KR" sz="1300" b="1" dirty="0" err="1">
                  <a:solidFill>
                    <a:schemeClr val="bg1"/>
                  </a:solidFill>
                  <a:latin typeface="SamsungOne-400" panose="020B0503030303020204" pitchFamily="34" charset="0"/>
                  <a:ea typeface="SamsungOne-400" panose="020B0503030303020204" pitchFamily="34" charset="0"/>
                </a:rPr>
                <a:t>nano</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184275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hệ</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thống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a:solidFill>
                    <a:prstClr val="black">
                      <a:lumMod val="85000"/>
                      <a:lumOff val="15000"/>
                    </a:prstClr>
                  </a:solidFill>
                  <a:latin typeface="SamsungOne-400" panose="020B0503030303020204" pitchFamily="34" charset="0"/>
                  <a:sym typeface="Arial"/>
                </a:rPr>
                <a:t>ls</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 name="그룹 1"/>
          <p:cNvGrpSpPr>
            <a:grpSpLocks noChangeAspect="1"/>
          </p:cNvGrpSpPr>
          <p:nvPr/>
        </p:nvGrpSpPr>
        <p:grpSpPr>
          <a:xfrm>
            <a:off x="567460" y="2241527"/>
            <a:ext cx="5040000" cy="2804293"/>
            <a:chOff x="4904408" y="2447561"/>
            <a:chExt cx="4452090" cy="2477176"/>
          </a:xfrm>
        </p:grpSpPr>
        <p:pic>
          <p:nvPicPr>
            <p:cNvPr id="29" name="그림 28" descr="텍스트이(가) 표시된 사진&#10;&#10;자동 생성된 설명">
              <a:extLst>
                <a:ext uri="{FF2B5EF4-FFF2-40B4-BE49-F238E27FC236}">
                  <a16:creationId xmlns:a16="http://schemas.microsoft.com/office/drawing/2014/main" id="{C3A17B92-8E57-43BB-8099-2DD3195C6A8D}"/>
                </a:ext>
              </a:extLst>
            </p:cNvPr>
            <p:cNvPicPr>
              <a:picLocks noChangeAspect="1"/>
            </p:cNvPicPr>
            <p:nvPr/>
          </p:nvPicPr>
          <p:blipFill>
            <a:blip r:embed="rId3"/>
            <a:stretch>
              <a:fillRect/>
            </a:stretch>
          </p:blipFill>
          <p:spPr>
            <a:xfrm>
              <a:off x="4904408" y="2447561"/>
              <a:ext cx="4452090" cy="2477176"/>
            </a:xfrm>
            <a:prstGeom prst="rect">
              <a:avLst/>
            </a:prstGeom>
          </p:spPr>
        </p:pic>
        <p:sp>
          <p:nvSpPr>
            <p:cNvPr id="30" name="직사각형 29">
              <a:extLst>
                <a:ext uri="{FF2B5EF4-FFF2-40B4-BE49-F238E27FC236}">
                  <a16:creationId xmlns:a16="http://schemas.microsoft.com/office/drawing/2014/main" id="{998FC286-18FE-48A0-AFC7-D55BDD88CD45}"/>
                </a:ext>
              </a:extLst>
            </p:cNvPr>
            <p:cNvSpPr/>
            <p:nvPr/>
          </p:nvSpPr>
          <p:spPr>
            <a:xfrm>
              <a:off x="6316330" y="3267933"/>
              <a:ext cx="277575" cy="990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1" name="직사각형 30">
              <a:extLst>
                <a:ext uri="{FF2B5EF4-FFF2-40B4-BE49-F238E27FC236}">
                  <a16:creationId xmlns:a16="http://schemas.microsoft.com/office/drawing/2014/main" id="{5C37E3F6-A8F9-4C77-BB9E-10C7E666E1BE}"/>
                </a:ext>
              </a:extLst>
            </p:cNvPr>
            <p:cNvSpPr/>
            <p:nvPr/>
          </p:nvSpPr>
          <p:spPr>
            <a:xfrm>
              <a:off x="6314047" y="3032983"/>
              <a:ext cx="142440" cy="990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2" name="직사각형 31">
              <a:extLst>
                <a:ext uri="{FF2B5EF4-FFF2-40B4-BE49-F238E27FC236}">
                  <a16:creationId xmlns:a16="http://schemas.microsoft.com/office/drawing/2014/main" id="{2B3A530D-90C9-47B7-82D9-FCBE5FE57FFB}"/>
                </a:ext>
              </a:extLst>
            </p:cNvPr>
            <p:cNvSpPr/>
            <p:nvPr/>
          </p:nvSpPr>
          <p:spPr>
            <a:xfrm>
              <a:off x="6327717" y="4125183"/>
              <a:ext cx="229401" cy="990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7" name="그룹 16">
            <a:extLst>
              <a:ext uri="{FF2B5EF4-FFF2-40B4-BE49-F238E27FC236}">
                <a16:creationId xmlns:a16="http://schemas.microsoft.com/office/drawing/2014/main" id="{D003F6AA-EB57-451F-8D18-53C4D0A26F61}"/>
              </a:ext>
            </a:extLst>
          </p:cNvPr>
          <p:cNvGrpSpPr/>
          <p:nvPr/>
        </p:nvGrpSpPr>
        <p:grpSpPr>
          <a:xfrm>
            <a:off x="6153641" y="5045820"/>
            <a:ext cx="2006144" cy="646331"/>
            <a:chOff x="3716526" y="2460828"/>
            <a:chExt cx="2006144" cy="646331"/>
          </a:xfrm>
        </p:grpSpPr>
        <p:sp>
          <p:nvSpPr>
            <p:cNvPr id="18" name="TextBox 17">
              <a:extLst>
                <a:ext uri="{FF2B5EF4-FFF2-40B4-BE49-F238E27FC236}">
                  <a16:creationId xmlns:a16="http://schemas.microsoft.com/office/drawing/2014/main" id="{7443DCA1-0EA5-471D-A303-6E518E864474}"/>
                </a:ext>
              </a:extLst>
            </p:cNvPr>
            <p:cNvSpPr txBox="1"/>
            <p:nvPr/>
          </p:nvSpPr>
          <p:spPr>
            <a:xfrm>
              <a:off x="3800650" y="2460828"/>
              <a:ext cx="1922020" cy="646331"/>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ls –l</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ls -a</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9" name="직사각형 18">
              <a:extLst>
                <a:ext uri="{FF2B5EF4-FFF2-40B4-BE49-F238E27FC236}">
                  <a16:creationId xmlns:a16="http://schemas.microsoft.com/office/drawing/2014/main" id="{96C48BCC-BFA4-4474-941A-72D9245B883E}"/>
                </a:ext>
              </a:extLst>
            </p:cNvPr>
            <p:cNvSpPr/>
            <p:nvPr/>
          </p:nvSpPr>
          <p:spPr>
            <a:xfrm>
              <a:off x="3716526" y="2460830"/>
              <a:ext cx="84124" cy="6463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20" name="직사각형 19">
            <a:extLst>
              <a:ext uri="{FF2B5EF4-FFF2-40B4-BE49-F238E27FC236}">
                <a16:creationId xmlns:a16="http://schemas.microsoft.com/office/drawing/2014/main" id="{FB729BCD-D738-4E21-9976-F66682EB9A08}"/>
              </a:ext>
            </a:extLst>
          </p:cNvPr>
          <p:cNvSpPr/>
          <p:nvPr/>
        </p:nvSpPr>
        <p:spPr>
          <a:xfrm>
            <a:off x="5734051" y="2175461"/>
            <a:ext cx="3743436" cy="2956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hiển thị danh sách tệp và thư mục.</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Bằng cách thêm tùy chọn phía sau lệnh, các chức năng được phân đoạn có thể được sử dụng nhưng đối với tùy chọn, nó được sử dụng ở dạng –option.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các tùy chọn khác nhau của lệnh ls như:</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 Đề cập đến dài. Liệt kê tất cả các Quyền, số lượng tệp được bao gồm, chủ sở hữu, nhóm, kích thước tệp, ngày chỉnh sửa, tên tệp và những thứ khác.</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 Tham khảo tất cả. Hiển thị tất cả các tệp hoặc thư mục ẩn.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43199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hữu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ích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16" name="그룹 15">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63735"/>
            <a:chExt cx="8785225" cy="215444"/>
          </a:xfrm>
        </p:grpSpPr>
        <p:sp>
          <p:nvSpPr>
            <p:cNvPr id="17" name="직사각형 16">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 name="직사각형 20">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clear</a:t>
              </a:r>
            </a:p>
          </p:txBody>
        </p:sp>
      </p:grpSp>
      <p:sp>
        <p:nvSpPr>
          <p:cNvPr id="22" name="직사각형 21">
            <a:extLst>
              <a:ext uri="{FF2B5EF4-FFF2-40B4-BE49-F238E27FC236}">
                <a16:creationId xmlns:a16="http://schemas.microsoft.com/office/drawing/2014/main" id="{439DCE1C-801F-43E7-9286-D60EB80C9FCA}"/>
              </a:ext>
            </a:extLst>
          </p:cNvPr>
          <p:cNvSpPr/>
          <p:nvPr/>
        </p:nvSpPr>
        <p:spPr>
          <a:xfrm>
            <a:off x="712182" y="2188259"/>
            <a:ext cx="8260368"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0033FF"/>
                </a:solidFill>
                <a:latin typeface="SamsungOne-400" panose="020B0503030303020204" pitchFamily="34" charset="0"/>
                <a:ea typeface="SamsungOne-400" panose="020B0503030303020204" pitchFamily="34" charset="0"/>
              </a:rPr>
              <a:t>clear</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3" name="그룹 22">
            <a:extLst>
              <a:ext uri="{FF2B5EF4-FFF2-40B4-BE49-F238E27FC236}">
                <a16:creationId xmlns:a16="http://schemas.microsoft.com/office/drawing/2014/main" id="{07928334-32AF-46A2-97F3-006B536CB7A1}"/>
              </a:ext>
            </a:extLst>
          </p:cNvPr>
          <p:cNvGrpSpPr/>
          <p:nvPr/>
        </p:nvGrpSpPr>
        <p:grpSpPr>
          <a:xfrm>
            <a:off x="559817" y="3003583"/>
            <a:ext cx="8783192" cy="215394"/>
            <a:chOff x="1027113" y="2063735"/>
            <a:chExt cx="8785225" cy="215444"/>
          </a:xfrm>
        </p:grpSpPr>
        <p:sp>
          <p:nvSpPr>
            <p:cNvPr id="24" name="직사각형 23">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Lịch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lệnh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6" name="직사각형 25">
            <a:extLst>
              <a:ext uri="{FF2B5EF4-FFF2-40B4-BE49-F238E27FC236}">
                <a16:creationId xmlns:a16="http://schemas.microsoft.com/office/drawing/2014/main" id="{439DCE1C-801F-43E7-9286-D60EB80C9FCA}"/>
              </a:ext>
            </a:extLst>
          </p:cNvPr>
          <p:cNvSpPr/>
          <p:nvPr/>
        </p:nvSpPr>
        <p:spPr>
          <a:xfrm>
            <a:off x="712182" y="3256025"/>
            <a:ext cx="8260368" cy="1853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Linux duy trì lịch sử các lệnh bạn đã nhập.</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màn hình đã xóa, bằng cách nhấn các phím mũi tên lên và xuống, bạn có thể gọi lại các lệnh đã nhập trước đó trong thiết bị đầu cuối. Phím lên xuất hiện lịch sử của các lệnh cuối cùng từ lệnh mới nhất đến lệnh trước đó. Phím xuống hiển thị ngược lại.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này thường xuyên và hữu ích nhất trong Linux.</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đã thực hiện đúng quy trình, nhấn nút lên một lần sẽ chuyển sang lệnh xóa. Nếu bạn nhấn nó hai lần, </a:t>
            </a:r>
            <a:r>
              <a:rPr lang="vi-VN" altLang="ko-KR" sz="1300" dirty="0">
                <a:solidFill>
                  <a:srgbClr val="0033FF"/>
                </a:solidFill>
                <a:latin typeface="SamsungOne-400" panose="020B0503030303020204" pitchFamily="34" charset="0"/>
                <a:ea typeface="SamsungOne-400" panose="020B0503030303020204" pitchFamily="34" charset="0"/>
              </a:rPr>
              <a:t>ls –a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sẽ được hiển thị trong thiết bị đầu cuối.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35542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hệ</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thống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a:solidFill>
                    <a:prstClr val="black">
                      <a:lumMod val="85000"/>
                      <a:lumOff val="15000"/>
                    </a:prstClr>
                  </a:solidFill>
                  <a:latin typeface="SamsungOne-400" panose="020B0503030303020204" pitchFamily="34" charset="0"/>
                  <a:sym typeface="Arial"/>
                </a:rPr>
                <a:t>man &lt; </a:t>
              </a:r>
              <a:r>
                <a:rPr lang="en-US" altLang="ko-KR" sz="1400" dirty="0" err="1">
                  <a:solidFill>
                    <a:prstClr val="black">
                      <a:lumMod val="85000"/>
                      <a:lumOff val="15000"/>
                    </a:prstClr>
                  </a:solidFill>
                  <a:latin typeface="SamsungOne-400" panose="020B0503030303020204" pitchFamily="34" charset="0"/>
                  <a:sym typeface="Arial"/>
                </a:rPr>
                <a:t>tên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lệnh</a:t>
              </a:r>
              <a:r>
                <a:rPr lang="en-US" altLang="ko-KR" sz="1400" dirty="0">
                  <a:solidFill>
                    <a:prstClr val="black">
                      <a:lumMod val="85000"/>
                      <a:lumOff val="15000"/>
                    </a:prstClr>
                  </a:solidFill>
                  <a:latin typeface="SamsungOne-400" panose="020B0503030303020204" pitchFamily="34" charset="0"/>
                  <a:sym typeface="Arial"/>
                </a:rPr>
                <a:t> &gt;</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EE8E4442-9A0E-4AF3-A95B-EFDCAA7B1034}"/>
              </a:ext>
            </a:extLst>
          </p:cNvPr>
          <p:cNvSpPr/>
          <p:nvPr/>
        </p:nvSpPr>
        <p:spPr>
          <a:xfrm>
            <a:off x="5734051" y="2175461"/>
            <a:ext cx="3743436" cy="345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hướng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dẫn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dưới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rõ</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rang.</a:t>
            </a:r>
            <a:endParaRPr lang="en-US" altLang="ko-KR" sz="1300" dirty="0">
              <a:solidFill>
                <a:schemeClr val="tx1"/>
              </a:solidFill>
              <a:latin typeface="SamsungOne-400" panose="020B0503030303020204" pitchFamily="34" charset="0"/>
              <a:ea typeface="SamsungOne-400" panose="020B0503030303020204" pitchFamily="34" charset="0"/>
            </a:endParaRPr>
          </a:p>
          <a:p>
            <a:pPr lvl="1" indent="-222250">
              <a:spcAft>
                <a:spcPts val="800"/>
              </a:spcAft>
              <a:buClr>
                <a:srgbClr val="193EB0"/>
              </a:buClr>
              <a:buFont typeface="Arial" panose="020B0604020202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Nhập man và lệnh bạn muốn biết trong ngoặc đơn và chạy.</a:t>
            </a:r>
          </a:p>
          <a:p>
            <a:pPr marL="234950" lvl="1">
              <a:spcAft>
                <a:spcPts val="800"/>
              </a:spcAft>
              <a:buClr>
                <a:srgbClr val="193EB0"/>
              </a:buClr>
            </a:pPr>
            <a:r>
              <a:rPr lang="en-US" altLang="ko-KR" sz="1300" dirty="0">
                <a:solidFill>
                  <a:srgbClr val="0033FF"/>
                </a:solidFill>
                <a:latin typeface="SamsungOne-400" panose="020B0503030303020204" pitchFamily="34" charset="0"/>
                <a:ea typeface="SamsungOne-400" panose="020B0503030303020204" pitchFamily="34" charset="0"/>
              </a:rPr>
              <a:t>      </a:t>
            </a:r>
            <a:r>
              <a:rPr lang="vi-VN" altLang="ko-KR" sz="1300" dirty="0">
                <a:solidFill>
                  <a:srgbClr val="0033FF"/>
                </a:solidFill>
                <a:latin typeface="SamsungOne-400" panose="020B0503030303020204" pitchFamily="34" charset="0"/>
                <a:ea typeface="SamsungOne-400" panose="020B0503030303020204" pitchFamily="34" charset="0"/>
              </a:rPr>
              <a:t>man &lt;lệnh mà bạn muốn biết&gt;</a:t>
            </a:r>
          </a:p>
          <a:p>
            <a:pPr lvl="1" indent="-222250">
              <a:spcAft>
                <a:spcPts val="800"/>
              </a:spcAft>
              <a:buClr>
                <a:srgbClr val="193EB0"/>
              </a:buClr>
              <a:buFont typeface="Arial" panose="020B0604020202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Có thể kiểm tra trang Thủ công bằng cách sử dụng các mũi tên Lên, Xuống, Lên trang, Xuống trang và các mũi tên khác trên bàn phím.</a:t>
            </a:r>
          </a:p>
          <a:p>
            <a:pPr lvl="1" indent="-222250">
              <a:spcAft>
                <a:spcPts val="800"/>
              </a:spcAft>
              <a:buClr>
                <a:srgbClr val="193EB0"/>
              </a:buClr>
              <a:buFont typeface="Arial" panose="020B0604020202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Sau khi xem Hướng dẫn, hãy nhập q nếu bạn muốn dừng.</a:t>
            </a:r>
          </a:p>
          <a:p>
            <a:pPr lvl="1" indent="-222250">
              <a:spcAft>
                <a:spcPts val="800"/>
              </a:spcAft>
              <a:buClr>
                <a:srgbClr val="193EB0"/>
              </a:buClr>
              <a:buFont typeface="Arial" panose="020B0604020202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Số bên cạnh lệnh ở trên cùng bên trái và bên phải là số phần người đàn ông.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58181299-974F-4A86-AF47-A478B371AECB}"/>
              </a:ext>
            </a:extLst>
          </p:cNvPr>
          <p:cNvGrpSpPr/>
          <p:nvPr/>
        </p:nvGrpSpPr>
        <p:grpSpPr>
          <a:xfrm>
            <a:off x="6153520" y="5834615"/>
            <a:ext cx="2006144" cy="276999"/>
            <a:chOff x="3716526" y="2460828"/>
            <a:chExt cx="2006144" cy="276999"/>
          </a:xfrm>
        </p:grpSpPr>
        <p:sp>
          <p:nvSpPr>
            <p:cNvPr id="19" name="TextBox 18">
              <a:extLst>
                <a:ext uri="{FF2B5EF4-FFF2-40B4-BE49-F238E27FC236}">
                  <a16:creationId xmlns:a16="http://schemas.microsoft.com/office/drawing/2014/main" id="{A2D7CCDF-FCC4-4210-AB64-6A8F2160C8C8}"/>
                </a:ext>
              </a:extLst>
            </p:cNvPr>
            <p:cNvSpPr txBox="1"/>
            <p:nvPr/>
          </p:nvSpPr>
          <p:spPr>
            <a:xfrm>
              <a:off x="3800650" y="2460828"/>
              <a:ext cx="1922020"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man ls</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20" name="직사각형 19">
              <a:extLst>
                <a:ext uri="{FF2B5EF4-FFF2-40B4-BE49-F238E27FC236}">
                  <a16:creationId xmlns:a16="http://schemas.microsoft.com/office/drawing/2014/main" id="{C4D1DCCA-32C9-46BA-B154-9E19940FAB11}"/>
                </a:ext>
              </a:extLst>
            </p:cNvPr>
            <p:cNvSpPr/>
            <p:nvPr/>
          </p:nvSpPr>
          <p:spPr>
            <a:xfrm>
              <a:off x="3716526" y="2460830"/>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2" name="그룹 1"/>
          <p:cNvGrpSpPr/>
          <p:nvPr/>
        </p:nvGrpSpPr>
        <p:grpSpPr>
          <a:xfrm>
            <a:off x="559817" y="2270103"/>
            <a:ext cx="5040000" cy="2804293"/>
            <a:chOff x="559817" y="2270103"/>
            <a:chExt cx="5040000" cy="2804293"/>
          </a:xfrm>
        </p:grpSpPr>
        <p:grpSp>
          <p:nvGrpSpPr>
            <p:cNvPr id="4" name="그룹 3"/>
            <p:cNvGrpSpPr>
              <a:grpSpLocks noChangeAspect="1"/>
            </p:cNvGrpSpPr>
            <p:nvPr/>
          </p:nvGrpSpPr>
          <p:grpSpPr>
            <a:xfrm>
              <a:off x="559817" y="2270103"/>
              <a:ext cx="5040000" cy="2804293"/>
              <a:chOff x="3752496" y="2664031"/>
              <a:chExt cx="5592100" cy="3111486"/>
            </a:xfrm>
          </p:grpSpPr>
          <p:pic>
            <p:nvPicPr>
              <p:cNvPr id="64" name="그림 63" descr="텍스트이(가) 표시된 사진&#10;&#10;자동 생성된 설명">
                <a:extLst>
                  <a:ext uri="{FF2B5EF4-FFF2-40B4-BE49-F238E27FC236}">
                    <a16:creationId xmlns:a16="http://schemas.microsoft.com/office/drawing/2014/main" id="{6493625A-A847-4A82-8D40-A54A9757D89A}"/>
                  </a:ext>
                </a:extLst>
              </p:cNvPr>
              <p:cNvPicPr>
                <a:picLocks noChangeAspect="1"/>
              </p:cNvPicPr>
              <p:nvPr/>
            </p:nvPicPr>
            <p:blipFill>
              <a:blip r:embed="rId3"/>
              <a:stretch>
                <a:fillRect/>
              </a:stretch>
            </p:blipFill>
            <p:spPr>
              <a:xfrm>
                <a:off x="3752496" y="2664031"/>
                <a:ext cx="5592100" cy="3111486"/>
              </a:xfrm>
              <a:prstGeom prst="rect">
                <a:avLst/>
              </a:prstGeom>
            </p:spPr>
          </p:pic>
          <p:sp>
            <p:nvSpPr>
              <p:cNvPr id="65" name="직사각형 64">
                <a:extLst>
                  <a:ext uri="{FF2B5EF4-FFF2-40B4-BE49-F238E27FC236}">
                    <a16:creationId xmlns:a16="http://schemas.microsoft.com/office/drawing/2014/main" id="{18F25EB1-FAF4-4B5C-89F4-E439C09C7002}"/>
                  </a:ext>
                </a:extLst>
              </p:cNvPr>
              <p:cNvSpPr/>
              <p:nvPr/>
            </p:nvSpPr>
            <p:spPr>
              <a:xfrm>
                <a:off x="4605896" y="3217132"/>
                <a:ext cx="283603" cy="148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6" name="직사각형 65">
                <a:extLst>
                  <a:ext uri="{FF2B5EF4-FFF2-40B4-BE49-F238E27FC236}">
                    <a16:creationId xmlns:a16="http://schemas.microsoft.com/office/drawing/2014/main" id="{4A9EAA73-41F3-4E59-940D-CCDDFF7750BD}"/>
                  </a:ext>
                </a:extLst>
              </p:cNvPr>
              <p:cNvSpPr/>
              <p:nvPr/>
            </p:nvSpPr>
            <p:spPr>
              <a:xfrm>
                <a:off x="6872846" y="5463963"/>
                <a:ext cx="550304" cy="1470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6" name="직사각형 15"/>
            <p:cNvSpPr/>
            <p:nvPr/>
          </p:nvSpPr>
          <p:spPr>
            <a:xfrm>
              <a:off x="3933668" y="4739624"/>
              <a:ext cx="863184"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Q to quit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2208969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hữu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ích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a:solidFill>
                    <a:prstClr val="black">
                      <a:lumMod val="85000"/>
                      <a:lumOff val="15000"/>
                    </a:prstClr>
                  </a:solidFill>
                  <a:latin typeface="SamsungOne-400" panose="020B0503030303020204" pitchFamily="34" charset="0"/>
                  <a:sym typeface="Arial"/>
                </a:rPr>
                <a:t>man &lt;</a:t>
              </a:r>
              <a:r>
                <a:rPr lang="en-US" altLang="ko-KR" sz="1400" dirty="0" err="1">
                  <a:solidFill>
                    <a:prstClr val="black">
                      <a:lumMod val="85000"/>
                      <a:lumOff val="15000"/>
                    </a:prstClr>
                  </a:solidFill>
                  <a:latin typeface="SamsungOne-400" panose="020B0503030303020204" pitchFamily="34" charset="0"/>
                  <a:sym typeface="Arial"/>
                </a:rPr>
                <a:t>tên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lệnh</a:t>
              </a:r>
              <a:r>
                <a:rPr lang="en-US" altLang="ko-KR" sz="1400" dirty="0">
                  <a:solidFill>
                    <a:prstClr val="black">
                      <a:lumMod val="85000"/>
                      <a:lumOff val="15000"/>
                    </a:prstClr>
                  </a:solidFill>
                  <a:latin typeface="SamsungOne-400" panose="020B0503030303020204" pitchFamily="34" charset="0"/>
                  <a:sym typeface="Arial"/>
                </a:rPr>
                <a:t>&gt;</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aphicFrame>
        <p:nvGraphicFramePr>
          <p:cNvPr id="30" name="표 29">
            <a:extLst>
              <a:ext uri="{FF2B5EF4-FFF2-40B4-BE49-F238E27FC236}">
                <a16:creationId xmlns:a16="http://schemas.microsoft.com/office/drawing/2014/main" id="{D51A8A2C-33F7-43CA-8DCC-53737E3AC35D}"/>
              </a:ext>
            </a:extLst>
          </p:cNvPr>
          <p:cNvGraphicFramePr>
            <a:graphicFrameLocks noGrp="1"/>
          </p:cNvGraphicFramePr>
          <p:nvPr>
            <p:extLst>
              <p:ext uri="{D42A27DB-BD31-4B8C-83A1-F6EECF244321}">
                <p14:modId xmlns:p14="http://schemas.microsoft.com/office/powerpoint/2010/main" val="2256740573"/>
              </p:ext>
            </p:extLst>
          </p:nvPr>
        </p:nvGraphicFramePr>
        <p:xfrm>
          <a:off x="567460" y="2251053"/>
          <a:ext cx="5040000" cy="4060296"/>
        </p:xfrm>
        <a:graphic>
          <a:graphicData uri="http://schemas.openxmlformats.org/drawingml/2006/table">
            <a:tbl>
              <a:tblPr firstRow="1" bandRow="1">
                <a:tableStyleId>{5C22544A-7EE6-4342-B048-85BDC9FD1C3A}</a:tableStyleId>
              </a:tblPr>
              <a:tblGrid>
                <a:gridCol w="906948">
                  <a:extLst>
                    <a:ext uri="{9D8B030D-6E8A-4147-A177-3AD203B41FA5}">
                      <a16:colId xmlns:a16="http://schemas.microsoft.com/office/drawing/2014/main" val="2893669326"/>
                    </a:ext>
                  </a:extLst>
                </a:gridCol>
                <a:gridCol w="4133052">
                  <a:extLst>
                    <a:ext uri="{9D8B030D-6E8A-4147-A177-3AD203B41FA5}">
                      <a16:colId xmlns:a16="http://schemas.microsoft.com/office/drawing/2014/main" val="2723376963"/>
                    </a:ext>
                  </a:extLst>
                </a:gridCol>
              </a:tblGrid>
              <a:tr h="301135">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Khu</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vực</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Chi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tiết</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chính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51313" marR="51313" marT="51313" marB="51313"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301135">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man1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a:r>
                        <a:rPr lang="vi-VN" sz="1200" dirty="0">
                          <a:effectLst/>
                          <a:latin typeface="SamsungOne-400" panose="020B0503030303020204"/>
                        </a:rPr>
                        <a:t>Các chương trình thực thi hoặc lệnh shell (ls, cp)</a:t>
                      </a:r>
                      <a:endParaRPr lang="en-US" sz="1200" dirty="0">
                        <a:effectLst/>
                        <a:latin typeface="SamsungOne-400" panose="020B0503030303020204"/>
                      </a:endParaRPr>
                    </a:p>
                  </a:txBody>
                  <a:tcPr marL="51313" marR="51313" marT="51313" marB="51313"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301135">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man2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a:r>
                        <a:rPr lang="en-US" sz="1200" dirty="0" err="1">
                          <a:effectLst/>
                          <a:latin typeface="SamsungOne-400" panose="020B0503030303020204"/>
                        </a:rPr>
                        <a:t>Hệ</a:t>
                      </a:r>
                      <a:r>
                        <a:rPr lang="en-US" sz="1200" baseline="0" dirty="0">
                          <a:effectLst/>
                          <a:latin typeface="SamsungOne-400" panose="020B0503030303020204"/>
                        </a:rPr>
                        <a:t> </a:t>
                      </a:r>
                      <a:r>
                        <a:rPr lang="en-US" sz="1200" baseline="0" dirty="0" err="1">
                          <a:effectLst/>
                          <a:latin typeface="SamsungOne-400" panose="020B0503030303020204"/>
                        </a:rPr>
                        <a:t>thống</a:t>
                      </a:r>
                      <a:r>
                        <a:rPr lang="en-US" sz="1200" dirty="0">
                          <a:effectLst/>
                          <a:latin typeface="SamsungOne-400" panose="020B0503030303020204"/>
                        </a:rPr>
                        <a:t> Calls</a:t>
                      </a:r>
                    </a:p>
                  </a:txBody>
                  <a:tcPr marL="51313" marR="51313" marT="51313" marB="51313"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1135">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man3</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a:r>
                        <a:rPr lang="en-US" sz="1200" dirty="0" err="1">
                          <a:effectLst/>
                          <a:latin typeface="SamsungOne-400" panose="020B0503030303020204"/>
                        </a:rPr>
                        <a:t>Thư</a:t>
                      </a:r>
                      <a:r>
                        <a:rPr lang="en-US" sz="1200" baseline="0" dirty="0">
                          <a:effectLst/>
                          <a:latin typeface="SamsungOne-400" panose="020B0503030303020204"/>
                        </a:rPr>
                        <a:t> </a:t>
                      </a:r>
                      <a:r>
                        <a:rPr lang="en-US" sz="1200" baseline="0" dirty="0" err="1">
                          <a:effectLst/>
                          <a:latin typeface="SamsungOne-400" panose="020B0503030303020204"/>
                        </a:rPr>
                        <a:t>viện</a:t>
                      </a:r>
                      <a:r>
                        <a:rPr lang="en-US" sz="1200" dirty="0">
                          <a:effectLst/>
                          <a:latin typeface="SamsungOne-400" panose="020B0503030303020204"/>
                        </a:rPr>
                        <a:t> Calls (ex : </a:t>
                      </a:r>
                      <a:r>
                        <a:rPr lang="en-US" sz="1200" dirty="0" err="1">
                          <a:effectLst/>
                          <a:latin typeface="SamsungOne-400" panose="020B0503030303020204"/>
                        </a:rPr>
                        <a:t>stdio.h</a:t>
                      </a:r>
                      <a:r>
                        <a:rPr lang="en-US" sz="1200" dirty="0">
                          <a:effectLst/>
                          <a:latin typeface="SamsungOne-400" panose="020B0503030303020204"/>
                        </a:rPr>
                        <a:t>)</a:t>
                      </a:r>
                    </a:p>
                  </a:txBody>
                  <a:tcPr marL="51313" marR="51313" marT="51313" marB="51313"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75477">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man4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a:r>
                        <a:rPr lang="vi-VN" altLang="ko-KR" sz="1200" dirty="0">
                          <a:effectLst/>
                          <a:latin typeface="SamsungOne-400" panose="020B0503030303020204"/>
                        </a:rPr>
                        <a:t>Tệp đặc biệt (Quy định liên quan đến thiết bị liên quan, trình điều khiển thiết bị, FIFO, ổ cắm, định dạng trong thư mục/dev)</a:t>
                      </a:r>
                      <a:endParaRPr lang="en-US" altLang="ko-KR" sz="1200" dirty="0">
                        <a:effectLst/>
                        <a:latin typeface="SamsungOne-400" panose="020B0503030303020204"/>
                      </a:endParaRPr>
                    </a:p>
                  </a:txBody>
                  <a:tcPr marL="51313" marR="51313" marT="51313" marB="51313"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75477">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man5</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a:r>
                        <a:rPr lang="vi-VN" sz="1200" dirty="0">
                          <a:effectLst/>
                          <a:latin typeface="SamsungOne-400" panose="020B0503030303020204"/>
                        </a:rPr>
                        <a:t>Định dạng và quy ước tệp (Quy định liên quan đến định dạng tệp như /etc/passwd, /etc/shadow, xinetd.conf)</a:t>
                      </a:r>
                      <a:endParaRPr lang="en-US" altLang="ko-KR" sz="1200" dirty="0">
                        <a:effectLst/>
                        <a:latin typeface="SamsungOne-400" panose="020B0503030303020204"/>
                      </a:endParaRPr>
                    </a:p>
                  </a:txBody>
                  <a:tcPr marL="51313" marR="51313" marT="51313" marB="51313"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468519"/>
                  </a:ext>
                </a:extLst>
              </a:tr>
              <a:tr h="301135">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man6</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a:r>
                        <a:rPr lang="en-US" sz="1200" dirty="0">
                          <a:effectLst/>
                          <a:latin typeface="SamsungOne-400" panose="020B0503030303020204"/>
                        </a:rPr>
                        <a:t>Games</a:t>
                      </a:r>
                    </a:p>
                  </a:txBody>
                  <a:tcPr marL="51313" marR="51313" marT="51313" marB="51313"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7651345"/>
                  </a:ext>
                </a:extLst>
              </a:tr>
              <a:tr h="621234">
                <a:tc>
                  <a:txBody>
                    <a:bodyPr/>
                    <a:lstStyle/>
                    <a:p>
                      <a:pPr marL="0" algn="ctr" defTabSz="914400" rtl="0" eaLnBrk="1" latinLnBrk="0" hangingPunct="1"/>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man7</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a:r>
                        <a:rPr lang="en-US" altLang="ko-KR" sz="1200" dirty="0">
                          <a:effectLst/>
                          <a:latin typeface="SamsungOne-400" panose="020B0503030303020204"/>
                        </a:rPr>
                        <a:t>Miscellanea (</a:t>
                      </a:r>
                      <a:r>
                        <a:rPr lang="en-US" altLang="ko-KR" sz="1200" dirty="0" err="1">
                          <a:effectLst/>
                          <a:latin typeface="SamsungOne-400" panose="020B0503030303020204"/>
                        </a:rPr>
                        <a:t>Khu</a:t>
                      </a:r>
                      <a:r>
                        <a:rPr lang="en-US" altLang="ko-KR" sz="1200" dirty="0">
                          <a:effectLst/>
                          <a:latin typeface="SamsungOne-400" panose="020B0503030303020204"/>
                        </a:rPr>
                        <a:t> </a:t>
                      </a:r>
                      <a:r>
                        <a:rPr lang="en-US" altLang="ko-KR" sz="1200" dirty="0" err="1">
                          <a:effectLst/>
                          <a:latin typeface="SamsungOne-400" panose="020B0503030303020204"/>
                        </a:rPr>
                        <a:t>vực</a:t>
                      </a:r>
                      <a:r>
                        <a:rPr lang="en-US" altLang="ko-KR" sz="1200" dirty="0">
                          <a:effectLst/>
                          <a:latin typeface="SamsungOne-400" panose="020B0503030303020204"/>
                        </a:rPr>
                        <a:t> </a:t>
                      </a:r>
                      <a:r>
                        <a:rPr lang="en-US" altLang="ko-KR" sz="1200" dirty="0" err="1">
                          <a:effectLst/>
                          <a:latin typeface="SamsungOne-400" panose="020B0503030303020204"/>
                        </a:rPr>
                        <a:t>chứa</a:t>
                      </a:r>
                      <a:r>
                        <a:rPr lang="en-US" altLang="ko-KR" sz="1200" dirty="0">
                          <a:effectLst/>
                          <a:latin typeface="SamsungOne-400" panose="020B0503030303020204"/>
                        </a:rPr>
                        <a:t> </a:t>
                      </a:r>
                      <a:r>
                        <a:rPr lang="en-US" altLang="ko-KR" sz="1200" dirty="0" err="1">
                          <a:effectLst/>
                          <a:latin typeface="SamsungOne-400" panose="020B0503030303020204"/>
                        </a:rPr>
                        <a:t>thông</a:t>
                      </a:r>
                      <a:r>
                        <a:rPr lang="en-US" altLang="ko-KR" sz="1200" dirty="0">
                          <a:effectLst/>
                          <a:latin typeface="SamsungOne-400" panose="020B0503030303020204"/>
                        </a:rPr>
                        <a:t> tin </a:t>
                      </a:r>
                      <a:r>
                        <a:rPr lang="en-US" altLang="ko-KR" sz="1200" dirty="0" err="1">
                          <a:effectLst/>
                          <a:latin typeface="SamsungOne-400" panose="020B0503030303020204"/>
                        </a:rPr>
                        <a:t>liên</a:t>
                      </a:r>
                      <a:r>
                        <a:rPr lang="en-US" altLang="ko-KR" sz="1200" dirty="0">
                          <a:effectLst/>
                          <a:latin typeface="SamsungOne-400" panose="020B0503030303020204"/>
                        </a:rPr>
                        <a:t> </a:t>
                      </a:r>
                      <a:r>
                        <a:rPr lang="en-US" altLang="ko-KR" sz="1200" dirty="0" err="1">
                          <a:effectLst/>
                          <a:latin typeface="SamsungOne-400" panose="020B0503030303020204"/>
                        </a:rPr>
                        <a:t>quan</a:t>
                      </a:r>
                      <a:r>
                        <a:rPr lang="en-US" altLang="ko-KR" sz="1200" dirty="0">
                          <a:effectLst/>
                          <a:latin typeface="SamsungOne-400" panose="020B0503030303020204"/>
                        </a:rPr>
                        <a:t> </a:t>
                      </a:r>
                      <a:r>
                        <a:rPr lang="en-US" altLang="ko-KR" sz="1200" dirty="0" err="1">
                          <a:effectLst/>
                          <a:latin typeface="SamsungOne-400" panose="020B0503030303020204"/>
                        </a:rPr>
                        <a:t>đến</a:t>
                      </a:r>
                      <a:r>
                        <a:rPr lang="en-US" altLang="ko-KR" sz="1200" dirty="0">
                          <a:effectLst/>
                          <a:latin typeface="SamsungOne-400" panose="020B0503030303020204"/>
                        </a:rPr>
                        <a:t> </a:t>
                      </a:r>
                      <a:r>
                        <a:rPr lang="en-US" altLang="ko-KR" sz="1200" dirty="0" err="1">
                          <a:effectLst/>
                          <a:latin typeface="SamsungOne-400" panose="020B0503030303020204"/>
                        </a:rPr>
                        <a:t>tiêu</a:t>
                      </a:r>
                      <a:r>
                        <a:rPr lang="en-US" altLang="ko-KR" sz="1200" dirty="0">
                          <a:effectLst/>
                          <a:latin typeface="SamsungOne-400" panose="020B0503030303020204"/>
                        </a:rPr>
                        <a:t> </a:t>
                      </a:r>
                      <a:r>
                        <a:rPr lang="en-US" altLang="ko-KR" sz="1200" dirty="0" err="1">
                          <a:effectLst/>
                          <a:latin typeface="SamsungOne-400" panose="020B0503030303020204"/>
                        </a:rPr>
                        <a:t>chuẩn</a:t>
                      </a:r>
                      <a:r>
                        <a:rPr lang="en-US" altLang="ko-KR" sz="1200" dirty="0">
                          <a:effectLst/>
                          <a:latin typeface="SamsungOne-400" panose="020B0503030303020204"/>
                        </a:rPr>
                        <a:t> </a:t>
                      </a:r>
                      <a:r>
                        <a:rPr lang="en-US" altLang="ko-KR" sz="1200" dirty="0" err="1">
                          <a:effectLst/>
                          <a:latin typeface="SamsungOne-400" panose="020B0503030303020204"/>
                        </a:rPr>
                        <a:t>liên</a:t>
                      </a:r>
                      <a:r>
                        <a:rPr lang="en-US" altLang="ko-KR" sz="1200" dirty="0">
                          <a:effectLst/>
                          <a:latin typeface="SamsungOne-400" panose="020B0503030303020204"/>
                        </a:rPr>
                        <a:t> </a:t>
                      </a:r>
                      <a:r>
                        <a:rPr lang="en-US" altLang="ko-KR" sz="1200" dirty="0" err="1">
                          <a:effectLst/>
                          <a:latin typeface="SamsungOne-400" panose="020B0503030303020204"/>
                        </a:rPr>
                        <a:t>quan</a:t>
                      </a:r>
                      <a:r>
                        <a:rPr lang="en-US" altLang="ko-KR" sz="1200" dirty="0">
                          <a:effectLst/>
                          <a:latin typeface="SamsungOne-400" panose="020B0503030303020204"/>
                        </a:rPr>
                        <a:t> </a:t>
                      </a:r>
                      <a:r>
                        <a:rPr lang="en-US" altLang="ko-KR" sz="1200" dirty="0" err="1">
                          <a:effectLst/>
                          <a:latin typeface="SamsungOne-400" panose="020B0503030303020204"/>
                        </a:rPr>
                        <a:t>đến</a:t>
                      </a:r>
                      <a:r>
                        <a:rPr lang="en-US" altLang="ko-KR" sz="1200" dirty="0">
                          <a:effectLst/>
                          <a:latin typeface="SamsungOne-400" panose="020B0503030303020204"/>
                        </a:rPr>
                        <a:t> </a:t>
                      </a:r>
                      <a:r>
                        <a:rPr lang="en-US" altLang="ko-KR" sz="1200" dirty="0" err="1">
                          <a:effectLst/>
                          <a:latin typeface="SamsungOne-400" panose="020B0503030303020204"/>
                        </a:rPr>
                        <a:t>tệp</a:t>
                      </a:r>
                      <a:r>
                        <a:rPr lang="en-US" altLang="ko-KR" sz="1200" dirty="0">
                          <a:effectLst/>
                          <a:latin typeface="SamsungOne-400" panose="020B0503030303020204"/>
                        </a:rPr>
                        <a:t> </a:t>
                      </a:r>
                      <a:r>
                        <a:rPr lang="en-US" altLang="ko-KR" sz="1200" dirty="0" err="1">
                          <a:effectLst/>
                          <a:latin typeface="SamsungOne-400" panose="020B0503030303020204"/>
                        </a:rPr>
                        <a:t>hệ</a:t>
                      </a:r>
                      <a:r>
                        <a:rPr lang="en-US" altLang="ko-KR" sz="1200" dirty="0">
                          <a:effectLst/>
                          <a:latin typeface="SamsungOne-400" panose="020B0503030303020204"/>
                        </a:rPr>
                        <a:t> </a:t>
                      </a:r>
                      <a:r>
                        <a:rPr lang="en-US" altLang="ko-KR" sz="1200" dirty="0" err="1">
                          <a:effectLst/>
                          <a:latin typeface="SamsungOne-400" panose="020B0503030303020204"/>
                        </a:rPr>
                        <a:t>thống</a:t>
                      </a:r>
                      <a:r>
                        <a:rPr lang="en-US" altLang="ko-KR" sz="1200" dirty="0">
                          <a:effectLst/>
                          <a:latin typeface="SamsungOne-400" panose="020B0503030303020204"/>
                        </a:rPr>
                        <a:t> Linux, </a:t>
                      </a:r>
                      <a:r>
                        <a:rPr lang="en-US" altLang="ko-KR" sz="1200" dirty="0" err="1">
                          <a:effectLst/>
                          <a:latin typeface="SamsungOne-400" panose="020B0503030303020204"/>
                        </a:rPr>
                        <a:t>quy</a:t>
                      </a:r>
                      <a:r>
                        <a:rPr lang="en-US" altLang="ko-KR" sz="1200" dirty="0">
                          <a:effectLst/>
                          <a:latin typeface="SamsungOne-400" panose="020B0503030303020204"/>
                        </a:rPr>
                        <a:t> </a:t>
                      </a:r>
                      <a:r>
                        <a:rPr lang="en-US" altLang="ko-KR" sz="1200" dirty="0" err="1">
                          <a:effectLst/>
                          <a:latin typeface="SamsungOne-400" panose="020B0503030303020204"/>
                        </a:rPr>
                        <a:t>tắc</a:t>
                      </a:r>
                      <a:r>
                        <a:rPr lang="en-US" altLang="ko-KR" sz="1200" dirty="0">
                          <a:effectLst/>
                          <a:latin typeface="SamsungOne-400" panose="020B0503030303020204"/>
                        </a:rPr>
                        <a:t>, </a:t>
                      </a:r>
                      <a:r>
                        <a:rPr lang="en-US" altLang="ko-KR" sz="1200" dirty="0" err="1">
                          <a:effectLst/>
                          <a:latin typeface="SamsungOne-400" panose="020B0503030303020204"/>
                        </a:rPr>
                        <a:t>giao</a:t>
                      </a:r>
                      <a:r>
                        <a:rPr lang="en-US" altLang="ko-KR" sz="1200" dirty="0">
                          <a:effectLst/>
                          <a:latin typeface="SamsungOne-400" panose="020B0503030303020204"/>
                        </a:rPr>
                        <a:t> </a:t>
                      </a:r>
                      <a:r>
                        <a:rPr lang="en-US" altLang="ko-KR" sz="1200" dirty="0" err="1">
                          <a:effectLst/>
                          <a:latin typeface="SamsungOne-400" panose="020B0503030303020204"/>
                        </a:rPr>
                        <a:t>thức</a:t>
                      </a:r>
                      <a:r>
                        <a:rPr lang="en-US" altLang="ko-KR" sz="1200" dirty="0">
                          <a:effectLst/>
                          <a:latin typeface="SamsungOne-400" panose="020B0503030303020204"/>
                        </a:rPr>
                        <a:t>, </a:t>
                      </a:r>
                      <a:r>
                        <a:rPr lang="en-US" altLang="ko-KR" sz="1200" dirty="0" err="1">
                          <a:effectLst/>
                          <a:latin typeface="SamsungOne-400" panose="020B0503030303020204"/>
                        </a:rPr>
                        <a:t>bộ</a:t>
                      </a:r>
                      <a:r>
                        <a:rPr lang="en-US" altLang="ko-KR" sz="1200" dirty="0">
                          <a:effectLst/>
                          <a:latin typeface="SamsungOne-400" panose="020B0503030303020204"/>
                        </a:rPr>
                        <a:t> </a:t>
                      </a:r>
                      <a:r>
                        <a:rPr lang="en-US" altLang="ko-KR" sz="1200" dirty="0" err="1">
                          <a:effectLst/>
                          <a:latin typeface="SamsungOne-400" panose="020B0503030303020204"/>
                        </a:rPr>
                        <a:t>ký</a:t>
                      </a:r>
                      <a:r>
                        <a:rPr lang="en-US" altLang="ko-KR" sz="1200" dirty="0">
                          <a:effectLst/>
                          <a:latin typeface="SamsungOne-400" panose="020B0503030303020204"/>
                        </a:rPr>
                        <a:t> </a:t>
                      </a:r>
                      <a:r>
                        <a:rPr lang="en-US" altLang="ko-KR" sz="1200" dirty="0" err="1">
                          <a:effectLst/>
                          <a:latin typeface="SamsungOne-400" panose="020B0503030303020204"/>
                        </a:rPr>
                        <a:t>tự</a:t>
                      </a:r>
                      <a:r>
                        <a:rPr lang="en-US" altLang="ko-KR" sz="1200" dirty="0">
                          <a:effectLst/>
                          <a:latin typeface="SamsungOne-400" panose="020B0503030303020204"/>
                        </a:rPr>
                        <a:t> </a:t>
                      </a:r>
                      <a:r>
                        <a:rPr lang="en-US" altLang="ko-KR" sz="1200" dirty="0" err="1">
                          <a:effectLst/>
                          <a:latin typeface="SamsungOne-400" panose="020B0503030303020204"/>
                        </a:rPr>
                        <a:t>và</a:t>
                      </a:r>
                      <a:r>
                        <a:rPr lang="en-US" altLang="ko-KR" sz="1200" dirty="0">
                          <a:effectLst/>
                          <a:latin typeface="SamsungOne-400" panose="020B0503030303020204"/>
                        </a:rPr>
                        <a:t> </a:t>
                      </a:r>
                      <a:r>
                        <a:rPr lang="en-US" altLang="ko-KR" sz="1200" dirty="0" err="1">
                          <a:effectLst/>
                          <a:latin typeface="SamsungOne-400" panose="020B0503030303020204"/>
                        </a:rPr>
                        <a:t>danh</a:t>
                      </a:r>
                      <a:r>
                        <a:rPr lang="en-US" altLang="ko-KR" sz="1200" dirty="0">
                          <a:effectLst/>
                          <a:latin typeface="SamsungOne-400" panose="020B0503030303020204"/>
                        </a:rPr>
                        <a:t> </a:t>
                      </a:r>
                      <a:r>
                        <a:rPr lang="en-US" altLang="ko-KR" sz="1200" dirty="0" err="1">
                          <a:effectLst/>
                          <a:latin typeface="SamsungOne-400" panose="020B0503030303020204"/>
                        </a:rPr>
                        <a:t>sách</a:t>
                      </a:r>
                      <a:r>
                        <a:rPr lang="en-US" altLang="ko-KR" sz="1200" dirty="0">
                          <a:effectLst/>
                          <a:latin typeface="SamsungOne-400" panose="020B0503030303020204"/>
                        </a:rPr>
                        <a:t> </a:t>
                      </a:r>
                      <a:r>
                        <a:rPr lang="en-US" altLang="ko-KR" sz="1200" dirty="0" err="1">
                          <a:effectLst/>
                          <a:latin typeface="SamsungOne-400" panose="020B0503030303020204"/>
                        </a:rPr>
                        <a:t>tín</a:t>
                      </a:r>
                      <a:r>
                        <a:rPr lang="en-US" altLang="ko-KR" sz="1200" dirty="0">
                          <a:effectLst/>
                          <a:latin typeface="SamsungOne-400" panose="020B0503030303020204"/>
                        </a:rPr>
                        <a:t> </a:t>
                      </a:r>
                      <a:r>
                        <a:rPr lang="en-US" altLang="ko-KR" sz="1200" dirty="0" err="1">
                          <a:effectLst/>
                          <a:latin typeface="SamsungOne-400" panose="020B0503030303020204"/>
                        </a:rPr>
                        <a:t>hiệu</a:t>
                      </a:r>
                      <a:r>
                        <a:rPr lang="en-US" altLang="ko-KR" sz="1200" dirty="0">
                          <a:effectLst/>
                          <a:latin typeface="SamsungOne-400" panose="020B0503030303020204"/>
                        </a:rPr>
                        <a:t>)</a:t>
                      </a:r>
                    </a:p>
                  </a:txBody>
                  <a:tcPr marL="51313" marR="51313" marT="51313" marB="51313"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4135707"/>
                  </a:ext>
                </a:extLst>
              </a:tr>
              <a:tr h="475477">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man8</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a:r>
                        <a:rPr lang="vi-VN" sz="1200" dirty="0">
                          <a:effectLst/>
                          <a:latin typeface="SamsungOne-400" panose="020B0503030303020204"/>
                        </a:rPr>
                        <a:t>Lệnh quản trị hệ thống (Lệnh liên quan đến quản lý hệ thống được sử dụng bởi root)</a:t>
                      </a:r>
                      <a:endParaRPr lang="en-US" altLang="ko-KR" sz="1200" dirty="0">
                        <a:effectLst/>
                        <a:latin typeface="SamsungOne-400" panose="020B0503030303020204"/>
                      </a:endParaRPr>
                    </a:p>
                  </a:txBody>
                  <a:tcPr marL="51313" marR="51313" marT="51313" marB="51313"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01135">
                <a:tc>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man9</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just"/>
                      <a:r>
                        <a:rPr lang="en-US" sz="1200" dirty="0" err="1">
                          <a:effectLst/>
                          <a:latin typeface="SamsungOne-400" panose="020B0503030303020204"/>
                        </a:rPr>
                        <a:t>Quy</a:t>
                      </a:r>
                      <a:r>
                        <a:rPr lang="en-US" sz="1200" dirty="0">
                          <a:effectLst/>
                          <a:latin typeface="SamsungOne-400" panose="020B0503030303020204"/>
                        </a:rPr>
                        <a:t> </a:t>
                      </a:r>
                      <a:r>
                        <a:rPr lang="en-US" sz="1200" dirty="0" err="1">
                          <a:effectLst/>
                          <a:latin typeface="SamsungOne-400" panose="020B0503030303020204"/>
                        </a:rPr>
                        <a:t>trình</a:t>
                      </a:r>
                      <a:r>
                        <a:rPr lang="en-US" sz="1200" dirty="0">
                          <a:effectLst/>
                          <a:latin typeface="SamsungOne-400" panose="020B0503030303020204"/>
                        </a:rPr>
                        <a:t> </a:t>
                      </a:r>
                      <a:r>
                        <a:rPr lang="en-US" sz="1200" dirty="0" err="1">
                          <a:effectLst/>
                          <a:latin typeface="SamsungOne-400" panose="020B0503030303020204"/>
                        </a:rPr>
                        <a:t>hạt</a:t>
                      </a:r>
                      <a:r>
                        <a:rPr lang="en-US" sz="1200" dirty="0">
                          <a:effectLst/>
                          <a:latin typeface="SamsungOne-400" panose="020B0503030303020204"/>
                        </a:rPr>
                        <a:t> </a:t>
                      </a:r>
                      <a:r>
                        <a:rPr lang="en-US" sz="1200" dirty="0" err="1">
                          <a:effectLst/>
                          <a:latin typeface="SamsungOne-400" panose="020B0503030303020204"/>
                        </a:rPr>
                        <a:t>nhân</a:t>
                      </a:r>
                      <a:r>
                        <a:rPr lang="en-US" sz="1200" dirty="0">
                          <a:effectLst/>
                          <a:latin typeface="SamsungOne-400" panose="020B0503030303020204"/>
                        </a:rPr>
                        <a:t> Linux</a:t>
                      </a:r>
                    </a:p>
                  </a:txBody>
                  <a:tcPr marL="51313" marR="51313" marT="51313" marB="51313"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
        <p:nvSpPr>
          <p:cNvPr id="14" name="직사각형 13"/>
          <p:cNvSpPr/>
          <p:nvPr/>
        </p:nvSpPr>
        <p:spPr>
          <a:xfrm>
            <a:off x="5831999" y="2175461"/>
            <a:ext cx="3645487" cy="2351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Trang Thủ công bao gồm 9 phần như trong bảng bên phải.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có các mục có cùng tên nhưng hướng dẫn sử dụng khác nhau trong sách hướng dẫn.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Ví dụ: lệnh in có tên printf cũng có thể tồn tại dưới dạng chương trình nhị phân và nếu bạn muốn xem hướng dẫn sử dụng hàm printf là một thư viện, nó thuộc về man3, vì vậy lệnh man phải được sử dụng bằng cách sử dụng nó cùng với man 3 inf.</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D39BED78-90DD-4695-AB6D-13015E36247B}"/>
              </a:ext>
            </a:extLst>
          </p:cNvPr>
          <p:cNvGrpSpPr/>
          <p:nvPr/>
        </p:nvGrpSpPr>
        <p:grpSpPr>
          <a:xfrm>
            <a:off x="5981095" y="4550975"/>
            <a:ext cx="2006144" cy="461665"/>
            <a:chOff x="3716526" y="2460828"/>
            <a:chExt cx="2006144" cy="461665"/>
          </a:xfrm>
        </p:grpSpPr>
        <p:sp>
          <p:nvSpPr>
            <p:cNvPr id="19" name="TextBox 18">
              <a:extLst>
                <a:ext uri="{FF2B5EF4-FFF2-40B4-BE49-F238E27FC236}">
                  <a16:creationId xmlns:a16="http://schemas.microsoft.com/office/drawing/2014/main" id="{94592AF4-F9AB-4ADC-9151-789228D356D5}"/>
                </a:ext>
              </a:extLst>
            </p:cNvPr>
            <p:cNvSpPr txBox="1"/>
            <p:nvPr/>
          </p:nvSpPr>
          <p:spPr>
            <a:xfrm>
              <a:off x="3800650" y="2460828"/>
              <a:ext cx="1922020" cy="461665"/>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man printf</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man 3 printf</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21" name="직사각형 20">
              <a:extLst>
                <a:ext uri="{FF2B5EF4-FFF2-40B4-BE49-F238E27FC236}">
                  <a16:creationId xmlns:a16="http://schemas.microsoft.com/office/drawing/2014/main" id="{0754A41C-2816-4BE1-A133-113B8F8BB244}"/>
                </a:ext>
              </a:extLst>
            </p:cNvPr>
            <p:cNvSpPr/>
            <p:nvPr/>
          </p:nvSpPr>
          <p:spPr>
            <a:xfrm>
              <a:off x="3716526" y="2460830"/>
              <a:ext cx="84124"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40072709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hệ</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thống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4" name="그룹 23"/>
          <p:cNvGrpSpPr/>
          <p:nvPr/>
        </p:nvGrpSpPr>
        <p:grpSpPr>
          <a:xfrm>
            <a:off x="5765324" y="1948008"/>
            <a:ext cx="3788250" cy="580986"/>
            <a:chOff x="5760000" y="2005158"/>
            <a:chExt cx="3788250" cy="580986"/>
          </a:xfrm>
        </p:grpSpPr>
        <p:grpSp>
          <p:nvGrpSpPr>
            <p:cNvPr id="25" name="그룹 24">
              <a:extLst>
                <a:ext uri="{FF2B5EF4-FFF2-40B4-BE49-F238E27FC236}">
                  <a16:creationId xmlns:a16="http://schemas.microsoft.com/office/drawing/2014/main" id="{69E77209-A44C-4729-A89A-5625717230F3}"/>
                </a:ext>
              </a:extLst>
            </p:cNvPr>
            <p:cNvGrpSpPr/>
            <p:nvPr/>
          </p:nvGrpSpPr>
          <p:grpSpPr>
            <a:xfrm>
              <a:off x="5760000" y="2005158"/>
              <a:ext cx="3032365" cy="215394"/>
              <a:chOff x="1027113" y="2045622"/>
              <a:chExt cx="3033067" cy="215444"/>
            </a:xfrm>
          </p:grpSpPr>
          <p:sp>
            <p:nvSpPr>
              <p:cNvPr id="27" name="직사각형 26">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a:extLst>
                  <a:ext uri="{FF2B5EF4-FFF2-40B4-BE49-F238E27FC236}">
                    <a16:creationId xmlns:a16="http://schemas.microsoft.com/office/drawing/2014/main" id="{5D6EC5F0-8DEE-4A30-BDD5-F505C9AC395A}"/>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pwd</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6" name="직사각형 25">
              <a:extLst>
                <a:ext uri="{FF2B5EF4-FFF2-40B4-BE49-F238E27FC236}">
                  <a16:creationId xmlns:a16="http://schemas.microsoft.com/office/drawing/2014/main" id="{523EC5E8-68FB-4009-AE0A-E6880A7FE718}"/>
                </a:ext>
              </a:extLst>
            </p:cNvPr>
            <p:cNvSpPr/>
            <p:nvPr/>
          </p:nvSpPr>
          <p:spPr>
            <a:xfrm>
              <a:off x="5912365" y="2240717"/>
              <a:ext cx="3635885"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thư mục hiện đang làm việc.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9" name="그룹 28"/>
          <p:cNvGrpSpPr/>
          <p:nvPr/>
        </p:nvGrpSpPr>
        <p:grpSpPr>
          <a:xfrm>
            <a:off x="5765324" y="2958603"/>
            <a:ext cx="3572366" cy="781039"/>
            <a:chOff x="5760000" y="3938697"/>
            <a:chExt cx="3572366" cy="781039"/>
          </a:xfrm>
        </p:grpSpPr>
        <p:grpSp>
          <p:nvGrpSpPr>
            <p:cNvPr id="30" name="그룹 29">
              <a:extLst>
                <a:ext uri="{FF2B5EF4-FFF2-40B4-BE49-F238E27FC236}">
                  <a16:creationId xmlns:a16="http://schemas.microsoft.com/office/drawing/2014/main" id="{81E0C466-3B92-4DCF-B565-508CFBB0078C}"/>
                </a:ext>
              </a:extLst>
            </p:cNvPr>
            <p:cNvGrpSpPr/>
            <p:nvPr/>
          </p:nvGrpSpPr>
          <p:grpSpPr>
            <a:xfrm>
              <a:off x="5760000" y="3938697"/>
              <a:ext cx="3032365" cy="215394"/>
              <a:chOff x="1027113" y="2045622"/>
              <a:chExt cx="3033067" cy="215444"/>
            </a:xfrm>
          </p:grpSpPr>
          <p:sp>
            <p:nvSpPr>
              <p:cNvPr id="32" name="직사각형 31">
                <a:extLst>
                  <a:ext uri="{FF2B5EF4-FFF2-40B4-BE49-F238E27FC236}">
                    <a16:creationId xmlns:a16="http://schemas.microsoft.com/office/drawing/2014/main" id="{C6D50A87-DB7C-41D9-BBFA-F390C645583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3" name="직사각형 32">
                <a:extLst>
                  <a:ext uri="{FF2B5EF4-FFF2-40B4-BE49-F238E27FC236}">
                    <a16:creationId xmlns:a16="http://schemas.microsoft.com/office/drawing/2014/main" id="{42140E5F-FDB4-4CAF-B61F-E0B6D239C726}"/>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tree</a:t>
                </a:r>
              </a:p>
            </p:txBody>
          </p:sp>
        </p:grpSp>
        <p:sp>
          <p:nvSpPr>
            <p:cNvPr id="31" name="직사각형 30">
              <a:extLst>
                <a:ext uri="{FF2B5EF4-FFF2-40B4-BE49-F238E27FC236}">
                  <a16:creationId xmlns:a16="http://schemas.microsoft.com/office/drawing/2014/main" id="{C31BF609-295B-4CB6-841E-022009169CFA}"/>
                </a:ext>
              </a:extLst>
            </p:cNvPr>
            <p:cNvSpPr/>
            <p:nvPr/>
          </p:nvSpPr>
          <p:spPr>
            <a:xfrm>
              <a:off x="5912366" y="4174255"/>
              <a:ext cx="3420000"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In và hiển thị cấu trúc của thư mục ở dạng cây.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 name="그룹 1"/>
          <p:cNvGrpSpPr>
            <a:grpSpLocks noChangeAspect="1"/>
          </p:cNvGrpSpPr>
          <p:nvPr/>
        </p:nvGrpSpPr>
        <p:grpSpPr>
          <a:xfrm>
            <a:off x="449997" y="1861194"/>
            <a:ext cx="5197237" cy="2891781"/>
            <a:chOff x="4904408" y="2423495"/>
            <a:chExt cx="4452090" cy="2477176"/>
          </a:xfrm>
        </p:grpSpPr>
        <p:pic>
          <p:nvPicPr>
            <p:cNvPr id="76" name="그림 75" descr="텍스트이(가) 표시된 사진&#10;&#10;자동 생성된 설명">
              <a:extLst>
                <a:ext uri="{FF2B5EF4-FFF2-40B4-BE49-F238E27FC236}">
                  <a16:creationId xmlns:a16="http://schemas.microsoft.com/office/drawing/2014/main" id="{1B979893-50CB-4FA7-8A2C-9F4CA6C9D3AD}"/>
                </a:ext>
              </a:extLst>
            </p:cNvPr>
            <p:cNvPicPr>
              <a:picLocks noChangeAspect="1"/>
            </p:cNvPicPr>
            <p:nvPr/>
          </p:nvPicPr>
          <p:blipFill>
            <a:blip r:embed="rId3"/>
            <a:stretch>
              <a:fillRect/>
            </a:stretch>
          </p:blipFill>
          <p:spPr>
            <a:xfrm>
              <a:off x="4904408" y="2423495"/>
              <a:ext cx="4452090" cy="2477176"/>
            </a:xfrm>
            <a:prstGeom prst="rect">
              <a:avLst/>
            </a:prstGeom>
          </p:spPr>
        </p:pic>
        <p:sp>
          <p:nvSpPr>
            <p:cNvPr id="77" name="직사각형 76">
              <a:extLst>
                <a:ext uri="{FF2B5EF4-FFF2-40B4-BE49-F238E27FC236}">
                  <a16:creationId xmlns:a16="http://schemas.microsoft.com/office/drawing/2014/main" id="{2370E274-7E03-4011-913E-ECA7CFEF6398}"/>
                </a:ext>
              </a:extLst>
            </p:cNvPr>
            <p:cNvSpPr/>
            <p:nvPr/>
          </p:nvSpPr>
          <p:spPr>
            <a:xfrm>
              <a:off x="6314047" y="3001020"/>
              <a:ext cx="162954" cy="116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8" name="직사각형 77">
              <a:extLst>
                <a:ext uri="{FF2B5EF4-FFF2-40B4-BE49-F238E27FC236}">
                  <a16:creationId xmlns:a16="http://schemas.microsoft.com/office/drawing/2014/main" id="{B1E25492-D80D-4DE0-85B0-39ACCF778BE0}"/>
                </a:ext>
              </a:extLst>
            </p:cNvPr>
            <p:cNvSpPr/>
            <p:nvPr/>
          </p:nvSpPr>
          <p:spPr>
            <a:xfrm>
              <a:off x="6313313" y="3160765"/>
              <a:ext cx="213075" cy="111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4" name="그룹 33">
            <a:extLst>
              <a:ext uri="{FF2B5EF4-FFF2-40B4-BE49-F238E27FC236}">
                <a16:creationId xmlns:a16="http://schemas.microsoft.com/office/drawing/2014/main" id="{4E25B53B-05E0-4796-B294-C6EEB62F085B}"/>
              </a:ext>
            </a:extLst>
          </p:cNvPr>
          <p:cNvGrpSpPr/>
          <p:nvPr/>
        </p:nvGrpSpPr>
        <p:grpSpPr>
          <a:xfrm>
            <a:off x="6085870" y="2514241"/>
            <a:ext cx="2006144" cy="276999"/>
            <a:chOff x="3716526" y="2460828"/>
            <a:chExt cx="2006144" cy="276999"/>
          </a:xfrm>
        </p:grpSpPr>
        <p:sp>
          <p:nvSpPr>
            <p:cNvPr id="35" name="TextBox 34">
              <a:extLst>
                <a:ext uri="{FF2B5EF4-FFF2-40B4-BE49-F238E27FC236}">
                  <a16:creationId xmlns:a16="http://schemas.microsoft.com/office/drawing/2014/main" id="{FA6E2609-A2ED-4150-8C89-76AC750272C8}"/>
                </a:ext>
              </a:extLst>
            </p:cNvPr>
            <p:cNvSpPr txBox="1"/>
            <p:nvPr/>
          </p:nvSpPr>
          <p:spPr>
            <a:xfrm>
              <a:off x="3800650" y="2460828"/>
              <a:ext cx="1922020"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pwd</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36" name="직사각형 35">
              <a:extLst>
                <a:ext uri="{FF2B5EF4-FFF2-40B4-BE49-F238E27FC236}">
                  <a16:creationId xmlns:a16="http://schemas.microsoft.com/office/drawing/2014/main" id="{FA71FADF-4D36-4E34-9168-E595EF35708B}"/>
                </a:ext>
              </a:extLst>
            </p:cNvPr>
            <p:cNvSpPr/>
            <p:nvPr/>
          </p:nvSpPr>
          <p:spPr>
            <a:xfrm>
              <a:off x="3716526" y="2460830"/>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37" name="그룹 36">
            <a:extLst>
              <a:ext uri="{FF2B5EF4-FFF2-40B4-BE49-F238E27FC236}">
                <a16:creationId xmlns:a16="http://schemas.microsoft.com/office/drawing/2014/main" id="{2B6AD22A-B151-48BA-8D1E-57326189AF41}"/>
              </a:ext>
            </a:extLst>
          </p:cNvPr>
          <p:cNvGrpSpPr/>
          <p:nvPr/>
        </p:nvGrpSpPr>
        <p:grpSpPr>
          <a:xfrm>
            <a:off x="6085870" y="3759806"/>
            <a:ext cx="2006144" cy="276999"/>
            <a:chOff x="3716526" y="2460828"/>
            <a:chExt cx="2006144" cy="276999"/>
          </a:xfrm>
        </p:grpSpPr>
        <p:sp>
          <p:nvSpPr>
            <p:cNvPr id="38" name="TextBox 37">
              <a:extLst>
                <a:ext uri="{FF2B5EF4-FFF2-40B4-BE49-F238E27FC236}">
                  <a16:creationId xmlns:a16="http://schemas.microsoft.com/office/drawing/2014/main" id="{9490B9F9-FA0E-418B-A14E-8B664353B739}"/>
                </a:ext>
              </a:extLst>
            </p:cNvPr>
            <p:cNvSpPr txBox="1"/>
            <p:nvPr/>
          </p:nvSpPr>
          <p:spPr>
            <a:xfrm>
              <a:off x="3800650" y="2460828"/>
              <a:ext cx="1922020"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tree</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39" name="직사각형 38">
              <a:extLst>
                <a:ext uri="{FF2B5EF4-FFF2-40B4-BE49-F238E27FC236}">
                  <a16:creationId xmlns:a16="http://schemas.microsoft.com/office/drawing/2014/main" id="{743002B9-3A7C-4C16-9035-6AC1BA8EAFA0}"/>
                </a:ext>
              </a:extLst>
            </p:cNvPr>
            <p:cNvSpPr/>
            <p:nvPr/>
          </p:nvSpPr>
          <p:spPr>
            <a:xfrm>
              <a:off x="3716526" y="2460830"/>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23442699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cd</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7" name="직사각형 26"/>
          <p:cNvSpPr/>
          <p:nvPr/>
        </p:nvSpPr>
        <p:spPr>
          <a:xfrm>
            <a:off x="5803132" y="1808661"/>
            <a:ext cx="3645487" cy="2658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viết tắt của thay đổi thư mục, </a:t>
            </a:r>
            <a:r>
              <a:rPr lang="vi-VN" altLang="ko-KR" sz="1300" dirty="0">
                <a:solidFill>
                  <a:srgbClr val="0033FF"/>
                </a:solidFill>
                <a:latin typeface="SamsungOne-400" panose="020B0503030303020204" pitchFamily="34" charset="0"/>
                <a:ea typeface="SamsungOne-400" panose="020B0503030303020204" pitchFamily="34" charset="0"/>
              </a:rPr>
              <a:t>cd</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là lệnh thay đổi thư mục.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36550" lvl="1" indent="-1571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cd /dirname : Di chuyển đến “dirname” dựa trên thư mục gốc.</a:t>
            </a:r>
          </a:p>
          <a:p>
            <a:pPr marL="336550" lvl="1" indent="-1571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cd dirname : Di chuyển đến “dirname” dựa trên thư mục hiện tại.</a:t>
            </a:r>
          </a:p>
          <a:p>
            <a:pPr marL="336550" lvl="1" indent="-1571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cd ~ : Điều hướng đến thư mục chính.</a:t>
            </a:r>
          </a:p>
          <a:p>
            <a:pPr marL="336550" lvl="1" indent="-1571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cd .. : Điều hướng lên một cấp độ thư mục.</a:t>
            </a:r>
          </a:p>
          <a:p>
            <a:pPr marL="336550" lvl="1" indent="-1571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phím TAB để tự động hoàn thành các lệnh, tên tệp hoặc tên thư mục.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4" name="그룹 43">
            <a:extLst>
              <a:ext uri="{FF2B5EF4-FFF2-40B4-BE49-F238E27FC236}">
                <a16:creationId xmlns:a16="http://schemas.microsoft.com/office/drawing/2014/main" id="{D20847E2-0846-4B28-B17A-BDDA4D258F7E}"/>
              </a:ext>
            </a:extLst>
          </p:cNvPr>
          <p:cNvGrpSpPr>
            <a:grpSpLocks noChangeAspect="1"/>
          </p:cNvGrpSpPr>
          <p:nvPr/>
        </p:nvGrpSpPr>
        <p:grpSpPr>
          <a:xfrm>
            <a:off x="449996" y="1861194"/>
            <a:ext cx="5197237" cy="2891780"/>
            <a:chOff x="5277599" y="2447561"/>
            <a:chExt cx="4080625" cy="2270489"/>
          </a:xfrm>
        </p:grpSpPr>
        <p:pic>
          <p:nvPicPr>
            <p:cNvPr id="45" name="그림 44" descr="텍스트이(가) 표시된 사진&#10;&#10;자동 생성된 설명">
              <a:extLst>
                <a:ext uri="{FF2B5EF4-FFF2-40B4-BE49-F238E27FC236}">
                  <a16:creationId xmlns:a16="http://schemas.microsoft.com/office/drawing/2014/main" id="{2FDF0F9B-0294-4F80-8416-CC2E5933422F}"/>
                </a:ext>
              </a:extLst>
            </p:cNvPr>
            <p:cNvPicPr>
              <a:picLocks noChangeAspect="1"/>
            </p:cNvPicPr>
            <p:nvPr/>
          </p:nvPicPr>
          <p:blipFill>
            <a:blip r:embed="rId3"/>
            <a:stretch>
              <a:fillRect/>
            </a:stretch>
          </p:blipFill>
          <p:spPr>
            <a:xfrm>
              <a:off x="5277599" y="2447561"/>
              <a:ext cx="4080625" cy="2270489"/>
            </a:xfrm>
            <a:prstGeom prst="rect">
              <a:avLst/>
            </a:prstGeom>
          </p:spPr>
        </p:pic>
        <p:sp>
          <p:nvSpPr>
            <p:cNvPr id="51" name="직사각형 50">
              <a:extLst>
                <a:ext uri="{FF2B5EF4-FFF2-40B4-BE49-F238E27FC236}">
                  <a16:creationId xmlns:a16="http://schemas.microsoft.com/office/drawing/2014/main" id="{87208B38-C6CE-4A11-BDA7-551C01B35D3C}"/>
                </a:ext>
              </a:extLst>
            </p:cNvPr>
            <p:cNvSpPr/>
            <p:nvPr/>
          </p:nvSpPr>
          <p:spPr>
            <a:xfrm>
              <a:off x="6566304" y="2988505"/>
              <a:ext cx="160086" cy="89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4" name="직사각형 53">
              <a:extLst>
                <a:ext uri="{FF2B5EF4-FFF2-40B4-BE49-F238E27FC236}">
                  <a16:creationId xmlns:a16="http://schemas.microsoft.com/office/drawing/2014/main" id="{81D23710-407E-467A-BBEC-CB93D70F51C6}"/>
                </a:ext>
              </a:extLst>
            </p:cNvPr>
            <p:cNvSpPr/>
            <p:nvPr/>
          </p:nvSpPr>
          <p:spPr>
            <a:xfrm>
              <a:off x="6579566" y="3351465"/>
              <a:ext cx="494560" cy="772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5" name="직사각형 54">
              <a:extLst>
                <a:ext uri="{FF2B5EF4-FFF2-40B4-BE49-F238E27FC236}">
                  <a16:creationId xmlns:a16="http://schemas.microsoft.com/office/drawing/2014/main" id="{15E6127F-275F-4270-A0D6-58A8A0A04D31}"/>
                </a:ext>
              </a:extLst>
            </p:cNvPr>
            <p:cNvSpPr/>
            <p:nvPr/>
          </p:nvSpPr>
          <p:spPr>
            <a:xfrm>
              <a:off x="6928544" y="3427249"/>
              <a:ext cx="427067" cy="65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6" name="직사각형 55">
              <a:extLst>
                <a:ext uri="{FF2B5EF4-FFF2-40B4-BE49-F238E27FC236}">
                  <a16:creationId xmlns:a16="http://schemas.microsoft.com/office/drawing/2014/main" id="{369994B3-57E3-45F1-BB81-9055F1F1C35F}"/>
                </a:ext>
              </a:extLst>
            </p:cNvPr>
            <p:cNvSpPr/>
            <p:nvPr/>
          </p:nvSpPr>
          <p:spPr>
            <a:xfrm>
              <a:off x="6577549" y="3489071"/>
              <a:ext cx="203417" cy="737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7" name="직사각형 56">
              <a:extLst>
                <a:ext uri="{FF2B5EF4-FFF2-40B4-BE49-F238E27FC236}">
                  <a16:creationId xmlns:a16="http://schemas.microsoft.com/office/drawing/2014/main" id="{1ED92882-0863-4C7B-8F20-CCD9A7990059}"/>
                </a:ext>
              </a:extLst>
            </p:cNvPr>
            <p:cNvSpPr/>
            <p:nvPr/>
          </p:nvSpPr>
          <p:spPr>
            <a:xfrm>
              <a:off x="6712036" y="3562859"/>
              <a:ext cx="619353" cy="75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8" name="직사각형 57">
              <a:extLst>
                <a:ext uri="{FF2B5EF4-FFF2-40B4-BE49-F238E27FC236}">
                  <a16:creationId xmlns:a16="http://schemas.microsoft.com/office/drawing/2014/main" id="{CF2941AF-78B0-4784-84AE-9429E394C8C8}"/>
                </a:ext>
              </a:extLst>
            </p:cNvPr>
            <p:cNvSpPr/>
            <p:nvPr/>
          </p:nvSpPr>
          <p:spPr>
            <a:xfrm>
              <a:off x="6928544" y="3638642"/>
              <a:ext cx="193705" cy="69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59" name="그룹 58">
            <a:extLst>
              <a:ext uri="{FF2B5EF4-FFF2-40B4-BE49-F238E27FC236}">
                <a16:creationId xmlns:a16="http://schemas.microsoft.com/office/drawing/2014/main" id="{BA3F8F5E-67D2-4C10-91BD-7D3D47546FFD}"/>
              </a:ext>
            </a:extLst>
          </p:cNvPr>
          <p:cNvGrpSpPr/>
          <p:nvPr/>
        </p:nvGrpSpPr>
        <p:grpSpPr>
          <a:xfrm>
            <a:off x="6113977" y="4508097"/>
            <a:ext cx="2006144" cy="1384995"/>
            <a:chOff x="3716526" y="2460828"/>
            <a:chExt cx="2006144" cy="1384995"/>
          </a:xfrm>
        </p:grpSpPr>
        <p:sp>
          <p:nvSpPr>
            <p:cNvPr id="60" name="TextBox 59">
              <a:extLst>
                <a:ext uri="{FF2B5EF4-FFF2-40B4-BE49-F238E27FC236}">
                  <a16:creationId xmlns:a16="http://schemas.microsoft.com/office/drawing/2014/main" id="{D7D54060-E5F8-48EA-9491-5ADEDD3171BC}"/>
                </a:ext>
              </a:extLst>
            </p:cNvPr>
            <p:cNvSpPr txBox="1"/>
            <p:nvPr/>
          </p:nvSpPr>
          <p:spPr>
            <a:xfrm>
              <a:off x="3800650" y="2460828"/>
              <a:ext cx="1922020" cy="1384995"/>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pwd</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cd Downloads</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cd /home/pi</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cd ..</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cd pi/Downloads/</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cd ~</a:t>
              </a:r>
            </a:p>
          </p:txBody>
        </p:sp>
        <p:sp>
          <p:nvSpPr>
            <p:cNvPr id="61" name="직사각형 60">
              <a:extLst>
                <a:ext uri="{FF2B5EF4-FFF2-40B4-BE49-F238E27FC236}">
                  <a16:creationId xmlns:a16="http://schemas.microsoft.com/office/drawing/2014/main" id="{B63AA443-DB10-4410-B848-5CBF8EF32B1B}"/>
                </a:ext>
              </a:extLst>
            </p:cNvPr>
            <p:cNvSpPr/>
            <p:nvPr/>
          </p:nvSpPr>
          <p:spPr>
            <a:xfrm>
              <a:off x="3716526" y="2460830"/>
              <a:ext cx="84124" cy="13849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20234952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표 14">
            <a:extLst>
              <a:ext uri="{FF2B5EF4-FFF2-40B4-BE49-F238E27FC236}">
                <a16:creationId xmlns:a16="http://schemas.microsoft.com/office/drawing/2014/main" id="{D51A8A2C-33F7-43CA-8DCC-53737E3AC35D}"/>
              </a:ext>
            </a:extLst>
          </p:cNvPr>
          <p:cNvGraphicFramePr>
            <a:graphicFrameLocks noGrp="1"/>
          </p:cNvGraphicFramePr>
          <p:nvPr>
            <p:extLst>
              <p:ext uri="{D42A27DB-BD31-4B8C-83A1-F6EECF244321}">
                <p14:modId xmlns:p14="http://schemas.microsoft.com/office/powerpoint/2010/main" val="2189990517"/>
              </p:ext>
            </p:extLst>
          </p:nvPr>
        </p:nvGraphicFramePr>
        <p:xfrm>
          <a:off x="559817" y="1929078"/>
          <a:ext cx="8755598" cy="2661972"/>
        </p:xfrm>
        <a:graphic>
          <a:graphicData uri="http://schemas.openxmlformats.org/drawingml/2006/table">
            <a:tbl>
              <a:tblPr firstRow="1" bandRow="1">
                <a:tableStyleId>{5C22544A-7EE6-4342-B048-85BDC9FD1C3A}</a:tableStyleId>
              </a:tblPr>
              <a:tblGrid>
                <a:gridCol w="1403594">
                  <a:extLst>
                    <a:ext uri="{9D8B030D-6E8A-4147-A177-3AD203B41FA5}">
                      <a16:colId xmlns:a16="http://schemas.microsoft.com/office/drawing/2014/main" val="2893669326"/>
                    </a:ext>
                  </a:extLst>
                </a:gridCol>
                <a:gridCol w="7352004">
                  <a:extLst>
                    <a:ext uri="{9D8B030D-6E8A-4147-A177-3AD203B41FA5}">
                      <a16:colId xmlns:a16="http://schemas.microsoft.com/office/drawing/2014/main" val="2723376963"/>
                    </a:ext>
                  </a:extLst>
                </a:gridCol>
              </a:tblGrid>
              <a:tr h="325059">
                <a:tc gridSpan="2">
                  <a:txBody>
                    <a:bodyPr/>
                    <a:lstStyle/>
                    <a:p>
                      <a:pPr marL="0" algn="ctr"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grep</a:t>
                      </a:r>
                    </a:p>
                  </a:txBody>
                  <a:tcPr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hMerge="1">
                  <a:txBody>
                    <a:bodyPr/>
                    <a:lstStyle/>
                    <a:p>
                      <a:pPr marL="0" algn="ctr" defTabSz="914400" rtl="0" eaLnBrk="1" latinLnBrk="0" hangingPunct="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325059">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năng</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kiếm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dòng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khớp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với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đã</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chỉ</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định</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443563">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Cú</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pháp</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grep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tùy</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chọn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pattern [file1, file2 …]</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468519"/>
                  </a:ext>
                </a:extLst>
              </a:tr>
              <a:tr h="798414">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Tùy</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chọn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 kiếm chữ hoa và chữ thường</a:t>
                      </a:r>
                    </a:p>
                    <a:p>
                      <a:pPr marL="0" algn="l" defTabSz="914400" rtl="0" eaLnBrk="1" latinLnBrk="0"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In tên của tệp chứa mẫu đã chỉ định</a:t>
                      </a:r>
                    </a:p>
                    <a:p>
                      <a:pPr marL="0" algn="l" defTabSz="914400" rtl="0" eaLnBrk="1" latinLnBrk="0"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In số dòng</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7651345"/>
                  </a:ext>
                </a:extLst>
              </a:tr>
              <a:tr h="769877">
                <a:tc>
                  <a:txBody>
                    <a:bodyPr/>
                    <a:lstStyle/>
                    <a:p>
                      <a:pPr marL="0" algn="ctr" defTabSz="914400" rtl="0" eaLnBrk="1" latinLnBrk="0"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Ví</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dụ</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grep  root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etc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passwd</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l"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grep  -n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unix</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~/”.txt</a:t>
                      </a:r>
                    </a:p>
                    <a:p>
                      <a:pPr marL="0" algn="l" defTabSz="914400" rtl="0" eaLnBrk="1" latinLnBrk="0"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grep  -l  hello  “.c</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4135707"/>
                  </a:ext>
                </a:extLst>
              </a:tr>
            </a:tbl>
          </a:graphicData>
        </a:graphic>
      </p:graphicFrame>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grep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Tìm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kiếm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mẫu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trong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nội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dung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Tree>
    <p:extLst>
      <p:ext uri="{BB962C8B-B14F-4D97-AF65-F5344CB8AC3E}">
        <p14:creationId xmlns:p14="http://schemas.microsoft.com/office/powerpoint/2010/main" val="3505152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Linux</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41" name="직사각형 4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Cấu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trúc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Hệ</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hành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 name="그룹 1">
            <a:extLst>
              <a:ext uri="{FF2B5EF4-FFF2-40B4-BE49-F238E27FC236}">
                <a16:creationId xmlns:a16="http://schemas.microsoft.com/office/drawing/2014/main" id="{497D229C-95D1-45D9-AC99-6FECBF7E1E3E}"/>
              </a:ext>
            </a:extLst>
          </p:cNvPr>
          <p:cNvGrpSpPr/>
          <p:nvPr/>
        </p:nvGrpSpPr>
        <p:grpSpPr>
          <a:xfrm>
            <a:off x="314357" y="2046667"/>
            <a:ext cx="8368402" cy="4234319"/>
            <a:chOff x="-9493" y="2046667"/>
            <a:chExt cx="8368402" cy="4234319"/>
          </a:xfrm>
        </p:grpSpPr>
        <p:sp>
          <p:nvSpPr>
            <p:cNvPr id="154" name="모서리가 둥근 직사각형 153"/>
            <p:cNvSpPr/>
            <p:nvPr/>
          </p:nvSpPr>
          <p:spPr>
            <a:xfrm>
              <a:off x="3216835" y="2046667"/>
              <a:ext cx="1555279" cy="21600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vi-VN" altLang="ko-KR" sz="1400" dirty="0">
                  <a:solidFill>
                    <a:schemeClr val="tx1">
                      <a:lumMod val="85000"/>
                      <a:lumOff val="15000"/>
                    </a:schemeClr>
                  </a:solidFill>
                  <a:latin typeface="SamsungOne-700" panose="020B0803030303020204" pitchFamily="34" charset="0"/>
                  <a:ea typeface="SamsungOne-700" panose="020B0803030303020204" pitchFamily="34" charset="0"/>
                </a:rPr>
                <a:t>Chương trình người dùng</a:t>
              </a:r>
            </a:p>
          </p:txBody>
        </p:sp>
        <p:sp>
          <p:nvSpPr>
            <p:cNvPr id="42" name="모서리가 둥근 직사각형 41"/>
            <p:cNvSpPr/>
            <p:nvPr/>
          </p:nvSpPr>
          <p:spPr>
            <a:xfrm>
              <a:off x="5204453" y="2046667"/>
              <a:ext cx="1555279" cy="21600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vi-VN" altLang="ko-KR" sz="1400" dirty="0">
                  <a:solidFill>
                    <a:schemeClr val="tx1">
                      <a:lumMod val="85000"/>
                      <a:lumOff val="15000"/>
                    </a:schemeClr>
                  </a:solidFill>
                  <a:latin typeface="SamsungOne-700" panose="020B0803030303020204" pitchFamily="34" charset="0"/>
                  <a:ea typeface="SamsungOne-700" panose="020B0803030303020204" pitchFamily="34" charset="0"/>
                </a:rPr>
                <a:t>Thư viện</a:t>
              </a:r>
            </a:p>
          </p:txBody>
        </p:sp>
        <p:sp>
          <p:nvSpPr>
            <p:cNvPr id="43" name="모서리가 둥근 직사각형 42"/>
            <p:cNvSpPr/>
            <p:nvPr/>
          </p:nvSpPr>
          <p:spPr>
            <a:xfrm>
              <a:off x="1963319" y="2533128"/>
              <a:ext cx="6049928" cy="21600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Giao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diện</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system call</a:t>
              </a:r>
            </a:p>
          </p:txBody>
        </p:sp>
        <p:sp>
          <p:nvSpPr>
            <p:cNvPr id="44" name="모서리가 둥근 직사각형 43"/>
            <p:cNvSpPr/>
            <p:nvPr/>
          </p:nvSpPr>
          <p:spPr>
            <a:xfrm>
              <a:off x="5204453" y="3050859"/>
              <a:ext cx="2808794" cy="1197667"/>
            </a:xfrm>
            <a:prstGeom prst="roundRect">
              <a:avLst>
                <a:gd name="adj" fmla="val 2696"/>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endPar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148" name="사각형: 둥근 모서리 46">
              <a:extLst>
                <a:ext uri="{FF2B5EF4-FFF2-40B4-BE49-F238E27FC236}">
                  <a16:creationId xmlns:a16="http://schemas.microsoft.com/office/drawing/2014/main" id="{BC8D474F-7C6C-4D39-AD97-4A67A1FA83E9}"/>
                </a:ext>
              </a:extLst>
            </p:cNvPr>
            <p:cNvSpPr/>
            <p:nvPr/>
          </p:nvSpPr>
          <p:spPr>
            <a:xfrm>
              <a:off x="5287426" y="3968487"/>
              <a:ext cx="2655847" cy="216000"/>
            </a:xfrm>
            <a:prstGeom prst="roundRect">
              <a:avLst>
                <a:gd name="adj" fmla="val 23917"/>
              </a:avLst>
            </a:prstGeom>
            <a:solidFill>
              <a:srgbClr val="0033CC"/>
            </a:solidFill>
          </p:spPr>
          <p:txBody>
            <a:bodyPr wrap="square" lIns="0" tIns="0" rIns="0" bIns="0" rtlCol="0" anchor="ctr">
              <a:no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rPr>
                <a:t>Trình</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lập</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lịch</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45" name="모서리가 둥근 직사각형 44"/>
            <p:cNvSpPr/>
            <p:nvPr/>
          </p:nvSpPr>
          <p:spPr>
            <a:xfrm>
              <a:off x="2960017" y="3045635"/>
              <a:ext cx="2110748" cy="21600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Quản</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lý</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tệp</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tin</a:t>
              </a:r>
            </a:p>
          </p:txBody>
        </p:sp>
        <p:sp>
          <p:nvSpPr>
            <p:cNvPr id="46" name="모서리가 둥근 직사각형 45"/>
            <p:cNvSpPr/>
            <p:nvPr/>
          </p:nvSpPr>
          <p:spPr>
            <a:xfrm>
              <a:off x="1963320" y="3045635"/>
              <a:ext cx="863007" cy="21600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Mạng</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47" name="모서리가 둥근 직사각형 46"/>
            <p:cNvSpPr/>
            <p:nvPr/>
          </p:nvSpPr>
          <p:spPr>
            <a:xfrm>
              <a:off x="3823855" y="3507061"/>
              <a:ext cx="1246909" cy="21600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File systems</a:t>
              </a:r>
            </a:p>
          </p:txBody>
        </p:sp>
        <p:sp>
          <p:nvSpPr>
            <p:cNvPr id="48" name="모서리가 둥근 직사각형 47"/>
            <p:cNvSpPr/>
            <p:nvPr/>
          </p:nvSpPr>
          <p:spPr>
            <a:xfrm>
              <a:off x="3823855" y="3968487"/>
              <a:ext cx="1246909" cy="21600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Bộ</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nhớ</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cache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đệm</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cxnSp>
          <p:nvCxnSpPr>
            <p:cNvPr id="8" name="직선 연결선 7"/>
            <p:cNvCxnSpPr/>
            <p:nvPr/>
          </p:nvCxnSpPr>
          <p:spPr>
            <a:xfrm>
              <a:off x="1662545" y="2900232"/>
              <a:ext cx="66963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3994475" y="2313516"/>
              <a:ext cx="1" cy="180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6" name="직선 화살표 연결선 55"/>
            <p:cNvCxnSpPr/>
            <p:nvPr/>
          </p:nvCxnSpPr>
          <p:spPr>
            <a:xfrm>
              <a:off x="5982091" y="2313516"/>
              <a:ext cx="1" cy="180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7" name="모서리가 둥근 직사각형 56"/>
            <p:cNvSpPr/>
            <p:nvPr/>
          </p:nvSpPr>
          <p:spPr>
            <a:xfrm>
              <a:off x="1963319" y="4429914"/>
              <a:ext cx="3107445" cy="520536"/>
            </a:xfrm>
            <a:prstGeom prst="roundRect">
              <a:avLst>
                <a:gd name="adj" fmla="val 11344"/>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cxnSp>
          <p:nvCxnSpPr>
            <p:cNvPr id="58" name="직선 화살표 연결선 57"/>
            <p:cNvCxnSpPr/>
            <p:nvPr/>
          </p:nvCxnSpPr>
          <p:spPr>
            <a:xfrm>
              <a:off x="4447309" y="3301234"/>
              <a:ext cx="0" cy="180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0" name="직선 화살표 연결선 59"/>
            <p:cNvCxnSpPr/>
            <p:nvPr/>
          </p:nvCxnSpPr>
          <p:spPr>
            <a:xfrm>
              <a:off x="4447309" y="3760005"/>
              <a:ext cx="0" cy="180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p:nvPr/>
          </p:nvCxnSpPr>
          <p:spPr>
            <a:xfrm>
              <a:off x="4447309" y="4220326"/>
              <a:ext cx="0" cy="180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2396836" y="3301234"/>
              <a:ext cx="0" cy="1098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p:nvPr/>
          </p:nvCxnSpPr>
          <p:spPr>
            <a:xfrm>
              <a:off x="3144981" y="3301234"/>
              <a:ext cx="0" cy="1099092"/>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3517041" y="3301234"/>
              <a:ext cx="0" cy="1098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7" name="직선 화살표 연결선 66"/>
            <p:cNvCxnSpPr/>
            <p:nvPr/>
          </p:nvCxnSpPr>
          <p:spPr>
            <a:xfrm>
              <a:off x="6608850" y="2775602"/>
              <a:ext cx="0" cy="234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69" name="모서리가 둥근 직사각형 68"/>
            <p:cNvSpPr/>
            <p:nvPr/>
          </p:nvSpPr>
          <p:spPr>
            <a:xfrm>
              <a:off x="1963319" y="5203783"/>
              <a:ext cx="6049928" cy="21600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Quản</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lý</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phần</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cứng</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70" name="모서리가 둥근 직사각형 69"/>
            <p:cNvSpPr/>
            <p:nvPr/>
          </p:nvSpPr>
          <p:spPr>
            <a:xfrm>
              <a:off x="1963319" y="5704272"/>
              <a:ext cx="6049928" cy="21600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Phần</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cứng</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cxnSp>
          <p:nvCxnSpPr>
            <p:cNvPr id="72" name="직선 화살표 연결선 71"/>
            <p:cNvCxnSpPr/>
            <p:nvPr/>
          </p:nvCxnSpPr>
          <p:spPr>
            <a:xfrm>
              <a:off x="2394823" y="2775602"/>
              <a:ext cx="0" cy="234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p:cNvCxnSpPr/>
            <p:nvPr/>
          </p:nvCxnSpPr>
          <p:spPr>
            <a:xfrm>
              <a:off x="3994474" y="2775602"/>
              <a:ext cx="0" cy="234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9" name="직선 연결선 78"/>
            <p:cNvCxnSpPr/>
            <p:nvPr/>
          </p:nvCxnSpPr>
          <p:spPr>
            <a:xfrm>
              <a:off x="1662545" y="5569544"/>
              <a:ext cx="66963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0" name="직선 화살표 연결선 79"/>
            <p:cNvCxnSpPr/>
            <p:nvPr/>
          </p:nvCxnSpPr>
          <p:spPr>
            <a:xfrm>
              <a:off x="3517041" y="4980895"/>
              <a:ext cx="0" cy="180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p:cNvCxnSpPr/>
            <p:nvPr/>
          </p:nvCxnSpPr>
          <p:spPr>
            <a:xfrm>
              <a:off x="4992002" y="5451800"/>
              <a:ext cx="0" cy="23400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4" name="직사각형 23"/>
            <p:cNvSpPr/>
            <p:nvPr/>
          </p:nvSpPr>
          <p:spPr>
            <a:xfrm>
              <a:off x="2476534" y="4687603"/>
              <a:ext cx="2081019" cy="307777"/>
            </a:xfrm>
            <a:prstGeom prst="rect">
              <a:avLst/>
            </a:prstGeom>
          </p:spPr>
          <p:txBody>
            <a:bodyPr wrap="none">
              <a:spAutoFit/>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Trình</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điều</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khiển</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thiết</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bị</a:t>
              </a:r>
            </a:p>
          </p:txBody>
        </p:sp>
        <p:cxnSp>
          <p:nvCxnSpPr>
            <p:cNvPr id="26" name="직선 연결선 25"/>
            <p:cNvCxnSpPr>
              <a:stCxn id="57" idx="1"/>
            </p:cNvCxnSpPr>
            <p:nvPr/>
          </p:nvCxnSpPr>
          <p:spPr>
            <a:xfrm>
              <a:off x="1963319" y="4690182"/>
              <a:ext cx="3107445" cy="0"/>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3219524" y="4434106"/>
              <a:ext cx="595035" cy="307777"/>
            </a:xfrm>
            <a:prstGeom prst="rect">
              <a:avLst/>
            </a:prstGeom>
          </p:spPr>
          <p:txBody>
            <a:bodyPr wrap="none">
              <a:spAutoFit/>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Ký</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tự</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86" name="직사각형 85"/>
            <p:cNvSpPr/>
            <p:nvPr/>
          </p:nvSpPr>
          <p:spPr>
            <a:xfrm>
              <a:off x="2171078" y="4434106"/>
              <a:ext cx="631904" cy="307777"/>
            </a:xfrm>
            <a:prstGeom prst="rect">
              <a:avLst/>
            </a:prstGeom>
          </p:spPr>
          <p:txBody>
            <a:bodyPr wrap="none">
              <a:spAutoFit/>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Mạng</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88" name="직사각형 87"/>
            <p:cNvSpPr/>
            <p:nvPr/>
          </p:nvSpPr>
          <p:spPr>
            <a:xfrm>
              <a:off x="4270072" y="4434106"/>
              <a:ext cx="543739" cy="307777"/>
            </a:xfrm>
            <a:prstGeom prst="rect">
              <a:avLst/>
            </a:prstGeom>
          </p:spPr>
          <p:txBody>
            <a:bodyPr wrap="none">
              <a:spAutoFit/>
            </a:bodyPr>
            <a:lstStyle/>
            <a:p>
              <a:pPr algn="ct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Khối</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cxnSp>
          <p:nvCxnSpPr>
            <p:cNvPr id="29" name="직선 연결선 28"/>
            <p:cNvCxnSpPr/>
            <p:nvPr/>
          </p:nvCxnSpPr>
          <p:spPr>
            <a:xfrm>
              <a:off x="2978274" y="4429914"/>
              <a:ext cx="0" cy="265802"/>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a:off x="4055813" y="4429914"/>
              <a:ext cx="0" cy="265802"/>
            </a:xfrm>
            <a:prstGeom prst="line">
              <a:avLst/>
            </a:prstGeom>
            <a:ln>
              <a:solidFill>
                <a:srgbClr val="0033CC"/>
              </a:solidFill>
            </a:ln>
          </p:spPr>
          <p:style>
            <a:lnRef idx="1">
              <a:schemeClr val="accent1"/>
            </a:lnRef>
            <a:fillRef idx="0">
              <a:schemeClr val="accent1"/>
            </a:fillRef>
            <a:effectRef idx="0">
              <a:schemeClr val="accent1"/>
            </a:effectRef>
            <a:fontRef idx="minor">
              <a:schemeClr val="tx1"/>
            </a:fontRef>
          </p:style>
        </p:cxnSp>
        <p:sp>
          <p:nvSpPr>
            <p:cNvPr id="92" name="직사각형 91"/>
            <p:cNvSpPr/>
            <p:nvPr/>
          </p:nvSpPr>
          <p:spPr>
            <a:xfrm>
              <a:off x="910629" y="2507534"/>
              <a:ext cx="986168" cy="307777"/>
            </a:xfrm>
            <a:prstGeom prst="rect">
              <a:avLst/>
            </a:prstGeom>
          </p:spPr>
          <p:txBody>
            <a:bodyPr wrap="none">
              <a:spAutoFit/>
            </a:bodyPr>
            <a:lstStyle/>
            <a:p>
              <a:pPr algn="r"/>
              <a:r>
                <a:rPr lang="en-US" altLang="ko-KR" sz="1400" dirty="0">
                  <a:solidFill>
                    <a:srgbClr val="0033CC"/>
                  </a:solidFill>
                  <a:latin typeface="SamsungOne-700" panose="020B0803030303020204" pitchFamily="34" charset="0"/>
                  <a:ea typeface="SamsungOne-700" panose="020B0803030303020204" pitchFamily="34" charset="0"/>
                </a:rPr>
                <a:t>User level</a:t>
              </a:r>
            </a:p>
          </p:txBody>
        </p:sp>
        <p:sp>
          <p:nvSpPr>
            <p:cNvPr id="93" name="직사각형 92"/>
            <p:cNvSpPr/>
            <p:nvPr/>
          </p:nvSpPr>
          <p:spPr>
            <a:xfrm>
              <a:off x="747122" y="3024863"/>
              <a:ext cx="1149675" cy="307777"/>
            </a:xfrm>
            <a:prstGeom prst="rect">
              <a:avLst/>
            </a:prstGeom>
          </p:spPr>
          <p:txBody>
            <a:bodyPr wrap="none">
              <a:spAutoFit/>
            </a:bodyPr>
            <a:lstStyle/>
            <a:p>
              <a:pPr algn="r"/>
              <a:r>
                <a:rPr lang="en-US" altLang="ko-KR" sz="1400" dirty="0">
                  <a:solidFill>
                    <a:srgbClr val="0033CC"/>
                  </a:solidFill>
                  <a:latin typeface="SamsungOne-700" panose="020B0803030303020204" pitchFamily="34" charset="0"/>
                  <a:ea typeface="SamsungOne-700" panose="020B0803030303020204" pitchFamily="34" charset="0"/>
                </a:rPr>
                <a:t>Kernel level</a:t>
              </a:r>
            </a:p>
          </p:txBody>
        </p:sp>
        <p:sp>
          <p:nvSpPr>
            <p:cNvPr id="95" name="직사각형 94"/>
            <p:cNvSpPr/>
            <p:nvPr/>
          </p:nvSpPr>
          <p:spPr>
            <a:xfrm>
              <a:off x="493848" y="5685800"/>
              <a:ext cx="1402949" cy="307777"/>
            </a:xfrm>
            <a:prstGeom prst="rect">
              <a:avLst/>
            </a:prstGeom>
          </p:spPr>
          <p:txBody>
            <a:bodyPr wrap="none">
              <a:spAutoFit/>
            </a:bodyPr>
            <a:lstStyle/>
            <a:p>
              <a:pPr algn="r"/>
              <a:r>
                <a:rPr lang="en-US" altLang="ko-KR" sz="1400" dirty="0">
                  <a:solidFill>
                    <a:srgbClr val="0033CC"/>
                  </a:solidFill>
                  <a:latin typeface="SamsungOne-700" panose="020B0803030303020204" pitchFamily="34" charset="0"/>
                  <a:ea typeface="SamsungOne-700" panose="020B0803030303020204" pitchFamily="34" charset="0"/>
                </a:rPr>
                <a:t>Hardware level</a:t>
              </a:r>
            </a:p>
          </p:txBody>
        </p:sp>
        <p:sp>
          <p:nvSpPr>
            <p:cNvPr id="98" name="직사각형 97"/>
            <p:cNvSpPr/>
            <p:nvPr/>
          </p:nvSpPr>
          <p:spPr>
            <a:xfrm>
              <a:off x="5633943" y="3140690"/>
              <a:ext cx="2219851" cy="338554"/>
            </a:xfrm>
            <a:prstGeom prst="rect">
              <a:avLst/>
            </a:prstGeom>
          </p:spPr>
          <p:txBody>
            <a:bodyPr wrap="square">
              <a:spAutoFit/>
            </a:bodyPr>
            <a:lstStyle/>
            <a:p>
              <a:pPr algn="ct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Quản</a:t>
              </a:r>
              <a:r>
                <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lý</a:t>
              </a:r>
              <a:r>
                <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tiến</a:t>
              </a:r>
              <a:r>
                <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trình</a:t>
              </a:r>
              <a:endPar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endParaRPr>
            </a:p>
          </p:txBody>
        </p:sp>
        <p:cxnSp>
          <p:nvCxnSpPr>
            <p:cNvPr id="101" name="직선 화살표 연결선 100"/>
            <p:cNvCxnSpPr/>
            <p:nvPr/>
          </p:nvCxnSpPr>
          <p:spPr>
            <a:xfrm>
              <a:off x="6616073" y="4301090"/>
              <a:ext cx="0" cy="837787"/>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02" name="사각형: 둥근 모서리 46">
              <a:extLst>
                <a:ext uri="{FF2B5EF4-FFF2-40B4-BE49-F238E27FC236}">
                  <a16:creationId xmlns:a16="http://schemas.microsoft.com/office/drawing/2014/main" id="{BC8D474F-7C6C-4D39-AD97-4A67A1FA83E9}"/>
                </a:ext>
              </a:extLst>
            </p:cNvPr>
            <p:cNvSpPr/>
            <p:nvPr/>
          </p:nvSpPr>
          <p:spPr>
            <a:xfrm>
              <a:off x="5287426" y="3738248"/>
              <a:ext cx="2655847" cy="216000"/>
            </a:xfrm>
            <a:prstGeom prst="roundRect">
              <a:avLst>
                <a:gd name="adj" fmla="val 23917"/>
              </a:avLst>
            </a:prstGeom>
            <a:solidFill>
              <a:srgbClr val="0033CC"/>
            </a:solidFill>
          </p:spPr>
          <p:txBody>
            <a:bodyPr wrap="square" lIns="0" tIns="0" rIns="0" bIns="0" rtlCol="0" anchor="ctr">
              <a:no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rPr>
                <a:t>Quản</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lý</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bộ</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nhớ</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103" name="사각형: 둥근 모서리 46">
              <a:extLst>
                <a:ext uri="{FF2B5EF4-FFF2-40B4-BE49-F238E27FC236}">
                  <a16:creationId xmlns:a16="http://schemas.microsoft.com/office/drawing/2014/main" id="{BC8D474F-7C6C-4D39-AD97-4A67A1FA83E9}"/>
                </a:ext>
              </a:extLst>
            </p:cNvPr>
            <p:cNvSpPr/>
            <p:nvPr/>
          </p:nvSpPr>
          <p:spPr>
            <a:xfrm>
              <a:off x="5287426" y="3507061"/>
              <a:ext cx="2655847" cy="216000"/>
            </a:xfrm>
            <a:prstGeom prst="roundRect">
              <a:avLst>
                <a:gd name="adj" fmla="val 23917"/>
              </a:avLst>
            </a:prstGeom>
            <a:solidFill>
              <a:srgbClr val="0033CC"/>
            </a:solidFill>
          </p:spPr>
          <p:txBody>
            <a:bodyPr wrap="square" lIns="0" tIns="0" rIns="0" bIns="0" rtlCol="0" anchor="ctr">
              <a:no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rPr>
                <a:t>giao</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tiếp</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giữa</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các</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tiến</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trình</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108" name="직사각형 107"/>
            <p:cNvSpPr/>
            <p:nvPr/>
          </p:nvSpPr>
          <p:spPr>
            <a:xfrm>
              <a:off x="-9493" y="5973209"/>
              <a:ext cx="1906291" cy="307777"/>
            </a:xfrm>
            <a:prstGeom prst="rect">
              <a:avLst/>
            </a:prstGeom>
          </p:spPr>
          <p:txBody>
            <a:bodyPr wrap="none">
              <a:spAutoFit/>
            </a:bodyPr>
            <a:lstStyle/>
            <a:p>
              <a:pPr algn="r"/>
              <a:r>
                <a:rPr lang="en-US" altLang="ko-KR" sz="1400" dirty="0" err="1">
                  <a:solidFill>
                    <a:srgbClr val="FF0000"/>
                  </a:solidFill>
                  <a:latin typeface="SamsungOne-700" panose="020B0803030303020204" pitchFamily="34" charset="0"/>
                  <a:ea typeface="SamsungOne-700" panose="020B0803030303020204" pitchFamily="34" charset="0"/>
                </a:rPr>
                <a:t>Cấu</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trúc</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hệ</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điều</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hành</a:t>
              </a:r>
              <a:endParaRPr lang="en-US" altLang="ko-KR" sz="1400" dirty="0">
                <a:solidFill>
                  <a:srgbClr val="FF0000"/>
                </a:solidFill>
                <a:latin typeface="SamsungOne-700" panose="020B0803030303020204" pitchFamily="34" charset="0"/>
                <a:ea typeface="SamsungOne-700" panose="020B0803030303020204" pitchFamily="34" charset="0"/>
              </a:endParaRPr>
            </a:p>
          </p:txBody>
        </p:sp>
        <p:cxnSp>
          <p:nvCxnSpPr>
            <p:cNvPr id="38" name="직선 화살표 연결선 37"/>
            <p:cNvCxnSpPr/>
            <p:nvPr/>
          </p:nvCxnSpPr>
          <p:spPr>
            <a:xfrm>
              <a:off x="4792935" y="2154667"/>
              <a:ext cx="393046" cy="0"/>
            </a:xfrm>
            <a:prstGeom prst="straightConnector1">
              <a:avLst/>
            </a:prstGeom>
            <a:ln>
              <a:solidFill>
                <a:srgbClr val="0033CC"/>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6218B606-8C4B-419C-881E-F608871009F9}"/>
              </a:ext>
            </a:extLst>
          </p:cNvPr>
          <p:cNvSpPr txBox="1"/>
          <p:nvPr/>
        </p:nvSpPr>
        <p:spPr>
          <a:xfrm>
            <a:off x="2476500" y="3244334"/>
            <a:ext cx="4953000" cy="369332"/>
          </a:xfrm>
          <a:prstGeom prst="rect">
            <a:avLst/>
          </a:prstGeom>
          <a:noFill/>
        </p:spPr>
        <p:txBody>
          <a:bodyPr wrap="square">
            <a:spAutoFit/>
          </a:bodyPr>
          <a:lstStyle/>
          <a:p>
            <a:r>
              <a:rPr lang="en-US" dirty="0" err="1"/>
              <a:t>Hệ</a:t>
            </a:r>
            <a:r>
              <a:rPr lang="en-US" dirty="0"/>
              <a:t> </a:t>
            </a:r>
            <a:r>
              <a:rPr lang="en-US" dirty="0" err="1"/>
              <a:t>thống</a:t>
            </a:r>
            <a:r>
              <a:rPr lang="en-US" dirty="0"/>
              <a:t> </a:t>
            </a:r>
            <a:r>
              <a:rPr lang="en-US" dirty="0" err="1"/>
              <a:t>tệp</a:t>
            </a:r>
            <a:endParaRPr lang="en-US" dirty="0"/>
          </a:p>
        </p:txBody>
      </p:sp>
    </p:spTree>
    <p:extLst>
      <p:ext uri="{BB962C8B-B14F-4D97-AF65-F5344CB8AC3E}">
        <p14:creationId xmlns:p14="http://schemas.microsoft.com/office/powerpoint/2010/main" val="970088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grep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Tìm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kiếm</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mẫu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trong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nội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dung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8" name="직사각형 17"/>
          <p:cNvSpPr/>
          <p:nvPr/>
        </p:nvSpPr>
        <p:spPr>
          <a:xfrm>
            <a:off x="5734049" y="2175461"/>
            <a:ext cx="3743437" cy="20228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Nhập thông tin chi tiết của /etc/services vào dữ liệu.</a:t>
            </a:r>
          </a:p>
          <a:p>
            <a:pPr marL="182526" indent="-182526">
              <a:spcAft>
                <a:spcPts val="400"/>
              </a:spcAft>
              <a:buClr>
                <a:srgbClr val="193EB0"/>
              </a:buClr>
              <a:buFont typeface="SamsungOne 400" panose="020B0503030303020204" pitchFamily="34" charset="0"/>
              <a:buChar cha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Trong tệp có tên là dữ liệu, grep tìm thấy mẫu SSH.</a:t>
            </a:r>
          </a:p>
          <a:p>
            <a:pPr marL="182526" indent="-182526">
              <a:spcAft>
                <a:spcPts val="400"/>
              </a:spcAft>
              <a:buClr>
                <a:srgbClr val="193EB0"/>
              </a:buClr>
              <a:buFont typeface="SamsungOne 400" panose="020B0503030303020204" pitchFamily="34" charset="0"/>
              <a:buChar cha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Tùy chọn -n in tất cả các dòng khớp với một mẫu cụ thể.</a:t>
            </a:r>
          </a:p>
          <a:p>
            <a:pPr marL="182526" indent="-182526">
              <a:spcAft>
                <a:spcPts val="400"/>
              </a:spcAft>
              <a:buClr>
                <a:srgbClr val="193EB0"/>
              </a:buClr>
              <a:buFont typeface="SamsungOne 400" panose="020B0503030303020204" pitchFamily="34" charset="0"/>
              <a:buChar cha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ác mẫu cụ thể với số dòng khớp với từng mẫu được chỉ định.</a:t>
            </a:r>
            <a:endParaRPr lang="en-US" altLang="ko-KR" sz="1400" dirty="0">
              <a:solidFill>
                <a:prstClr val="black">
                  <a:lumMod val="85000"/>
                  <a:lumOff val="15000"/>
                </a:prstClr>
              </a:solidFill>
              <a:latin typeface="SamsungOne-400" panose="020B0503030303020204" pitchFamily="34" charset="0"/>
              <a:sym typeface="Arial"/>
            </a:endParaRPr>
          </a:p>
        </p:txBody>
      </p:sp>
      <p:grpSp>
        <p:nvGrpSpPr>
          <p:cNvPr id="37" name="그룹 36">
            <a:extLst>
              <a:ext uri="{FF2B5EF4-FFF2-40B4-BE49-F238E27FC236}">
                <a16:creationId xmlns:a16="http://schemas.microsoft.com/office/drawing/2014/main" id="{17DB59E4-EB89-49C8-BDC5-9CF28938F7A5}"/>
              </a:ext>
            </a:extLst>
          </p:cNvPr>
          <p:cNvGrpSpPr/>
          <p:nvPr/>
        </p:nvGrpSpPr>
        <p:grpSpPr>
          <a:xfrm>
            <a:off x="559817" y="1945079"/>
            <a:ext cx="8879458" cy="215444"/>
            <a:chOff x="1027113" y="2045622"/>
            <a:chExt cx="8881513" cy="215496"/>
          </a:xfrm>
        </p:grpSpPr>
        <p:sp>
          <p:nvSpPr>
            <p:cNvPr id="38" name="직사각형 37">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40" name="직사각형 39">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a:solidFill>
                    <a:prstClr val="black">
                      <a:lumMod val="85000"/>
                      <a:lumOff val="15000"/>
                    </a:prstClr>
                  </a:solidFill>
                  <a:latin typeface="SamsungOne-400" panose="020B0503030303020204" pitchFamily="34" charset="0"/>
                  <a:sym typeface="Arial"/>
                </a:rPr>
                <a:t>-n option :</a:t>
              </a:r>
            </a:p>
          </p:txBody>
        </p:sp>
      </p:grpSp>
      <p:grpSp>
        <p:nvGrpSpPr>
          <p:cNvPr id="2" name="그룹 1"/>
          <p:cNvGrpSpPr/>
          <p:nvPr/>
        </p:nvGrpSpPr>
        <p:grpSpPr>
          <a:xfrm>
            <a:off x="559815" y="2270102"/>
            <a:ext cx="5040000" cy="2804293"/>
            <a:chOff x="559815" y="2270102"/>
            <a:chExt cx="5040000" cy="2804293"/>
          </a:xfrm>
        </p:grpSpPr>
        <p:grpSp>
          <p:nvGrpSpPr>
            <p:cNvPr id="4" name="그룹 3"/>
            <p:cNvGrpSpPr>
              <a:grpSpLocks noChangeAspect="1"/>
            </p:cNvGrpSpPr>
            <p:nvPr/>
          </p:nvGrpSpPr>
          <p:grpSpPr>
            <a:xfrm>
              <a:off x="559815" y="2270102"/>
              <a:ext cx="5040000" cy="2804293"/>
              <a:chOff x="712182" y="2304020"/>
              <a:chExt cx="4099333" cy="2280899"/>
            </a:xfrm>
          </p:grpSpPr>
          <p:pic>
            <p:nvPicPr>
              <p:cNvPr id="20" name="그림 19" descr="텍스트이(가) 표시된 사진&#10;&#10;자동 생성된 설명">
                <a:extLst>
                  <a:ext uri="{FF2B5EF4-FFF2-40B4-BE49-F238E27FC236}">
                    <a16:creationId xmlns:a16="http://schemas.microsoft.com/office/drawing/2014/main" id="{C3A17B92-8E57-43BB-8099-2DD3195C6A8D}"/>
                  </a:ext>
                </a:extLst>
              </p:cNvPr>
              <p:cNvPicPr>
                <a:picLocks noChangeAspect="1"/>
              </p:cNvPicPr>
              <p:nvPr/>
            </p:nvPicPr>
            <p:blipFill>
              <a:blip r:embed="rId3"/>
              <a:stretch>
                <a:fillRect/>
              </a:stretch>
            </p:blipFill>
            <p:spPr>
              <a:xfrm>
                <a:off x="712182" y="2304020"/>
                <a:ext cx="4099333" cy="2280899"/>
              </a:xfrm>
              <a:prstGeom prst="rect">
                <a:avLst/>
              </a:prstGeom>
              <a:ln w="6350">
                <a:solidFill>
                  <a:schemeClr val="bg1">
                    <a:lumMod val="75000"/>
                  </a:schemeClr>
                </a:solidFill>
              </a:ln>
            </p:spPr>
          </p:pic>
          <p:grpSp>
            <p:nvGrpSpPr>
              <p:cNvPr id="3" name="그룹 2"/>
              <p:cNvGrpSpPr/>
              <p:nvPr/>
            </p:nvGrpSpPr>
            <p:grpSpPr>
              <a:xfrm>
                <a:off x="717724" y="2464997"/>
                <a:ext cx="4058399" cy="2118087"/>
                <a:chOff x="1646346" y="3131214"/>
                <a:chExt cx="5150340" cy="2687974"/>
              </a:xfrm>
            </p:grpSpPr>
            <p:pic>
              <p:nvPicPr>
                <p:cNvPr id="27" name="그림 26" descr="텍스트, 모니터, 스크린샷, 화면이(가) 표시된 사진&#10;&#10;자동 생성된 설명">
                  <a:extLst>
                    <a:ext uri="{FF2B5EF4-FFF2-40B4-BE49-F238E27FC236}">
                      <a16:creationId xmlns:a16="http://schemas.microsoft.com/office/drawing/2014/main" id="{9EBBBC2F-2D18-4A87-AA47-ED241B529B87}"/>
                    </a:ext>
                  </a:extLst>
                </p:cNvPr>
                <p:cNvPicPr>
                  <a:picLocks noChangeAspect="1"/>
                </p:cNvPicPr>
                <p:nvPr/>
              </p:nvPicPr>
              <p:blipFill rotWithShape="1">
                <a:blip r:embed="rId4"/>
                <a:srcRect l="273" t="6932" r="402" b="2301"/>
                <a:stretch/>
              </p:blipFill>
              <p:spPr>
                <a:xfrm>
                  <a:off x="1646346" y="3131214"/>
                  <a:ext cx="5150340" cy="2687974"/>
                </a:xfrm>
                <a:prstGeom prst="rect">
                  <a:avLst/>
                </a:prstGeom>
              </p:spPr>
            </p:pic>
            <p:sp>
              <p:nvSpPr>
                <p:cNvPr id="28" name="직사각형 27">
                  <a:extLst>
                    <a:ext uri="{FF2B5EF4-FFF2-40B4-BE49-F238E27FC236}">
                      <a16:creationId xmlns:a16="http://schemas.microsoft.com/office/drawing/2014/main" id="{F745DC0F-6EFC-4C1E-9FBD-A271D541E623}"/>
                    </a:ext>
                  </a:extLst>
                </p:cNvPr>
                <p:cNvSpPr/>
                <p:nvPr/>
              </p:nvSpPr>
              <p:spPr>
                <a:xfrm>
                  <a:off x="3207663" y="3393446"/>
                  <a:ext cx="939117" cy="7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직사각형 28">
                  <a:extLst>
                    <a:ext uri="{FF2B5EF4-FFF2-40B4-BE49-F238E27FC236}">
                      <a16:creationId xmlns:a16="http://schemas.microsoft.com/office/drawing/2014/main" id="{845A9A4F-543B-4B41-9769-28B1456F2CD0}"/>
                    </a:ext>
                  </a:extLst>
                </p:cNvPr>
                <p:cNvSpPr/>
                <p:nvPr/>
              </p:nvSpPr>
              <p:spPr>
                <a:xfrm>
                  <a:off x="3268157" y="3634746"/>
                  <a:ext cx="272029" cy="7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직사각형 29">
                  <a:extLst>
                    <a:ext uri="{FF2B5EF4-FFF2-40B4-BE49-F238E27FC236}">
                      <a16:creationId xmlns:a16="http://schemas.microsoft.com/office/drawing/2014/main" id="{7F787051-E4B9-4E13-9B0A-0D8469826F27}"/>
                    </a:ext>
                  </a:extLst>
                </p:cNvPr>
                <p:cNvSpPr/>
                <p:nvPr/>
              </p:nvSpPr>
              <p:spPr>
                <a:xfrm>
                  <a:off x="3207861" y="3717296"/>
                  <a:ext cx="583120" cy="7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2" name="직사각형 31">
                  <a:extLst>
                    <a:ext uri="{FF2B5EF4-FFF2-40B4-BE49-F238E27FC236}">
                      <a16:creationId xmlns:a16="http://schemas.microsoft.com/office/drawing/2014/main" id="{8278F7B1-1F2A-4A11-9D52-04D9222ED00B}"/>
                    </a:ext>
                  </a:extLst>
                </p:cNvPr>
                <p:cNvSpPr/>
                <p:nvPr/>
              </p:nvSpPr>
              <p:spPr>
                <a:xfrm>
                  <a:off x="3210134" y="4612646"/>
                  <a:ext cx="705575" cy="7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직사각형 38">
                  <a:extLst>
                    <a:ext uri="{FF2B5EF4-FFF2-40B4-BE49-F238E27FC236}">
                      <a16:creationId xmlns:a16="http://schemas.microsoft.com/office/drawing/2014/main" id="{B95C5572-C452-4F1C-9B2A-5F2A667103DE}"/>
                    </a:ext>
                  </a:extLst>
                </p:cNvPr>
                <p:cNvSpPr/>
                <p:nvPr/>
              </p:nvSpPr>
              <p:spPr>
                <a:xfrm>
                  <a:off x="2464031" y="4695196"/>
                  <a:ext cx="152400" cy="816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sp>
          <p:nvSpPr>
            <p:cNvPr id="19" name="직사각형 18"/>
            <p:cNvSpPr/>
            <p:nvPr/>
          </p:nvSpPr>
          <p:spPr>
            <a:xfrm>
              <a:off x="3034855" y="2580640"/>
              <a:ext cx="1724478" cy="227597"/>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cp /</a:t>
              </a:r>
              <a:r>
                <a:rPr lang="en-US" altLang="ko-KR" sz="1300" b="1" dirty="0" err="1">
                  <a:solidFill>
                    <a:schemeClr val="bg1"/>
                  </a:solidFill>
                  <a:latin typeface="SamsungOne-400" panose="020B0503030303020204" pitchFamily="34" charset="0"/>
                  <a:ea typeface="SamsungOne-400" panose="020B0503030303020204" pitchFamily="34" charset="0"/>
                </a:rPr>
                <a:t>etc</a:t>
              </a:r>
              <a:r>
                <a:rPr lang="en-US" altLang="ko-KR" sz="1300" b="1" dirty="0">
                  <a:solidFill>
                    <a:schemeClr val="bg1"/>
                  </a:solidFill>
                  <a:latin typeface="SamsungOne-400" panose="020B0503030303020204" pitchFamily="34" charset="0"/>
                  <a:ea typeface="SamsungOne-400" panose="020B0503030303020204" pitchFamily="34" charset="0"/>
                </a:rPr>
                <a:t>/services data</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1" name="직사각형 20"/>
            <p:cNvSpPr/>
            <p:nvPr/>
          </p:nvSpPr>
          <p:spPr>
            <a:xfrm>
              <a:off x="3034855" y="2917452"/>
              <a:ext cx="527692" cy="21701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data</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2" name="직사각형 21"/>
            <p:cNvSpPr/>
            <p:nvPr/>
          </p:nvSpPr>
          <p:spPr>
            <a:xfrm>
              <a:off x="3034854" y="3183967"/>
              <a:ext cx="1196785" cy="21701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grep SSL data</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4" name="직사각형 23"/>
            <p:cNvSpPr/>
            <p:nvPr/>
          </p:nvSpPr>
          <p:spPr>
            <a:xfrm>
              <a:off x="3021457" y="3829090"/>
              <a:ext cx="1196785" cy="21701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grep SSL data</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253579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Biểu hiện thông thường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10" name="그룹 9">
            <a:extLst>
              <a:ext uri="{FF2B5EF4-FFF2-40B4-BE49-F238E27FC236}">
                <a16:creationId xmlns:a16="http://schemas.microsoft.com/office/drawing/2014/main" id="{07928334-32AF-46A2-97F3-006B536CB7A1}"/>
              </a:ext>
            </a:extLst>
          </p:cNvPr>
          <p:cNvGrpSpPr/>
          <p:nvPr/>
        </p:nvGrpSpPr>
        <p:grpSpPr>
          <a:xfrm>
            <a:off x="559817" y="1935817"/>
            <a:ext cx="8783192" cy="215444"/>
            <a:chOff x="1027113" y="2063735"/>
            <a:chExt cx="8785225" cy="215494"/>
          </a:xfrm>
        </p:grpSpPr>
        <p:sp>
          <p:nvSpPr>
            <p:cNvPr id="12" name="직사각형 11">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C3CF9554-5E26-4DD4-876F-A237942CB6BA}"/>
                </a:ext>
              </a:extLst>
            </p:cNvPr>
            <p:cNvSpPr/>
            <p:nvPr/>
          </p:nvSpPr>
          <p:spPr>
            <a:xfrm>
              <a:off x="1179513" y="206373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giúp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khớp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4" name="직사각형 13">
            <a:extLst>
              <a:ext uri="{FF2B5EF4-FFF2-40B4-BE49-F238E27FC236}">
                <a16:creationId xmlns:a16="http://schemas.microsoft.com/office/drawing/2014/main" id="{439DCE1C-801F-43E7-9286-D60EB80C9FCA}"/>
              </a:ext>
            </a:extLst>
          </p:cNvPr>
          <p:cNvSpPr/>
          <p:nvPr/>
        </p:nvSpPr>
        <p:spPr>
          <a:xfrm>
            <a:off x="712182" y="2388721"/>
            <a:ext cx="8260368"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Biểu thức chính quy là một nhóm các ký tự đặc biệt giúp tìm kiếm dữ liệu và khớp mẫu phức tạp. Cụm từ thông dụng còn được gọi ngắn gọn là 'regexp' hoặc 'regex'.</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Biểu thức chính quy có thể được sử dụng không chỉ trong lệnh grep của Linux mà còn trong UNIX, SQL, R, Python và các ngôn ngữ khác.</a:t>
            </a:r>
          </a:p>
          <a:p>
            <a:pPr marL="182526" indent="-182526">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được sử dụng cùng với greg trong Linux, thì có thể khớp và tìm kiếm mẫu chuỗi thực sự mạnh mẽ.</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353929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Biểu hiện thông thường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aphicFrame>
        <p:nvGraphicFramePr>
          <p:cNvPr id="6" name="표 5">
            <a:extLst>
              <a:ext uri="{FF2B5EF4-FFF2-40B4-BE49-F238E27FC236}">
                <a16:creationId xmlns:a16="http://schemas.microsoft.com/office/drawing/2014/main" id="{DF25AF4F-E41D-4DCB-9677-2086B312B957}"/>
              </a:ext>
            </a:extLst>
          </p:cNvPr>
          <p:cNvGraphicFramePr>
            <a:graphicFrameLocks noGrp="1"/>
          </p:cNvGraphicFramePr>
          <p:nvPr>
            <p:extLst>
              <p:ext uri="{D42A27DB-BD31-4B8C-83A1-F6EECF244321}">
                <p14:modId xmlns:p14="http://schemas.microsoft.com/office/powerpoint/2010/main" val="224265115"/>
              </p:ext>
            </p:extLst>
          </p:nvPr>
        </p:nvGraphicFramePr>
        <p:xfrm>
          <a:off x="559817" y="1929078"/>
          <a:ext cx="8755598" cy="4262174"/>
        </p:xfrm>
        <a:graphic>
          <a:graphicData uri="http://schemas.openxmlformats.org/drawingml/2006/table">
            <a:tbl>
              <a:tblPr firstRow="1" bandRow="1">
                <a:tableStyleId>{5C22544A-7EE6-4342-B048-85BDC9FD1C3A}</a:tableStyleId>
              </a:tblPr>
              <a:tblGrid>
                <a:gridCol w="1489700">
                  <a:extLst>
                    <a:ext uri="{9D8B030D-6E8A-4147-A177-3AD203B41FA5}">
                      <a16:colId xmlns:a16="http://schemas.microsoft.com/office/drawing/2014/main" val="2893669326"/>
                    </a:ext>
                  </a:extLst>
                </a:gridCol>
                <a:gridCol w="1387366">
                  <a:extLst>
                    <a:ext uri="{9D8B030D-6E8A-4147-A177-3AD203B41FA5}">
                      <a16:colId xmlns:a16="http://schemas.microsoft.com/office/drawing/2014/main" val="1624386964"/>
                    </a:ext>
                  </a:extLst>
                </a:gridCol>
                <a:gridCol w="5878532">
                  <a:extLst>
                    <a:ext uri="{9D8B030D-6E8A-4147-A177-3AD203B41FA5}">
                      <a16:colId xmlns:a16="http://schemas.microsoft.com/office/drawing/2014/main" val="2723376963"/>
                    </a:ext>
                  </a:extLst>
                </a:gridCol>
              </a:tblGrid>
              <a:tr h="301682">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Mục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Biểu</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hiện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Nghĩa</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301682">
                <a:tc rowSpan="7">
                  <a:txBody>
                    <a:bodyPr/>
                    <a:lstStyle/>
                    <a:p>
                      <a:pPr marL="0" marR="0" indent="0" algn="ctr" defTabSz="914400" rtl="0" eaLnBrk="1" fontAlgn="base" latinLnBrk="0" hangingPunct="1">
                        <a:lnSpc>
                          <a:spcPct val="100000"/>
                        </a:lnSpc>
                        <a:spcBef>
                          <a:spcPts val="0"/>
                        </a:spcBef>
                        <a:spcAft>
                          <a:spcPts val="0"/>
                        </a:spcAft>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Biểu thức chính quy cơ bản</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Thay thế bất kỳ ký tự nào bằng số lượng dấu chấm</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301682">
                <a:tc vMerge="1">
                  <a:txBody>
                    <a:bodyPr/>
                    <a:lstStyle/>
                    <a:p>
                      <a:pPr latinLnBrk="1"/>
                      <a:endParaRPr lang="ko-KR" altLang="en-US"/>
                    </a:p>
                  </a:txBody>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So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khớp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vị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trí</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ở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đầu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1682">
                <a:tc vMerge="1">
                  <a:txBody>
                    <a:bodyPr/>
                    <a:lstStyle/>
                    <a:p>
                      <a:pPr latinLnBrk="1"/>
                      <a:endParaRPr lang="ko-KR" altLang="en-US"/>
                    </a:p>
                  </a:txBody>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So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khớp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với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vị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trí</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ở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cuối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71836">
                <a:tc vMerge="1">
                  <a:txBody>
                    <a:bodyPr/>
                    <a:lstStyle/>
                    <a:p>
                      <a:pPr latinLnBrk="1"/>
                      <a:endParaRPr lang="ko-KR" altLang="en-US"/>
                    </a:p>
                  </a:txBody>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Khớp với ký tự phía trước * và khớp khi ký tự liên quan xuất hiện hơn 0 lần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01682">
                <a:tc vMerge="1">
                  <a:txBody>
                    <a:bodyPr/>
                    <a:lstStyle/>
                    <a:p>
                      <a:pPr latinLnBrk="1"/>
                      <a:endParaRPr lang="ko-KR" altLang="en-US"/>
                    </a:p>
                  </a:txBody>
                  <a:tcPr/>
                </a:tc>
                <a:tc>
                  <a:txBody>
                    <a:bodyPr/>
                    <a:lstStyle/>
                    <a:p>
                      <a:pPr marL="0" marR="0" lvl="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dirty="0"/>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So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khớp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với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ký</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đặc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biệt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01682">
                <a:tc vMerge="1">
                  <a:txBody>
                    <a:bodyPr/>
                    <a:lstStyle/>
                    <a:p>
                      <a:pPr latinLnBrk="1"/>
                      <a:endParaRPr lang="ko-KR" altLang="en-US"/>
                    </a:p>
                  </a:txBody>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Nhóm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biểu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thức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quy</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71836">
                <a:tc vMerge="1">
                  <a:txBody>
                    <a:bodyPr/>
                    <a:lstStyle/>
                    <a:p>
                      <a:pPr latinLnBrk="1"/>
                      <a:endParaRPr lang="ko-KR" altLang="en-US"/>
                    </a:p>
                  </a:txBody>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Khớp với ký tự phía trước? và khớp khi ký tự liên quan xuất hiện chính xác một lần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01682">
                <a:tc rowSpan="3">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Biểu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thức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ngắt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quãng</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So khớp ký tự đứng trước xuất hiện n lần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301682">
                <a:tc vMerge="1">
                  <a:txBody>
                    <a:bodyPr/>
                    <a:lstStyle/>
                    <a:p>
                      <a:pPr latinLnBrk="1"/>
                      <a:endParaRPr lang="ko-KR" altLang="en-US"/>
                    </a:p>
                  </a:txBody>
                  <a:tcPr/>
                </a:tc>
                <a:tc>
                  <a:txBody>
                    <a:bodyPr/>
                    <a:lstStyle/>
                    <a:p>
                      <a:pPr marL="0" marR="0" lvl="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 m}</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So khớp với ký tự đứng trước xuất hiện 'n' lần nhưng không quá m</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01682">
                <a:tc vMerge="1">
                  <a:txBody>
                    <a:bodyPr/>
                    <a:lstStyle/>
                    <a:p>
                      <a:pPr latinLnBrk="1"/>
                      <a:endParaRPr lang="ko-KR" altLang="en-US"/>
                    </a:p>
                  </a:txBody>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 }</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Chỉ khớp với ký tự trước đó khi nó xuất hiện 'n' lần trở lên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01682">
                <a:tc rowSpan="2">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Biểu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thức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mở</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rộng</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Khớp với chuỗi trong đó ký tự phía trước \+ xuất hiện nhiều lần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01682">
                <a:tc vMerge="1">
                  <a:txBody>
                    <a:bodyPr/>
                    <a:lstStyle/>
                    <a:p>
                      <a:pPr marL="0" marR="0" indent="0" algn="ctr" defTabSz="914400" rtl="0" eaLnBrk="1" fontAlgn="base" latinLnBrk="0" hangingPunct="1">
                        <a:lnSpc>
                          <a:spcPct val="100000"/>
                        </a:lnSpc>
                        <a:spcBef>
                          <a:spcPts val="0"/>
                        </a:spcBef>
                        <a:spcAft>
                          <a:spcPts val="0"/>
                        </a:spcAft>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Khớp với chuỗi có ký tự phía trước \? xuất hiện ít hơn một lần</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1443533"/>
                  </a:ext>
                </a:extLst>
              </a:tr>
            </a:tbl>
          </a:graphicData>
        </a:graphic>
      </p:graphicFrame>
    </p:spTree>
    <p:extLst>
      <p:ext uri="{BB962C8B-B14F-4D97-AF65-F5344CB8AC3E}">
        <p14:creationId xmlns:p14="http://schemas.microsoft.com/office/powerpoint/2010/main" val="3427065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a:grpSpLocks noChangeAspect="1"/>
          </p:cNvGrpSpPr>
          <p:nvPr/>
        </p:nvGrpSpPr>
        <p:grpSpPr>
          <a:xfrm>
            <a:off x="559815" y="2270103"/>
            <a:ext cx="5040000" cy="2804293"/>
            <a:chOff x="3793509" y="3054885"/>
            <a:chExt cx="5551087" cy="3088666"/>
          </a:xfrm>
        </p:grpSpPr>
        <p:pic>
          <p:nvPicPr>
            <p:cNvPr id="35" name="그림 34" descr="텍스트, 스크린샷, 실내, 모니터이(가) 표시된 사진&#10;&#10;자동 생성된 설명">
              <a:extLst>
                <a:ext uri="{FF2B5EF4-FFF2-40B4-BE49-F238E27FC236}">
                  <a16:creationId xmlns:a16="http://schemas.microsoft.com/office/drawing/2014/main" id="{54B58254-C5DB-4666-B9E0-5ABA5C14E5DF}"/>
                </a:ext>
              </a:extLst>
            </p:cNvPr>
            <p:cNvPicPr>
              <a:picLocks noChangeAspect="1"/>
            </p:cNvPicPr>
            <p:nvPr/>
          </p:nvPicPr>
          <p:blipFill>
            <a:blip r:embed="rId3"/>
            <a:stretch>
              <a:fillRect/>
            </a:stretch>
          </p:blipFill>
          <p:spPr>
            <a:xfrm>
              <a:off x="3793509" y="3054885"/>
              <a:ext cx="5551087" cy="3088666"/>
            </a:xfrm>
            <a:prstGeom prst="rect">
              <a:avLst/>
            </a:prstGeom>
          </p:spPr>
        </p:pic>
        <p:sp>
          <p:nvSpPr>
            <p:cNvPr id="36" name="직사각형 35">
              <a:extLst>
                <a:ext uri="{FF2B5EF4-FFF2-40B4-BE49-F238E27FC236}">
                  <a16:creationId xmlns:a16="http://schemas.microsoft.com/office/drawing/2014/main" id="{87EAECCE-D0E1-4BE9-A33B-4DE74B04CBC6}"/>
                </a:ext>
              </a:extLst>
            </p:cNvPr>
            <p:cNvSpPr/>
            <p:nvPr/>
          </p:nvSpPr>
          <p:spPr>
            <a:xfrm>
              <a:off x="5839702" y="4656449"/>
              <a:ext cx="329326" cy="448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7" name="직사각형 36">
              <a:extLst>
                <a:ext uri="{FF2B5EF4-FFF2-40B4-BE49-F238E27FC236}">
                  <a16:creationId xmlns:a16="http://schemas.microsoft.com/office/drawing/2014/main" id="{CB86514F-DCFC-476F-9C38-9A7138828C60}"/>
                </a:ext>
              </a:extLst>
            </p:cNvPr>
            <p:cNvSpPr/>
            <p:nvPr/>
          </p:nvSpPr>
          <p:spPr>
            <a:xfrm>
              <a:off x="6652502" y="3778685"/>
              <a:ext cx="1989848" cy="1555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Biểu hiện thông thường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Tìm hiểu các biểu thức thông thường với các ví dụ</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4" name="직사각형 33"/>
          <p:cNvSpPr/>
          <p:nvPr/>
        </p:nvSpPr>
        <p:spPr>
          <a:xfrm>
            <a:off x="5715001" y="2175461"/>
            <a:ext cx="3762486" cy="1853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reg_exp.txt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/home/pi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Chi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kèm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561300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439DCE1C-801F-43E7-9286-D60EB80C9FCA}"/>
              </a:ext>
            </a:extLst>
          </p:cNvPr>
          <p:cNvSpPr/>
          <p:nvPr/>
        </p:nvSpPr>
        <p:spPr>
          <a:xfrm>
            <a:off x="991065" y="2525410"/>
            <a:ext cx="3597171" cy="2463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new face</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soccer</a:t>
            </a:r>
          </a:p>
          <a:p>
            <a:pPr>
              <a:spcAft>
                <a:spcPts val="8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pingpong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sleeping</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martial art</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jogging</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blogging</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apple</a:t>
            </a:r>
          </a:p>
        </p:txBody>
      </p:sp>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về</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biểu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thức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chính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9">
            <a:extLst>
              <a:ext uri="{FF2B5EF4-FFF2-40B4-BE49-F238E27FC236}">
                <a16:creationId xmlns:a16="http://schemas.microsoft.com/office/drawing/2014/main" id="{439DCE1C-801F-43E7-9286-D60EB80C9FCA}"/>
              </a:ext>
            </a:extLst>
          </p:cNvPr>
          <p:cNvSpPr/>
          <p:nvPr/>
        </p:nvSpPr>
        <p:spPr>
          <a:xfrm>
            <a:off x="5363040" y="2525410"/>
            <a:ext cx="3597171" cy="2463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grape</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banana</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tomato</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@email</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123_abc_d4e5</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xyz123_abc_d4e5</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123_abc_d4e5.xyz</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xyz123_abc_d4e5.xyz</a:t>
            </a:r>
          </a:p>
        </p:txBody>
      </p:sp>
      <p:grpSp>
        <p:nvGrpSpPr>
          <p:cNvPr id="12" name="그룹 11">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13" name="직사각형 12">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4" name="직사각형 13">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Chi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(Sao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chép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2" name="직사각형 1"/>
          <p:cNvSpPr/>
          <p:nvPr/>
        </p:nvSpPr>
        <p:spPr>
          <a:xfrm>
            <a:off x="559815" y="2270103"/>
            <a:ext cx="8746110" cy="2911497"/>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p:cNvCxnSpPr/>
          <p:nvPr/>
        </p:nvCxnSpPr>
        <p:spPr>
          <a:xfrm>
            <a:off x="4933950" y="2525410"/>
            <a:ext cx="0" cy="2463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07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57935" y="1946920"/>
            <a:ext cx="5040000" cy="2804293"/>
            <a:chOff x="3404093" y="2664102"/>
            <a:chExt cx="5940503" cy="3305340"/>
          </a:xfrm>
        </p:grpSpPr>
        <p:pic>
          <p:nvPicPr>
            <p:cNvPr id="52" name="그림 51" descr="텍스트, 모니터, 스크린샷, 실내이(가) 표시된 사진&#10;&#10;자동 생성된 설명">
              <a:extLst>
                <a:ext uri="{FF2B5EF4-FFF2-40B4-BE49-F238E27FC236}">
                  <a16:creationId xmlns:a16="http://schemas.microsoft.com/office/drawing/2014/main" id="{9DDEFB8F-D404-4A19-8357-4DEF1C318ADC}"/>
                </a:ext>
              </a:extLst>
            </p:cNvPr>
            <p:cNvPicPr>
              <a:picLocks noChangeAspect="1"/>
            </p:cNvPicPr>
            <p:nvPr/>
          </p:nvPicPr>
          <p:blipFill>
            <a:blip r:embed="rId3"/>
            <a:stretch>
              <a:fillRect/>
            </a:stretch>
          </p:blipFill>
          <p:spPr>
            <a:xfrm>
              <a:off x="3404093" y="2664102"/>
              <a:ext cx="5940503" cy="3305340"/>
            </a:xfrm>
            <a:prstGeom prst="rect">
              <a:avLst/>
            </a:prstGeom>
          </p:spPr>
        </p:pic>
        <p:sp>
          <p:nvSpPr>
            <p:cNvPr id="53" name="직사각형 52">
              <a:extLst>
                <a:ext uri="{FF2B5EF4-FFF2-40B4-BE49-F238E27FC236}">
                  <a16:creationId xmlns:a16="http://schemas.microsoft.com/office/drawing/2014/main" id="{139FE6F9-F2D3-4F17-B6B4-A90534B221D7}"/>
                </a:ext>
              </a:extLst>
            </p:cNvPr>
            <p:cNvSpPr/>
            <p:nvPr/>
          </p:nvSpPr>
          <p:spPr>
            <a:xfrm>
              <a:off x="5029182" y="3193608"/>
              <a:ext cx="1511317" cy="120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4" name="직사각형 53">
              <a:extLst>
                <a:ext uri="{FF2B5EF4-FFF2-40B4-BE49-F238E27FC236}">
                  <a16:creationId xmlns:a16="http://schemas.microsoft.com/office/drawing/2014/main" id="{67EB26B0-B7D2-4DFC-9167-D3130C63A496}"/>
                </a:ext>
              </a:extLst>
            </p:cNvPr>
            <p:cNvSpPr/>
            <p:nvPr/>
          </p:nvSpPr>
          <p:spPr>
            <a:xfrm>
              <a:off x="5029182" y="3434908"/>
              <a:ext cx="1511317" cy="120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dụ</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về</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biểu</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thức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chính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quy</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6" name="그룹 25"/>
          <p:cNvGrpSpPr/>
          <p:nvPr/>
        </p:nvGrpSpPr>
        <p:grpSpPr>
          <a:xfrm>
            <a:off x="5831999" y="2005158"/>
            <a:ext cx="3572366" cy="781040"/>
            <a:chOff x="5760000" y="2005158"/>
            <a:chExt cx="3572366" cy="781040"/>
          </a:xfrm>
        </p:grpSpPr>
        <p:grpSp>
          <p:nvGrpSpPr>
            <p:cNvPr id="27" name="그룹 26">
              <a:extLst>
                <a:ext uri="{FF2B5EF4-FFF2-40B4-BE49-F238E27FC236}">
                  <a16:creationId xmlns:a16="http://schemas.microsoft.com/office/drawing/2014/main" id="{69E77209-A44C-4729-A89A-5625717230F3}"/>
                </a:ext>
              </a:extLst>
            </p:cNvPr>
            <p:cNvGrpSpPr/>
            <p:nvPr/>
          </p:nvGrpSpPr>
          <p:grpSpPr>
            <a:xfrm>
              <a:off x="5760000" y="2005158"/>
              <a:ext cx="3032365" cy="215394"/>
              <a:chOff x="1027113" y="2045622"/>
              <a:chExt cx="3033067" cy="215444"/>
            </a:xfrm>
          </p:grpSpPr>
          <p:sp>
            <p:nvSpPr>
              <p:cNvPr id="41" name="직사각형 40">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직사각형 41">
                <a:extLst>
                  <a:ext uri="{FF2B5EF4-FFF2-40B4-BE49-F238E27FC236}">
                    <a16:creationId xmlns:a16="http://schemas.microsoft.com/office/drawing/2014/main" id="{5D6EC5F0-8DEE-4A30-BDD5-F505C9AC395A}"/>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grep -n "^m" reg_exp.txt</a:t>
                </a:r>
              </a:p>
            </p:txBody>
          </p:sp>
        </p:grpSp>
        <p:sp>
          <p:nvSpPr>
            <p:cNvPr id="28" name="직사각형 27">
              <a:extLst>
                <a:ext uri="{FF2B5EF4-FFF2-40B4-BE49-F238E27FC236}">
                  <a16:creationId xmlns:a16="http://schemas.microsoft.com/office/drawing/2014/main" id="{523EC5E8-68FB-4009-AE0A-E6880A7FE718}"/>
                </a:ext>
              </a:extLst>
            </p:cNvPr>
            <p:cNvSpPr/>
            <p:nvPr/>
          </p:nvSpPr>
          <p:spPr>
            <a:xfrm>
              <a:off x="5912366" y="2240717"/>
              <a:ext cx="3420000"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reg_exp.txt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43" name="그룹 42"/>
          <p:cNvGrpSpPr/>
          <p:nvPr/>
        </p:nvGrpSpPr>
        <p:grpSpPr>
          <a:xfrm>
            <a:off x="5831999" y="3120466"/>
            <a:ext cx="3572366" cy="781039"/>
            <a:chOff x="5760000" y="3938697"/>
            <a:chExt cx="3572366" cy="781039"/>
          </a:xfrm>
        </p:grpSpPr>
        <p:grpSp>
          <p:nvGrpSpPr>
            <p:cNvPr id="44" name="그룹 43">
              <a:extLst>
                <a:ext uri="{FF2B5EF4-FFF2-40B4-BE49-F238E27FC236}">
                  <a16:creationId xmlns:a16="http://schemas.microsoft.com/office/drawing/2014/main" id="{81E0C466-3B92-4DCF-B565-508CFBB0078C}"/>
                </a:ext>
              </a:extLst>
            </p:cNvPr>
            <p:cNvGrpSpPr/>
            <p:nvPr/>
          </p:nvGrpSpPr>
          <p:grpSpPr>
            <a:xfrm>
              <a:off x="5760000" y="3938697"/>
              <a:ext cx="3032365" cy="215394"/>
              <a:chOff x="1027113" y="2045622"/>
              <a:chExt cx="3033067" cy="215444"/>
            </a:xfrm>
          </p:grpSpPr>
          <p:sp>
            <p:nvSpPr>
              <p:cNvPr id="46" name="직사각형 45">
                <a:extLst>
                  <a:ext uri="{FF2B5EF4-FFF2-40B4-BE49-F238E27FC236}">
                    <a16:creationId xmlns:a16="http://schemas.microsoft.com/office/drawing/2014/main" id="{C6D50A87-DB7C-41D9-BBFA-F390C645583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직사각형 46">
                <a:extLst>
                  <a:ext uri="{FF2B5EF4-FFF2-40B4-BE49-F238E27FC236}">
                    <a16:creationId xmlns:a16="http://schemas.microsoft.com/office/drawing/2014/main" id="{42140E5F-FDB4-4CAF-B61F-E0B6D239C726}"/>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grep -n "e$" reg_exp.txt</a:t>
                </a:r>
              </a:p>
            </p:txBody>
          </p:sp>
        </p:grpSp>
        <p:sp>
          <p:nvSpPr>
            <p:cNvPr id="45" name="직사각형 44">
              <a:extLst>
                <a:ext uri="{FF2B5EF4-FFF2-40B4-BE49-F238E27FC236}">
                  <a16:creationId xmlns:a16="http://schemas.microsoft.com/office/drawing/2014/main" id="{C31BF609-295B-4CB6-841E-022009169CFA}"/>
                </a:ext>
              </a:extLst>
            </p:cNvPr>
            <p:cNvSpPr/>
            <p:nvPr/>
          </p:nvSpPr>
          <p:spPr>
            <a:xfrm>
              <a:off x="5912366" y="4174255"/>
              <a:ext cx="3420000"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reg_exp.txt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2941739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a:grpSpLocks noChangeAspect="1"/>
          </p:cNvGrpSpPr>
          <p:nvPr/>
        </p:nvGrpSpPr>
        <p:grpSpPr>
          <a:xfrm>
            <a:off x="557935" y="1946920"/>
            <a:ext cx="5040000" cy="2804293"/>
            <a:chOff x="3689726" y="2549198"/>
            <a:chExt cx="5654869" cy="3146411"/>
          </a:xfrm>
        </p:grpSpPr>
        <p:pic>
          <p:nvPicPr>
            <p:cNvPr id="55" name="그림 54" descr="텍스트, 모니터, 스크린샷, 전자기기이(가) 표시된 사진&#10;&#10;자동 생성된 설명">
              <a:extLst>
                <a:ext uri="{FF2B5EF4-FFF2-40B4-BE49-F238E27FC236}">
                  <a16:creationId xmlns:a16="http://schemas.microsoft.com/office/drawing/2014/main" id="{FA8F4930-BFA0-4386-9090-C3B22A23DD37}"/>
                </a:ext>
              </a:extLst>
            </p:cNvPr>
            <p:cNvPicPr>
              <a:picLocks noChangeAspect="1"/>
            </p:cNvPicPr>
            <p:nvPr/>
          </p:nvPicPr>
          <p:blipFill>
            <a:blip r:embed="rId3"/>
            <a:stretch>
              <a:fillRect/>
            </a:stretch>
          </p:blipFill>
          <p:spPr>
            <a:xfrm>
              <a:off x="3689726" y="2549198"/>
              <a:ext cx="5654869" cy="3146411"/>
            </a:xfrm>
            <a:prstGeom prst="rect">
              <a:avLst/>
            </a:prstGeom>
          </p:spPr>
        </p:pic>
        <p:sp>
          <p:nvSpPr>
            <p:cNvPr id="56" name="직사각형 55">
              <a:extLst>
                <a:ext uri="{FF2B5EF4-FFF2-40B4-BE49-F238E27FC236}">
                  <a16:creationId xmlns:a16="http://schemas.microsoft.com/office/drawing/2014/main" id="{DD09D95C-C3A9-466A-9EA9-3818F4182E1A}"/>
                </a:ext>
              </a:extLst>
            </p:cNvPr>
            <p:cNvSpPr/>
            <p:nvPr/>
          </p:nvSpPr>
          <p:spPr>
            <a:xfrm>
              <a:off x="5220316" y="3054539"/>
              <a:ext cx="1662449" cy="120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7" name="직사각형 56">
              <a:extLst>
                <a:ext uri="{FF2B5EF4-FFF2-40B4-BE49-F238E27FC236}">
                  <a16:creationId xmlns:a16="http://schemas.microsoft.com/office/drawing/2014/main" id="{9B04693A-503A-4659-954C-2BAA3ACF2589}"/>
                </a:ext>
              </a:extLst>
            </p:cNvPr>
            <p:cNvSpPr/>
            <p:nvPr/>
          </p:nvSpPr>
          <p:spPr>
            <a:xfrm>
              <a:off x="5220316" y="3509208"/>
              <a:ext cx="1662449" cy="120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8" name="직사각형 57">
              <a:extLst>
                <a:ext uri="{FF2B5EF4-FFF2-40B4-BE49-F238E27FC236}">
                  <a16:creationId xmlns:a16="http://schemas.microsoft.com/office/drawing/2014/main" id="{0BEB654A-341C-480A-80D3-ADCA2F500280}"/>
                </a:ext>
              </a:extLst>
            </p:cNvPr>
            <p:cNvSpPr/>
            <p:nvPr/>
          </p:nvSpPr>
          <p:spPr>
            <a:xfrm>
              <a:off x="5220316" y="3843773"/>
              <a:ext cx="1662449" cy="120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Biểu hiện thông thường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0" name="그룹 29"/>
          <p:cNvGrpSpPr/>
          <p:nvPr/>
        </p:nvGrpSpPr>
        <p:grpSpPr>
          <a:xfrm>
            <a:off x="5831999" y="2005158"/>
            <a:ext cx="3572366" cy="981095"/>
            <a:chOff x="5760000" y="2005158"/>
            <a:chExt cx="3572366" cy="981095"/>
          </a:xfrm>
        </p:grpSpPr>
        <p:grpSp>
          <p:nvGrpSpPr>
            <p:cNvPr id="31" name="그룹 30">
              <a:extLst>
                <a:ext uri="{FF2B5EF4-FFF2-40B4-BE49-F238E27FC236}">
                  <a16:creationId xmlns:a16="http://schemas.microsoft.com/office/drawing/2014/main" id="{69E77209-A44C-4729-A89A-5625717230F3}"/>
                </a:ext>
              </a:extLst>
            </p:cNvPr>
            <p:cNvGrpSpPr/>
            <p:nvPr/>
          </p:nvGrpSpPr>
          <p:grpSpPr>
            <a:xfrm>
              <a:off x="5760000" y="2005158"/>
              <a:ext cx="3032365" cy="215394"/>
              <a:chOff x="1027113" y="2045622"/>
              <a:chExt cx="3033067" cy="215444"/>
            </a:xfrm>
          </p:grpSpPr>
          <p:sp>
            <p:nvSpPr>
              <p:cNvPr id="33" name="직사각형 32">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0" name="직사각형 39">
                <a:extLst>
                  <a:ext uri="{FF2B5EF4-FFF2-40B4-BE49-F238E27FC236}">
                    <a16:creationId xmlns:a16="http://schemas.microsoft.com/office/drawing/2014/main" id="{5D6EC5F0-8DEE-4A30-BDD5-F505C9AC395A}"/>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grep -n "m..." reg_exp.txt</a:t>
                </a:r>
              </a:p>
            </p:txBody>
          </p:sp>
        </p:grpSp>
        <p:sp>
          <p:nvSpPr>
            <p:cNvPr id="32" name="직사각형 31">
              <a:extLst>
                <a:ext uri="{FF2B5EF4-FFF2-40B4-BE49-F238E27FC236}">
                  <a16:creationId xmlns:a16="http://schemas.microsoft.com/office/drawing/2014/main" id="{523EC5E8-68FB-4009-AE0A-E6880A7FE718}"/>
                </a:ext>
              </a:extLst>
            </p:cNvPr>
            <p:cNvSpPr/>
            <p:nvPr/>
          </p:nvSpPr>
          <p:spPr>
            <a:xfrm>
              <a:off x="5912366" y="2240717"/>
              <a:ext cx="3420000"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chuỗi khớp với bất kỳ ký tự nào bằng số lượng . (3) mà sinh với m từ reg_exp.txt và in cùng với số dòng.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1" name="그룹 40"/>
          <p:cNvGrpSpPr/>
          <p:nvPr/>
        </p:nvGrpSpPr>
        <p:grpSpPr>
          <a:xfrm>
            <a:off x="5831999" y="3288035"/>
            <a:ext cx="3572366" cy="1181149"/>
            <a:chOff x="5760000" y="3938697"/>
            <a:chExt cx="3572366" cy="1181149"/>
          </a:xfrm>
        </p:grpSpPr>
        <p:grpSp>
          <p:nvGrpSpPr>
            <p:cNvPr id="42" name="그룹 41">
              <a:extLst>
                <a:ext uri="{FF2B5EF4-FFF2-40B4-BE49-F238E27FC236}">
                  <a16:creationId xmlns:a16="http://schemas.microsoft.com/office/drawing/2014/main" id="{81E0C466-3B92-4DCF-B565-508CFBB0078C}"/>
                </a:ext>
              </a:extLst>
            </p:cNvPr>
            <p:cNvGrpSpPr/>
            <p:nvPr/>
          </p:nvGrpSpPr>
          <p:grpSpPr>
            <a:xfrm>
              <a:off x="5760000" y="3938697"/>
              <a:ext cx="3032365" cy="215394"/>
              <a:chOff x="1027113" y="2045622"/>
              <a:chExt cx="3033067" cy="215444"/>
            </a:xfrm>
          </p:grpSpPr>
          <p:sp>
            <p:nvSpPr>
              <p:cNvPr id="44" name="직사각형 43">
                <a:extLst>
                  <a:ext uri="{FF2B5EF4-FFF2-40B4-BE49-F238E27FC236}">
                    <a16:creationId xmlns:a16="http://schemas.microsoft.com/office/drawing/2014/main" id="{C6D50A87-DB7C-41D9-BBFA-F390C645583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직사각형 44">
                <a:extLst>
                  <a:ext uri="{FF2B5EF4-FFF2-40B4-BE49-F238E27FC236}">
                    <a16:creationId xmlns:a16="http://schemas.microsoft.com/office/drawing/2014/main" id="{42140E5F-FDB4-4CAF-B61F-E0B6D239C726}"/>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grep -n "..m.." reg_exp.txt</a:t>
                </a:r>
              </a:p>
            </p:txBody>
          </p:sp>
        </p:grpSp>
        <p:sp>
          <p:nvSpPr>
            <p:cNvPr id="43" name="직사각형 42">
              <a:extLst>
                <a:ext uri="{FF2B5EF4-FFF2-40B4-BE49-F238E27FC236}">
                  <a16:creationId xmlns:a16="http://schemas.microsoft.com/office/drawing/2014/main" id="{C31BF609-295B-4CB6-841E-022009169CFA}"/>
                </a:ext>
              </a:extLst>
            </p:cNvPr>
            <p:cNvSpPr/>
            <p:nvPr/>
          </p:nvSpPr>
          <p:spPr>
            <a:xfrm>
              <a:off x="5912366" y="4174255"/>
              <a:ext cx="3420000" cy="945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khớp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reg_exp.txt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46" name="그룹 45"/>
          <p:cNvGrpSpPr/>
          <p:nvPr/>
        </p:nvGrpSpPr>
        <p:grpSpPr>
          <a:xfrm>
            <a:off x="5831999" y="4751213"/>
            <a:ext cx="3572366" cy="981094"/>
            <a:chOff x="5760000" y="3938697"/>
            <a:chExt cx="3572366" cy="981094"/>
          </a:xfrm>
        </p:grpSpPr>
        <p:grpSp>
          <p:nvGrpSpPr>
            <p:cNvPr id="47" name="그룹 46">
              <a:extLst>
                <a:ext uri="{FF2B5EF4-FFF2-40B4-BE49-F238E27FC236}">
                  <a16:creationId xmlns:a16="http://schemas.microsoft.com/office/drawing/2014/main" id="{81E0C466-3B92-4DCF-B565-508CFBB0078C}"/>
                </a:ext>
              </a:extLst>
            </p:cNvPr>
            <p:cNvGrpSpPr/>
            <p:nvPr/>
          </p:nvGrpSpPr>
          <p:grpSpPr>
            <a:xfrm>
              <a:off x="5760000" y="3938697"/>
              <a:ext cx="3032365" cy="215394"/>
              <a:chOff x="1027113" y="2045622"/>
              <a:chExt cx="3033067" cy="215444"/>
            </a:xfrm>
          </p:grpSpPr>
          <p:sp>
            <p:nvSpPr>
              <p:cNvPr id="49" name="직사각형 48">
                <a:extLst>
                  <a:ext uri="{FF2B5EF4-FFF2-40B4-BE49-F238E27FC236}">
                    <a16:creationId xmlns:a16="http://schemas.microsoft.com/office/drawing/2014/main" id="{C6D50A87-DB7C-41D9-BBFA-F390C645583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0" name="직사각형 49">
                <a:extLst>
                  <a:ext uri="{FF2B5EF4-FFF2-40B4-BE49-F238E27FC236}">
                    <a16:creationId xmlns:a16="http://schemas.microsoft.com/office/drawing/2014/main" id="{42140E5F-FDB4-4CAF-B61F-E0B6D239C726}"/>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grep -n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ap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reg_exp.txt</a:t>
                </a:r>
              </a:p>
            </p:txBody>
          </p:sp>
        </p:grpSp>
        <p:sp>
          <p:nvSpPr>
            <p:cNvPr id="48" name="직사각형 47">
              <a:extLst>
                <a:ext uri="{FF2B5EF4-FFF2-40B4-BE49-F238E27FC236}">
                  <a16:creationId xmlns:a16="http://schemas.microsoft.com/office/drawing/2014/main" id="{C31BF609-295B-4CB6-841E-022009169CFA}"/>
                </a:ext>
              </a:extLst>
            </p:cNvPr>
            <p:cNvSpPr/>
            <p:nvPr/>
          </p:nvSpPr>
          <p:spPr>
            <a:xfrm>
              <a:off x="5912366" y="4174255"/>
              <a:ext cx="3420000"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chuỗi khớp với mẫu bắt đầu bằng a và có nhiều hơn 0 p từ reg_exp.txt và in cùng với số dòng.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6882282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a:grpSpLocks noChangeAspect="1"/>
          </p:cNvGrpSpPr>
          <p:nvPr/>
        </p:nvGrpSpPr>
        <p:grpSpPr>
          <a:xfrm>
            <a:off x="557935" y="1946920"/>
            <a:ext cx="5040000" cy="2804294"/>
            <a:chOff x="3568207" y="2533906"/>
            <a:chExt cx="5776387" cy="3214025"/>
          </a:xfrm>
        </p:grpSpPr>
        <p:pic>
          <p:nvPicPr>
            <p:cNvPr id="52" name="그림 51" descr="텍스트, 모니터, 스크린샷, 화면이(가) 표시된 사진&#10;&#10;자동 생성된 설명">
              <a:extLst>
                <a:ext uri="{FF2B5EF4-FFF2-40B4-BE49-F238E27FC236}">
                  <a16:creationId xmlns:a16="http://schemas.microsoft.com/office/drawing/2014/main" id="{5B7228EE-3880-489C-ADF4-9B2E964DD230}"/>
                </a:ext>
              </a:extLst>
            </p:cNvPr>
            <p:cNvPicPr>
              <a:picLocks noChangeAspect="1"/>
            </p:cNvPicPr>
            <p:nvPr/>
          </p:nvPicPr>
          <p:blipFill>
            <a:blip r:embed="rId3"/>
            <a:stretch>
              <a:fillRect/>
            </a:stretch>
          </p:blipFill>
          <p:spPr>
            <a:xfrm>
              <a:off x="3568207" y="2533906"/>
              <a:ext cx="5776387" cy="3214025"/>
            </a:xfrm>
            <a:prstGeom prst="rect">
              <a:avLst/>
            </a:prstGeom>
          </p:spPr>
        </p:pic>
        <p:sp>
          <p:nvSpPr>
            <p:cNvPr id="53" name="직사각형 52">
              <a:extLst>
                <a:ext uri="{FF2B5EF4-FFF2-40B4-BE49-F238E27FC236}">
                  <a16:creationId xmlns:a16="http://schemas.microsoft.com/office/drawing/2014/main" id="{E8F46645-CB26-4F37-9537-E835D65B2840}"/>
                </a:ext>
              </a:extLst>
            </p:cNvPr>
            <p:cNvSpPr/>
            <p:nvPr/>
          </p:nvSpPr>
          <p:spPr>
            <a:xfrm>
              <a:off x="5111414" y="3042332"/>
              <a:ext cx="1823105" cy="145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4" name="직사각형 53">
              <a:extLst>
                <a:ext uri="{FF2B5EF4-FFF2-40B4-BE49-F238E27FC236}">
                  <a16:creationId xmlns:a16="http://schemas.microsoft.com/office/drawing/2014/main" id="{FF329DBC-DA29-4C92-BC8E-7644F2F2ED6D}"/>
                </a:ext>
              </a:extLst>
            </p:cNvPr>
            <p:cNvSpPr/>
            <p:nvPr/>
          </p:nvSpPr>
          <p:spPr>
            <a:xfrm>
              <a:off x="5130464" y="3496670"/>
              <a:ext cx="1823105" cy="145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Biểu hiện thông thường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42" name="그룹 41"/>
          <p:cNvGrpSpPr/>
          <p:nvPr/>
        </p:nvGrpSpPr>
        <p:grpSpPr>
          <a:xfrm>
            <a:off x="5831999" y="2005158"/>
            <a:ext cx="3572366" cy="981095"/>
            <a:chOff x="5760000" y="2005158"/>
            <a:chExt cx="3572366" cy="981095"/>
          </a:xfrm>
        </p:grpSpPr>
        <p:grpSp>
          <p:nvGrpSpPr>
            <p:cNvPr id="43" name="그룹 42">
              <a:extLst>
                <a:ext uri="{FF2B5EF4-FFF2-40B4-BE49-F238E27FC236}">
                  <a16:creationId xmlns:a16="http://schemas.microsoft.com/office/drawing/2014/main" id="{69E77209-A44C-4729-A89A-5625717230F3}"/>
                </a:ext>
              </a:extLst>
            </p:cNvPr>
            <p:cNvGrpSpPr/>
            <p:nvPr/>
          </p:nvGrpSpPr>
          <p:grpSpPr>
            <a:xfrm>
              <a:off x="5760000" y="2005158"/>
              <a:ext cx="3032365" cy="215394"/>
              <a:chOff x="1027113" y="2045622"/>
              <a:chExt cx="3033067" cy="215444"/>
            </a:xfrm>
          </p:grpSpPr>
          <p:sp>
            <p:nvSpPr>
              <p:cNvPr id="45" name="직사각형 44">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직사각형 45">
                <a:extLst>
                  <a:ext uri="{FF2B5EF4-FFF2-40B4-BE49-F238E27FC236}">
                    <a16:creationId xmlns:a16="http://schemas.microsoft.com/office/drawing/2014/main" id="{5D6EC5F0-8DEE-4A30-BDD5-F505C9AC395A}"/>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grep -n "^[ab]" reg_exp.txt</a:t>
                </a:r>
              </a:p>
            </p:txBody>
          </p:sp>
        </p:grpSp>
        <p:sp>
          <p:nvSpPr>
            <p:cNvPr id="44" name="직사각형 43">
              <a:extLst>
                <a:ext uri="{FF2B5EF4-FFF2-40B4-BE49-F238E27FC236}">
                  <a16:creationId xmlns:a16="http://schemas.microsoft.com/office/drawing/2014/main" id="{523EC5E8-68FB-4009-AE0A-E6880A7FE718}"/>
                </a:ext>
              </a:extLst>
            </p:cNvPr>
            <p:cNvSpPr/>
            <p:nvPr/>
          </p:nvSpPr>
          <p:spPr>
            <a:xfrm>
              <a:off x="5912366" y="2240717"/>
              <a:ext cx="3420000"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khớp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reg_exp.txt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47" name="그룹 46"/>
          <p:cNvGrpSpPr/>
          <p:nvPr/>
        </p:nvGrpSpPr>
        <p:grpSpPr>
          <a:xfrm>
            <a:off x="5831999" y="3155483"/>
            <a:ext cx="3572366" cy="981094"/>
            <a:chOff x="5760000" y="3938697"/>
            <a:chExt cx="3572366" cy="981094"/>
          </a:xfrm>
        </p:grpSpPr>
        <p:grpSp>
          <p:nvGrpSpPr>
            <p:cNvPr id="48" name="그룹 47">
              <a:extLst>
                <a:ext uri="{FF2B5EF4-FFF2-40B4-BE49-F238E27FC236}">
                  <a16:creationId xmlns:a16="http://schemas.microsoft.com/office/drawing/2014/main" id="{81E0C466-3B92-4DCF-B565-508CFBB0078C}"/>
                </a:ext>
              </a:extLst>
            </p:cNvPr>
            <p:cNvGrpSpPr/>
            <p:nvPr/>
          </p:nvGrpSpPr>
          <p:grpSpPr>
            <a:xfrm>
              <a:off x="5760000" y="3938697"/>
              <a:ext cx="3032365" cy="215394"/>
              <a:chOff x="1027113" y="2045622"/>
              <a:chExt cx="3033067" cy="215444"/>
            </a:xfrm>
          </p:grpSpPr>
          <p:sp>
            <p:nvSpPr>
              <p:cNvPr id="50" name="직사각형 49">
                <a:extLst>
                  <a:ext uri="{FF2B5EF4-FFF2-40B4-BE49-F238E27FC236}">
                    <a16:creationId xmlns:a16="http://schemas.microsoft.com/office/drawing/2014/main" id="{C6D50A87-DB7C-41D9-BBFA-F390C645583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직사각형 50">
                <a:extLst>
                  <a:ext uri="{FF2B5EF4-FFF2-40B4-BE49-F238E27FC236}">
                    <a16:creationId xmlns:a16="http://schemas.microsoft.com/office/drawing/2014/main" id="{42140E5F-FDB4-4CAF-B61F-E0B6D239C726}"/>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grep -n "^[0-9]" reg_exp.txt</a:t>
                </a:r>
              </a:p>
            </p:txBody>
          </p:sp>
        </p:grpSp>
        <p:sp>
          <p:nvSpPr>
            <p:cNvPr id="49" name="직사각형 48">
              <a:extLst>
                <a:ext uri="{FF2B5EF4-FFF2-40B4-BE49-F238E27FC236}">
                  <a16:creationId xmlns:a16="http://schemas.microsoft.com/office/drawing/2014/main" id="{C31BF609-295B-4CB6-841E-022009169CFA}"/>
                </a:ext>
              </a:extLst>
            </p:cNvPr>
            <p:cNvSpPr/>
            <p:nvPr/>
          </p:nvSpPr>
          <p:spPr>
            <a:xfrm>
              <a:off x="5912366" y="4174255"/>
              <a:ext cx="3420000"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khớp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0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9,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reg_exp.txt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489141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a:grpSpLocks noChangeAspect="1"/>
          </p:cNvGrpSpPr>
          <p:nvPr/>
        </p:nvGrpSpPr>
        <p:grpSpPr>
          <a:xfrm>
            <a:off x="557935" y="1946920"/>
            <a:ext cx="5040000" cy="2804293"/>
            <a:chOff x="3904145" y="2529861"/>
            <a:chExt cx="5440451" cy="3027107"/>
          </a:xfrm>
        </p:grpSpPr>
        <p:pic>
          <p:nvPicPr>
            <p:cNvPr id="50" name="그림 49" descr="텍스트, 모니터, 스크린샷, 실내이(가) 표시된 사진&#10;&#10;자동 생성된 설명">
              <a:extLst>
                <a:ext uri="{FF2B5EF4-FFF2-40B4-BE49-F238E27FC236}">
                  <a16:creationId xmlns:a16="http://schemas.microsoft.com/office/drawing/2014/main" id="{AA030F3D-2C89-40A6-85EA-3448EFD1D003}"/>
                </a:ext>
              </a:extLst>
            </p:cNvPr>
            <p:cNvPicPr>
              <a:picLocks noChangeAspect="1"/>
            </p:cNvPicPr>
            <p:nvPr/>
          </p:nvPicPr>
          <p:blipFill>
            <a:blip r:embed="rId3"/>
            <a:stretch>
              <a:fillRect/>
            </a:stretch>
          </p:blipFill>
          <p:spPr>
            <a:xfrm>
              <a:off x="3904145" y="2529861"/>
              <a:ext cx="5440451" cy="3027107"/>
            </a:xfrm>
            <a:prstGeom prst="rect">
              <a:avLst/>
            </a:prstGeom>
          </p:spPr>
        </p:pic>
        <p:sp>
          <p:nvSpPr>
            <p:cNvPr id="51" name="직사각형 50">
              <a:extLst>
                <a:ext uri="{FF2B5EF4-FFF2-40B4-BE49-F238E27FC236}">
                  <a16:creationId xmlns:a16="http://schemas.microsoft.com/office/drawing/2014/main" id="{358224DC-0652-43D0-9B91-D6601B0B3456}"/>
                </a:ext>
              </a:extLst>
            </p:cNvPr>
            <p:cNvSpPr/>
            <p:nvPr/>
          </p:nvSpPr>
          <p:spPr>
            <a:xfrm>
              <a:off x="5359382" y="3016743"/>
              <a:ext cx="1511317" cy="120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직사각형 51">
              <a:extLst>
                <a:ext uri="{FF2B5EF4-FFF2-40B4-BE49-F238E27FC236}">
                  <a16:creationId xmlns:a16="http://schemas.microsoft.com/office/drawing/2014/main" id="{40D2AF87-D109-4BA5-86C2-B104435D14FB}"/>
                </a:ext>
              </a:extLst>
            </p:cNvPr>
            <p:cNvSpPr/>
            <p:nvPr/>
          </p:nvSpPr>
          <p:spPr>
            <a:xfrm>
              <a:off x="5359382" y="3225002"/>
              <a:ext cx="1511317" cy="120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Biểu hiện thông thường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2" name="그룹 21"/>
          <p:cNvGrpSpPr/>
          <p:nvPr/>
        </p:nvGrpSpPr>
        <p:grpSpPr>
          <a:xfrm>
            <a:off x="5831999" y="2005158"/>
            <a:ext cx="3572366" cy="781040"/>
            <a:chOff x="5760000" y="2005158"/>
            <a:chExt cx="3572366" cy="781040"/>
          </a:xfrm>
        </p:grpSpPr>
        <p:grpSp>
          <p:nvGrpSpPr>
            <p:cNvPr id="27" name="그룹 26">
              <a:extLst>
                <a:ext uri="{FF2B5EF4-FFF2-40B4-BE49-F238E27FC236}">
                  <a16:creationId xmlns:a16="http://schemas.microsoft.com/office/drawing/2014/main" id="{69E77209-A44C-4729-A89A-5625717230F3}"/>
                </a:ext>
              </a:extLst>
            </p:cNvPr>
            <p:cNvGrpSpPr/>
            <p:nvPr/>
          </p:nvGrpSpPr>
          <p:grpSpPr>
            <a:xfrm>
              <a:off x="5760000" y="2005158"/>
              <a:ext cx="3032365" cy="215394"/>
              <a:chOff x="1027113" y="2045622"/>
              <a:chExt cx="3033067" cy="215444"/>
            </a:xfrm>
          </p:grpSpPr>
          <p:sp>
            <p:nvSpPr>
              <p:cNvPr id="29" name="직사각형 28">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직사각형 29">
                <a:extLst>
                  <a:ext uri="{FF2B5EF4-FFF2-40B4-BE49-F238E27FC236}">
                    <a16:creationId xmlns:a16="http://schemas.microsoft.com/office/drawing/2014/main" id="{5D6EC5F0-8DEE-4A30-BDD5-F505C9AC395A}"/>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grep -n "\@" reg_exp.txt</a:t>
                </a:r>
              </a:p>
            </p:txBody>
          </p:sp>
        </p:grpSp>
        <p:sp>
          <p:nvSpPr>
            <p:cNvPr id="28" name="직사각형 27">
              <a:extLst>
                <a:ext uri="{FF2B5EF4-FFF2-40B4-BE49-F238E27FC236}">
                  <a16:creationId xmlns:a16="http://schemas.microsoft.com/office/drawing/2014/main" id="{523EC5E8-68FB-4009-AE0A-E6880A7FE718}"/>
                </a:ext>
              </a:extLst>
            </p:cNvPr>
            <p:cNvSpPr/>
            <p:nvPr/>
          </p:nvSpPr>
          <p:spPr>
            <a:xfrm>
              <a:off x="5912366" y="2240717"/>
              <a:ext cx="3420000"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khớp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reg_exp.txt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dòng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31" name="그룹 30"/>
          <p:cNvGrpSpPr/>
          <p:nvPr/>
        </p:nvGrpSpPr>
        <p:grpSpPr>
          <a:xfrm>
            <a:off x="5831999" y="3260258"/>
            <a:ext cx="3572366" cy="2083960"/>
            <a:chOff x="5760000" y="3938697"/>
            <a:chExt cx="3572366" cy="2083960"/>
          </a:xfrm>
        </p:grpSpPr>
        <p:grpSp>
          <p:nvGrpSpPr>
            <p:cNvPr id="41" name="그룹 40">
              <a:extLst>
                <a:ext uri="{FF2B5EF4-FFF2-40B4-BE49-F238E27FC236}">
                  <a16:creationId xmlns:a16="http://schemas.microsoft.com/office/drawing/2014/main" id="{81E0C466-3B92-4DCF-B565-508CFBB0078C}"/>
                </a:ext>
              </a:extLst>
            </p:cNvPr>
            <p:cNvGrpSpPr/>
            <p:nvPr/>
          </p:nvGrpSpPr>
          <p:grpSpPr>
            <a:xfrm>
              <a:off x="5760000" y="3938697"/>
              <a:ext cx="3032365" cy="215394"/>
              <a:chOff x="1027113" y="2045622"/>
              <a:chExt cx="3033067" cy="215444"/>
            </a:xfrm>
          </p:grpSpPr>
          <p:sp>
            <p:nvSpPr>
              <p:cNvPr id="43" name="직사각형 42">
                <a:extLst>
                  <a:ext uri="{FF2B5EF4-FFF2-40B4-BE49-F238E27FC236}">
                    <a16:creationId xmlns:a16="http://schemas.microsoft.com/office/drawing/2014/main" id="{C6D50A87-DB7C-41D9-BBFA-F390C645583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4" name="직사각형 43">
                <a:extLst>
                  <a:ext uri="{FF2B5EF4-FFF2-40B4-BE49-F238E27FC236}">
                    <a16:creationId xmlns:a16="http://schemas.microsoft.com/office/drawing/2014/main" id="{42140E5F-FDB4-4CAF-B61F-E0B6D239C726}"/>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grep -n "\." reg_exp.txt</a:t>
                </a:r>
              </a:p>
            </p:txBody>
          </p:sp>
        </p:grpSp>
        <p:sp>
          <p:nvSpPr>
            <p:cNvPr id="42" name="직사각형 41">
              <a:extLst>
                <a:ext uri="{FF2B5EF4-FFF2-40B4-BE49-F238E27FC236}">
                  <a16:creationId xmlns:a16="http://schemas.microsoft.com/office/drawing/2014/main" id="{C31BF609-295B-4CB6-841E-022009169CFA}"/>
                </a:ext>
              </a:extLst>
            </p:cNvPr>
            <p:cNvSpPr/>
            <p:nvPr/>
          </p:nvSpPr>
          <p:spPr>
            <a:xfrm>
              <a:off x="5912366" y="4174255"/>
              <a:ext cx="3420000" cy="1848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chuỗi khớp với mẫu của một ký tự đặc biệt. Từ reg_exp.txt và in cùng với số dòng.</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ví dụ trong slide ngay trước đó, . là một siêu ký tự đề cập đến một ký tự nhất định nhưng khi được sử dụng cùng với ký tự thoát được gọi là \, nó sẽ mất đi ý nghĩa như một siêu ký tự và được hiểu đơn giản là một ký tự của.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840419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a:grpSpLocks noChangeAspect="1"/>
          </p:cNvGrpSpPr>
          <p:nvPr/>
        </p:nvGrpSpPr>
        <p:grpSpPr>
          <a:xfrm>
            <a:off x="557935" y="1946920"/>
            <a:ext cx="5040000" cy="2804294"/>
            <a:chOff x="3705225" y="2443898"/>
            <a:chExt cx="5639370" cy="3137788"/>
          </a:xfrm>
        </p:grpSpPr>
        <p:pic>
          <p:nvPicPr>
            <p:cNvPr id="54" name="그림 53" descr="텍스트, 모니터, 스크린샷, 컴퓨터이(가) 표시된 사진&#10;&#10;자동 생성된 설명">
              <a:extLst>
                <a:ext uri="{FF2B5EF4-FFF2-40B4-BE49-F238E27FC236}">
                  <a16:creationId xmlns:a16="http://schemas.microsoft.com/office/drawing/2014/main" id="{DB5700FC-7B6D-42B0-B575-EFB706BF5809}"/>
                </a:ext>
              </a:extLst>
            </p:cNvPr>
            <p:cNvPicPr>
              <a:picLocks noChangeAspect="1"/>
            </p:cNvPicPr>
            <p:nvPr/>
          </p:nvPicPr>
          <p:blipFill>
            <a:blip r:embed="rId3"/>
            <a:stretch>
              <a:fillRect/>
            </a:stretch>
          </p:blipFill>
          <p:spPr>
            <a:xfrm>
              <a:off x="3705225" y="2443898"/>
              <a:ext cx="5639370" cy="3137788"/>
            </a:xfrm>
            <a:prstGeom prst="rect">
              <a:avLst/>
            </a:prstGeom>
          </p:spPr>
        </p:pic>
        <p:sp>
          <p:nvSpPr>
            <p:cNvPr id="55" name="직사각형 54">
              <a:extLst>
                <a:ext uri="{FF2B5EF4-FFF2-40B4-BE49-F238E27FC236}">
                  <a16:creationId xmlns:a16="http://schemas.microsoft.com/office/drawing/2014/main" id="{4C03190A-E0D6-4371-9063-58BF9481954E}"/>
                </a:ext>
              </a:extLst>
            </p:cNvPr>
            <p:cNvSpPr/>
            <p:nvPr/>
          </p:nvSpPr>
          <p:spPr>
            <a:xfrm>
              <a:off x="5219364" y="2937871"/>
              <a:ext cx="1823105" cy="145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6" name="직사각형 55">
              <a:extLst>
                <a:ext uri="{FF2B5EF4-FFF2-40B4-BE49-F238E27FC236}">
                  <a16:creationId xmlns:a16="http://schemas.microsoft.com/office/drawing/2014/main" id="{59937C2D-9E01-4E6F-9E1F-0AE35961680A}"/>
                </a:ext>
              </a:extLst>
            </p:cNvPr>
            <p:cNvSpPr/>
            <p:nvPr/>
          </p:nvSpPr>
          <p:spPr>
            <a:xfrm>
              <a:off x="5219364" y="3610971"/>
              <a:ext cx="1823105" cy="145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Biểu hiện thông thường</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2" name="그룹 31"/>
          <p:cNvGrpSpPr/>
          <p:nvPr/>
        </p:nvGrpSpPr>
        <p:grpSpPr>
          <a:xfrm>
            <a:off x="5831999" y="2005158"/>
            <a:ext cx="3572366" cy="1786444"/>
            <a:chOff x="5760000" y="2005158"/>
            <a:chExt cx="3572366" cy="1786444"/>
          </a:xfrm>
        </p:grpSpPr>
        <p:grpSp>
          <p:nvGrpSpPr>
            <p:cNvPr id="41" name="그룹 40">
              <a:extLst>
                <a:ext uri="{FF2B5EF4-FFF2-40B4-BE49-F238E27FC236}">
                  <a16:creationId xmlns:a16="http://schemas.microsoft.com/office/drawing/2014/main" id="{69E77209-A44C-4729-A89A-5625717230F3}"/>
                </a:ext>
              </a:extLst>
            </p:cNvPr>
            <p:cNvGrpSpPr/>
            <p:nvPr/>
          </p:nvGrpSpPr>
          <p:grpSpPr>
            <a:xfrm>
              <a:off x="5760000" y="2005158"/>
              <a:ext cx="3032365" cy="215394"/>
              <a:chOff x="1027113" y="2045622"/>
              <a:chExt cx="3033067" cy="215444"/>
            </a:xfrm>
          </p:grpSpPr>
          <p:sp>
            <p:nvSpPr>
              <p:cNvPr id="43" name="직사각형 42">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4" name="직사각형 43">
                <a:extLst>
                  <a:ext uri="{FF2B5EF4-FFF2-40B4-BE49-F238E27FC236}">
                    <a16:creationId xmlns:a16="http://schemas.microsoft.com/office/drawing/2014/main" id="{5D6EC5F0-8DEE-4A30-BDD5-F505C9AC395A}"/>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grep -E "g"\{1,2} reg_exp.txt</a:t>
                </a:r>
              </a:p>
            </p:txBody>
          </p:sp>
        </p:grpSp>
        <p:sp>
          <p:nvSpPr>
            <p:cNvPr id="42" name="직사각형 41">
              <a:extLst>
                <a:ext uri="{FF2B5EF4-FFF2-40B4-BE49-F238E27FC236}">
                  <a16:creationId xmlns:a16="http://schemas.microsoft.com/office/drawing/2014/main" id="{523EC5E8-68FB-4009-AE0A-E6880A7FE718}"/>
                </a:ext>
              </a:extLst>
            </p:cNvPr>
            <p:cNvSpPr/>
            <p:nvPr/>
          </p:nvSpPr>
          <p:spPr>
            <a:xfrm>
              <a:off x="5912366" y="2240717"/>
              <a:ext cx="3420000"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chuỗi khớp với mẫu trong đó g được sử dụng nhiều hơn một lần nhưng ít hơn hai lần từ reg_exp.txt và in cùng với số dòng.</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sử dụng mẫu sử dụng { } trong grep,–E phải được thêm làm tùy chọn.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Mẫu được sử dụng ở dạng “Ký tự”\{n,m}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5" name="그룹 44"/>
          <p:cNvGrpSpPr/>
          <p:nvPr/>
        </p:nvGrpSpPr>
        <p:grpSpPr>
          <a:xfrm>
            <a:off x="5831999" y="4301750"/>
            <a:ext cx="3572366" cy="981094"/>
            <a:chOff x="5760000" y="3938697"/>
            <a:chExt cx="3572366" cy="981094"/>
          </a:xfrm>
        </p:grpSpPr>
        <p:grpSp>
          <p:nvGrpSpPr>
            <p:cNvPr id="46" name="그룹 45">
              <a:extLst>
                <a:ext uri="{FF2B5EF4-FFF2-40B4-BE49-F238E27FC236}">
                  <a16:creationId xmlns:a16="http://schemas.microsoft.com/office/drawing/2014/main" id="{81E0C466-3B92-4DCF-B565-508CFBB0078C}"/>
                </a:ext>
              </a:extLst>
            </p:cNvPr>
            <p:cNvGrpSpPr/>
            <p:nvPr/>
          </p:nvGrpSpPr>
          <p:grpSpPr>
            <a:xfrm>
              <a:off x="5760000" y="3938697"/>
              <a:ext cx="3032365" cy="215394"/>
              <a:chOff x="1027113" y="2045622"/>
              <a:chExt cx="3033067" cy="215444"/>
            </a:xfrm>
          </p:grpSpPr>
          <p:sp>
            <p:nvSpPr>
              <p:cNvPr id="48" name="직사각형 47">
                <a:extLst>
                  <a:ext uri="{FF2B5EF4-FFF2-40B4-BE49-F238E27FC236}">
                    <a16:creationId xmlns:a16="http://schemas.microsoft.com/office/drawing/2014/main" id="{C6D50A87-DB7C-41D9-BBFA-F390C645583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9" name="직사각형 48">
                <a:extLst>
                  <a:ext uri="{FF2B5EF4-FFF2-40B4-BE49-F238E27FC236}">
                    <a16:creationId xmlns:a16="http://schemas.microsoft.com/office/drawing/2014/main" id="{42140E5F-FDB4-4CAF-B61F-E0B6D239C726}"/>
                  </a:ext>
                </a:extLst>
              </p:cNvPr>
              <p:cNvSpPr/>
              <p:nvPr/>
            </p:nvSpPr>
            <p:spPr>
              <a:xfrm>
                <a:off x="1179513" y="2045622"/>
                <a:ext cx="288066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grep "n\+a" reg_exp.txt </a:t>
                </a:r>
              </a:p>
            </p:txBody>
          </p:sp>
        </p:grpSp>
        <p:sp>
          <p:nvSpPr>
            <p:cNvPr id="47" name="직사각형 46">
              <a:extLst>
                <a:ext uri="{FF2B5EF4-FFF2-40B4-BE49-F238E27FC236}">
                  <a16:creationId xmlns:a16="http://schemas.microsoft.com/office/drawing/2014/main" id="{C31BF609-295B-4CB6-841E-022009169CFA}"/>
                </a:ext>
              </a:extLst>
            </p:cNvPr>
            <p:cNvSpPr/>
            <p:nvPr/>
          </p:nvSpPr>
          <p:spPr>
            <a:xfrm>
              <a:off x="5912366" y="4174255"/>
              <a:ext cx="3420000"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chuỗi khớp với mẫu trong đó ký tự, n phía trước a đã được sử dụng nhiều lần từ reg_exp.txt và in cùng với số dòng.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68686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Lịch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Linux (UNIX)</a:t>
            </a:r>
          </a:p>
        </p:txBody>
      </p:sp>
      <p:sp>
        <p:nvSpPr>
          <p:cNvPr id="15" name="직사각형 14">
            <a:extLst>
              <a:ext uri="{FF2B5EF4-FFF2-40B4-BE49-F238E27FC236}">
                <a16:creationId xmlns:a16="http://schemas.microsoft.com/office/drawing/2014/main" id="{439DCE1C-801F-43E7-9286-D60EB80C9FCA}"/>
              </a:ext>
            </a:extLst>
          </p:cNvPr>
          <p:cNvSpPr/>
          <p:nvPr/>
        </p:nvSpPr>
        <p:spPr>
          <a:xfrm>
            <a:off x="712182" y="2182510"/>
            <a:ext cx="8630827"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UNIX,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LINUX, được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vào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1969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bởi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Kenneth Lane Thompson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Bell Labs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Mỹ</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người đã tạo ra một hệ điều hành có thể thực thi hiệu quả các chức năng đa người dùng và đa nhiệm.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UNIX là một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ngôn ngữ được thiết kế cho mô hình PDP-7. Điểm bất lợi là hệ điều hành phải được viết lại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ngôn ngữ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từng kiểu máy khác nhau.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1971, Bell Labs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chéo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để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8" name="그룹 17">
            <a:extLst>
              <a:ext uri="{FF2B5EF4-FFF2-40B4-BE49-F238E27FC236}">
                <a16:creationId xmlns:a16="http://schemas.microsoft.com/office/drawing/2014/main" id="{07928334-32AF-46A2-97F3-006B536CB7A1}"/>
              </a:ext>
            </a:extLst>
          </p:cNvPr>
          <p:cNvGrpSpPr/>
          <p:nvPr/>
        </p:nvGrpSpPr>
        <p:grpSpPr>
          <a:xfrm>
            <a:off x="559817" y="1936761"/>
            <a:ext cx="8783192" cy="215394"/>
            <a:chOff x="1027113" y="204562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UNIX,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thân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LINUX </a:t>
              </a:r>
            </a:p>
          </p:txBody>
        </p:sp>
      </p:grpSp>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Linux</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nvGrpSpPr>
          <p:cNvPr id="4" name="그룹 3">
            <a:extLst>
              <a:ext uri="{FF2B5EF4-FFF2-40B4-BE49-F238E27FC236}">
                <a16:creationId xmlns:a16="http://schemas.microsoft.com/office/drawing/2014/main" id="{7231649C-AE43-488D-98A6-2A6A8347CB75}"/>
              </a:ext>
            </a:extLst>
          </p:cNvPr>
          <p:cNvGrpSpPr/>
          <p:nvPr/>
        </p:nvGrpSpPr>
        <p:grpSpPr>
          <a:xfrm>
            <a:off x="2036713" y="3986754"/>
            <a:ext cx="5829397" cy="1616137"/>
            <a:chOff x="2036713" y="4611594"/>
            <a:chExt cx="5829397" cy="1616137"/>
          </a:xfrm>
        </p:grpSpPr>
        <p:sp>
          <p:nvSpPr>
            <p:cNvPr id="21" name="모서리가 둥근 직사각형 4">
              <a:extLst>
                <a:ext uri="{FF2B5EF4-FFF2-40B4-BE49-F238E27FC236}">
                  <a16:creationId xmlns:a16="http://schemas.microsoft.com/office/drawing/2014/main" id="{19A3371D-2450-494B-A87A-A7CB2EF83442}"/>
                </a:ext>
              </a:extLst>
            </p:cNvPr>
            <p:cNvSpPr/>
            <p:nvPr/>
          </p:nvSpPr>
          <p:spPr>
            <a:xfrm>
              <a:off x="2036713" y="4611594"/>
              <a:ext cx="5829397" cy="1616137"/>
            </a:xfrm>
            <a:prstGeom prst="roundRect">
              <a:avLst>
                <a:gd name="adj" fmla="val 0"/>
              </a:avLst>
            </a:prstGeom>
            <a:solidFill>
              <a:srgbClr val="FCFCFC"/>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 </a:t>
              </a:r>
              <a:endParaRPr lang="ko-KR" altLang="en-US" dirty="0"/>
            </a:p>
          </p:txBody>
        </p:sp>
        <p:grpSp>
          <p:nvGrpSpPr>
            <p:cNvPr id="3" name="그룹 2">
              <a:extLst>
                <a:ext uri="{FF2B5EF4-FFF2-40B4-BE49-F238E27FC236}">
                  <a16:creationId xmlns:a16="http://schemas.microsoft.com/office/drawing/2014/main" id="{917E86EA-9E85-421A-83F4-39F73B074033}"/>
                </a:ext>
              </a:extLst>
            </p:cNvPr>
            <p:cNvGrpSpPr/>
            <p:nvPr/>
          </p:nvGrpSpPr>
          <p:grpSpPr>
            <a:xfrm>
              <a:off x="2338427" y="4754469"/>
              <a:ext cx="5190344" cy="1368000"/>
              <a:chOff x="2728952" y="4555593"/>
              <a:chExt cx="5190344" cy="1368000"/>
            </a:xfrm>
          </p:grpSpPr>
          <p:pic>
            <p:nvPicPr>
              <p:cNvPr id="12" name="Picture 4">
                <a:extLst>
                  <a:ext uri="{FF2B5EF4-FFF2-40B4-BE49-F238E27FC236}">
                    <a16:creationId xmlns:a16="http://schemas.microsoft.com/office/drawing/2014/main" id="{2E96F319-5ABE-477F-AD26-B2A04070F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952" y="4555593"/>
                <a:ext cx="1368000" cy="1368000"/>
              </a:xfrm>
              <a:prstGeom prst="rect">
                <a:avLst/>
              </a:prstGeom>
              <a:noFill/>
              <a:ln w="635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32AEA4E-1524-4A3A-8FAA-B07BD25EF348}"/>
                  </a:ext>
                </a:extLst>
              </p:cNvPr>
              <p:cNvSpPr txBox="1"/>
              <p:nvPr/>
            </p:nvSpPr>
            <p:spPr>
              <a:xfrm>
                <a:off x="7180475" y="5691330"/>
                <a:ext cx="654025" cy="169277"/>
              </a:xfrm>
              <a:prstGeom prst="rect">
                <a:avLst/>
              </a:prstGeom>
              <a:noFill/>
            </p:spPr>
            <p:txBody>
              <a:bodyPr wrap="none" lIns="0" tIns="0" rIns="0" bIns="0" rtlCol="0">
                <a:spAutoFit/>
                <a:scene3d>
                  <a:camera prst="orthographicFront"/>
                  <a:lightRig rig="threePt" dir="t"/>
                </a:scene3d>
                <a:sp3d>
                  <a:bevelT w="0" h="6350"/>
                  <a:bevelB w="0" h="0"/>
                </a:sp3d>
              </a:bodyPr>
              <a:lstStyle/>
              <a:p>
                <a:pPr>
                  <a:spcAft>
                    <a:spcPts val="200"/>
                  </a:spcAft>
                  <a:defRPr/>
                </a:pPr>
                <a:r>
                  <a:rPr lang="en-US" altLang="ko-KR" sz="1100" dirty="0">
                    <a:solidFill>
                      <a:srgbClr val="000000"/>
                    </a:solidFill>
                    <a:latin typeface="SamsungOne-700" panose="020B0803030303020204" pitchFamily="34" charset="0"/>
                    <a:ea typeface="SamsungOne-700" panose="020B0803030303020204" pitchFamily="34" charset="0"/>
                  </a:rPr>
                  <a:t>UNIX Logo</a:t>
                </a:r>
              </a:p>
            </p:txBody>
          </p:sp>
          <p:sp>
            <p:nvSpPr>
              <p:cNvPr id="2" name="직사각형 1"/>
              <p:cNvSpPr/>
              <p:nvPr/>
            </p:nvSpPr>
            <p:spPr>
              <a:xfrm>
                <a:off x="4209964" y="4555593"/>
                <a:ext cx="2857500" cy="136800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2">
                <a:extLst>
                  <a:ext uri="{FF2B5EF4-FFF2-40B4-BE49-F238E27FC236}">
                    <a16:creationId xmlns:a16="http://schemas.microsoft.com/office/drawing/2014/main" id="{D419CF3D-2A92-4786-B7EF-39D231EA7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9963" y="4760045"/>
                <a:ext cx="2857500" cy="952500"/>
              </a:xfrm>
              <a:prstGeom prst="rect">
                <a:avLst/>
              </a:prstGeom>
              <a:noFill/>
              <a:ln w="6350">
                <a:noFill/>
              </a:ln>
              <a:extLst>
                <a:ext uri="{909E8E84-426E-40DD-AFC4-6F175D3DCCD1}">
                  <a14:hiddenFill xmlns:a14="http://schemas.microsoft.com/office/drawing/2010/main">
                    <a:solidFill>
                      <a:srgbClr val="FFFFFF"/>
                    </a:solidFill>
                  </a14:hiddenFill>
                </a:ext>
              </a:extLst>
            </p:spPr>
          </p:pic>
          <p:grpSp>
            <p:nvGrpSpPr>
              <p:cNvPr id="44" name="그룹 43"/>
              <p:cNvGrpSpPr/>
              <p:nvPr/>
            </p:nvGrpSpPr>
            <p:grpSpPr>
              <a:xfrm>
                <a:off x="7131614" y="5691330"/>
                <a:ext cx="787682" cy="232263"/>
                <a:chOff x="6509044" y="5758869"/>
                <a:chExt cx="787682" cy="232263"/>
              </a:xfrm>
            </p:grpSpPr>
            <p:cxnSp>
              <p:nvCxnSpPr>
                <p:cNvPr id="24" name="직선 연결선 23"/>
                <p:cNvCxnSpPr/>
                <p:nvPr/>
              </p:nvCxnSpPr>
              <p:spPr>
                <a:xfrm>
                  <a:off x="6509044" y="5991132"/>
                  <a:ext cx="787682"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7296726" y="5758869"/>
                  <a:ext cx="0" cy="2322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41166876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find : </a:t>
            </a: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Tìm kiếm tập tin và thư mục</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aphicFrame>
        <p:nvGraphicFramePr>
          <p:cNvPr id="6" name="표 5">
            <a:extLst>
              <a:ext uri="{FF2B5EF4-FFF2-40B4-BE49-F238E27FC236}">
                <a16:creationId xmlns:a16="http://schemas.microsoft.com/office/drawing/2014/main" id="{DF25AF4F-E41D-4DCB-9677-2086B312B957}"/>
              </a:ext>
            </a:extLst>
          </p:cNvPr>
          <p:cNvGraphicFramePr>
            <a:graphicFrameLocks noGrp="1"/>
          </p:cNvGraphicFramePr>
          <p:nvPr>
            <p:extLst>
              <p:ext uri="{D42A27DB-BD31-4B8C-83A1-F6EECF244321}">
                <p14:modId xmlns:p14="http://schemas.microsoft.com/office/powerpoint/2010/main" val="3809062465"/>
              </p:ext>
            </p:extLst>
          </p:nvPr>
        </p:nvGraphicFramePr>
        <p:xfrm>
          <a:off x="559816" y="1929078"/>
          <a:ext cx="8691187" cy="2526190"/>
        </p:xfrm>
        <a:graphic>
          <a:graphicData uri="http://schemas.openxmlformats.org/drawingml/2006/table">
            <a:tbl>
              <a:tblPr firstRow="1" bandRow="1">
                <a:tableStyleId>{5C22544A-7EE6-4342-B048-85BDC9FD1C3A}</a:tableStyleId>
              </a:tblPr>
              <a:tblGrid>
                <a:gridCol w="1757173">
                  <a:extLst>
                    <a:ext uri="{9D8B030D-6E8A-4147-A177-3AD203B41FA5}">
                      <a16:colId xmlns:a16="http://schemas.microsoft.com/office/drawing/2014/main" val="2893669326"/>
                    </a:ext>
                  </a:extLst>
                </a:gridCol>
                <a:gridCol w="6934014">
                  <a:extLst>
                    <a:ext uri="{9D8B030D-6E8A-4147-A177-3AD203B41FA5}">
                      <a16:colId xmlns:a16="http://schemas.microsoft.com/office/drawing/2014/main" val="2723376963"/>
                    </a:ext>
                  </a:extLst>
                </a:gridCol>
              </a:tblGrid>
              <a:tr h="337467">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find</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Nghĩa</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327024">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Chức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năng</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kiếm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tệp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phù</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hợp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với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tiêu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chí</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trí</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đã</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chỉ</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định</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327024">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Cú</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pháp</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đường</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dẫn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what-to-find  do-something-to-it</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1019109">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Tùy</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chọn</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0" hangingPunct="1">
                        <a:lnSpc>
                          <a:spcPct val="100000"/>
                        </a:lnSpc>
                        <a:spcBef>
                          <a:spcPts val="0"/>
                        </a:spcBef>
                        <a:spcAft>
                          <a:spcPts val="0"/>
                        </a:spcAft>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-name tên tệp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 kiếm theo tên tệp</a:t>
                      </a:r>
                    </a:p>
                    <a:p>
                      <a:pPr marL="0" marR="0" indent="0" algn="l" defTabSz="914400" rtl="0" eaLnBrk="1" fontAlgn="base" latinLnBrk="0" hangingPunct="1">
                        <a:lnSpc>
                          <a:spcPct val="100000"/>
                        </a:lnSpc>
                        <a:spcBef>
                          <a:spcPts val="0"/>
                        </a:spcBef>
                        <a:spcAft>
                          <a:spcPts val="0"/>
                        </a:spcAft>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-type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 kiếm theo loại tốt</a:t>
                      </a:r>
                    </a:p>
                    <a:p>
                      <a:pPr marL="0" marR="0" indent="0" algn="l" defTabSz="914400" rtl="0" eaLnBrk="1" fontAlgn="base" latinLnBrk="0" hangingPunct="1">
                        <a:lnSpc>
                          <a:spcPct val="100000"/>
                        </a:lnSpc>
                        <a:spcBef>
                          <a:spcPts val="0"/>
                        </a:spcBef>
                        <a:spcAft>
                          <a:spcPts val="0"/>
                        </a:spcAft>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-user loginID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 kiếm các tệp mà người dùng được chỉ định sở hữu</a:t>
                      </a:r>
                    </a:p>
                    <a:p>
                      <a:pPr marL="0" marR="0" indent="0" algn="l" defTabSz="914400" rtl="0" eaLnBrk="1" fontAlgn="base" latinLnBrk="0" hangingPunct="1">
                        <a:lnSpc>
                          <a:spcPct val="100000"/>
                        </a:lnSpc>
                        <a:spcBef>
                          <a:spcPts val="0"/>
                        </a:spcBef>
                        <a:spcAft>
                          <a:spcPts val="0"/>
                        </a:spcAft>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-perm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Quyền</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 kiếm các tệp phù hợp với quyền được chỉ định</a:t>
                      </a:r>
                    </a:p>
                    <a:p>
                      <a:pPr marL="0" marR="0" indent="0" algn="l" defTabSz="914400" rtl="0" eaLnBrk="1" fontAlgn="base" latinLnBrk="0" hangingPunct="1">
                        <a:lnSpc>
                          <a:spcPct val="100000"/>
                        </a:lnSpc>
                        <a:spcBef>
                          <a:spcPts val="0"/>
                        </a:spcBef>
                        <a:spcAft>
                          <a:spcPts val="0"/>
                        </a:spcAft>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-exec cmd {} \;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Chạy một lệnh trên mỗi tệp được tìm thấy</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15566">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Ví</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dụ</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0"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find  .  -name  hello.</a:t>
                      </a:r>
                    </a:p>
                    <a:p>
                      <a:pPr marL="0" marR="0" indent="0" algn="l" defTabSz="914400" rtl="0" eaLnBrk="1" fontAlgn="base" latinLnBrk="0"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find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tmp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-user  pi0  -exec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 \;</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4191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find : </a:t>
            </a: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Tìm kiếm tập tin và thư mục</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 name="그룹 2"/>
          <p:cNvGrpSpPr>
            <a:grpSpLocks noChangeAspect="1"/>
          </p:cNvGrpSpPr>
          <p:nvPr/>
        </p:nvGrpSpPr>
        <p:grpSpPr>
          <a:xfrm>
            <a:off x="557935" y="1946920"/>
            <a:ext cx="5040000" cy="2804293"/>
            <a:chOff x="5984016" y="4487674"/>
            <a:chExt cx="3321908" cy="1848334"/>
          </a:xfrm>
        </p:grpSpPr>
        <p:pic>
          <p:nvPicPr>
            <p:cNvPr id="64" name="그림 63" descr="텍스트이(가) 표시된 사진&#10;&#10;자동 생성된 설명">
              <a:extLst>
                <a:ext uri="{FF2B5EF4-FFF2-40B4-BE49-F238E27FC236}">
                  <a16:creationId xmlns:a16="http://schemas.microsoft.com/office/drawing/2014/main" id="{C3A17B92-8E57-43BB-8099-2DD3195C6A8D}"/>
                </a:ext>
              </a:extLst>
            </p:cNvPr>
            <p:cNvPicPr>
              <a:picLocks noChangeAspect="1"/>
            </p:cNvPicPr>
            <p:nvPr/>
          </p:nvPicPr>
          <p:blipFill>
            <a:blip r:embed="rId3"/>
            <a:stretch>
              <a:fillRect/>
            </a:stretch>
          </p:blipFill>
          <p:spPr>
            <a:xfrm>
              <a:off x="5984016" y="4487674"/>
              <a:ext cx="3321908" cy="1848334"/>
            </a:xfrm>
            <a:prstGeom prst="rect">
              <a:avLst/>
            </a:prstGeom>
            <a:ln w="6350">
              <a:noFill/>
            </a:ln>
          </p:spPr>
        </p:pic>
        <p:pic>
          <p:nvPicPr>
            <p:cNvPr id="24" name="그림 23" descr="텍스트, 모니터, 스크린샷, 실내이(가) 표시된 사진&#10;&#10;자동 생성된 설명">
              <a:extLst>
                <a:ext uri="{FF2B5EF4-FFF2-40B4-BE49-F238E27FC236}">
                  <a16:creationId xmlns:a16="http://schemas.microsoft.com/office/drawing/2014/main" id="{9DDEFB8F-D404-4A19-8357-4DEF1C318ADC}"/>
                </a:ext>
              </a:extLst>
            </p:cNvPr>
            <p:cNvPicPr>
              <a:picLocks noChangeAspect="1"/>
            </p:cNvPicPr>
            <p:nvPr/>
          </p:nvPicPr>
          <p:blipFill rotWithShape="1">
            <a:blip r:embed="rId4"/>
            <a:srcRect l="336" t="6661" r="430"/>
            <a:stretch/>
          </p:blipFill>
          <p:spPr>
            <a:xfrm>
              <a:off x="5988602" y="4611212"/>
              <a:ext cx="3281857" cy="1717595"/>
            </a:xfrm>
            <a:prstGeom prst="rect">
              <a:avLst/>
            </a:prstGeom>
            <a:ln>
              <a:noFill/>
            </a:ln>
          </p:spPr>
        </p:pic>
        <p:pic>
          <p:nvPicPr>
            <p:cNvPr id="52" name="그림 51" descr="텍스트이(가) 표시된 사진&#10;&#10;자동 생성된 설명">
              <a:extLst>
                <a:ext uri="{FF2B5EF4-FFF2-40B4-BE49-F238E27FC236}">
                  <a16:creationId xmlns:a16="http://schemas.microsoft.com/office/drawing/2014/main" id="{63D41B77-6455-401A-AE1D-AC7DBDD5147F}"/>
                </a:ext>
              </a:extLst>
            </p:cNvPr>
            <p:cNvPicPr>
              <a:picLocks noChangeAspect="1"/>
            </p:cNvPicPr>
            <p:nvPr/>
          </p:nvPicPr>
          <p:blipFill rotWithShape="1">
            <a:blip r:embed="rId5"/>
            <a:srcRect l="18024" t="15671" r="13145" b="32830"/>
            <a:stretch/>
          </p:blipFill>
          <p:spPr>
            <a:xfrm>
              <a:off x="6230191" y="4783492"/>
              <a:ext cx="2719715" cy="1313521"/>
            </a:xfrm>
            <a:prstGeom prst="rect">
              <a:avLst/>
            </a:prstGeom>
            <a:ln>
              <a:noFill/>
            </a:ln>
          </p:spPr>
        </p:pic>
        <p:sp>
          <p:nvSpPr>
            <p:cNvPr id="26" name="직사각형 25">
              <a:extLst>
                <a:ext uri="{FF2B5EF4-FFF2-40B4-BE49-F238E27FC236}">
                  <a16:creationId xmlns:a16="http://schemas.microsoft.com/office/drawing/2014/main" id="{67EB26B0-B7D2-4DFC-9167-D3130C63A496}"/>
                </a:ext>
              </a:extLst>
            </p:cNvPr>
            <p:cNvSpPr/>
            <p:nvPr/>
          </p:nvSpPr>
          <p:spPr>
            <a:xfrm>
              <a:off x="6882167" y="5122492"/>
              <a:ext cx="872091" cy="98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9" name="직사각형 68">
              <a:extLst>
                <a:ext uri="{FF2B5EF4-FFF2-40B4-BE49-F238E27FC236}">
                  <a16:creationId xmlns:a16="http://schemas.microsoft.com/office/drawing/2014/main" id="{67EB26B0-B7D2-4DFC-9167-D3130C63A496}"/>
                </a:ext>
              </a:extLst>
            </p:cNvPr>
            <p:cNvSpPr/>
            <p:nvPr/>
          </p:nvSpPr>
          <p:spPr>
            <a:xfrm>
              <a:off x="6882167" y="4975115"/>
              <a:ext cx="872091" cy="98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44" name="그룹 43"/>
          <p:cNvGrpSpPr/>
          <p:nvPr/>
        </p:nvGrpSpPr>
        <p:grpSpPr>
          <a:xfrm>
            <a:off x="5831999" y="2005158"/>
            <a:ext cx="3572366" cy="781040"/>
            <a:chOff x="5760000" y="2005158"/>
            <a:chExt cx="3572366" cy="781040"/>
          </a:xfrm>
        </p:grpSpPr>
        <p:grpSp>
          <p:nvGrpSpPr>
            <p:cNvPr id="45" name="그룹 44">
              <a:extLst>
                <a:ext uri="{FF2B5EF4-FFF2-40B4-BE49-F238E27FC236}">
                  <a16:creationId xmlns:a16="http://schemas.microsoft.com/office/drawing/2014/main" id="{69E77209-A44C-4729-A89A-5625717230F3}"/>
                </a:ext>
              </a:extLst>
            </p:cNvPr>
            <p:cNvGrpSpPr/>
            <p:nvPr/>
          </p:nvGrpSpPr>
          <p:grpSpPr>
            <a:xfrm>
              <a:off x="5760000" y="2005158"/>
              <a:ext cx="3572365" cy="215444"/>
              <a:chOff x="1027113" y="2045622"/>
              <a:chExt cx="3573192" cy="215494"/>
            </a:xfrm>
          </p:grpSpPr>
          <p:sp>
            <p:nvSpPr>
              <p:cNvPr id="47" name="직사각형 46">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7">
                <a:extLst>
                  <a:ext uri="{FF2B5EF4-FFF2-40B4-BE49-F238E27FC236}">
                    <a16:creationId xmlns:a16="http://schemas.microsoft.com/office/drawing/2014/main" id="{5D6EC5F0-8DEE-4A30-BDD5-F505C9AC395A}"/>
                  </a:ext>
                </a:extLst>
              </p:cNvPr>
              <p:cNvSpPr/>
              <p:nvPr/>
            </p:nvSpPr>
            <p:spPr>
              <a:xfrm>
                <a:off x="1179512" y="2045622"/>
                <a:ext cx="3420793"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-name options: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kiếm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46" name="직사각형 45">
              <a:extLst>
                <a:ext uri="{FF2B5EF4-FFF2-40B4-BE49-F238E27FC236}">
                  <a16:creationId xmlns:a16="http://schemas.microsoft.com/office/drawing/2014/main" id="{523EC5E8-68FB-4009-AE0A-E6880A7FE718}"/>
                </a:ext>
              </a:extLst>
            </p:cNvPr>
            <p:cNvSpPr/>
            <p:nvPr/>
          </p:nvSpPr>
          <p:spPr>
            <a:xfrm>
              <a:off x="5912366" y="2240717"/>
              <a:ext cx="3420000"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tìm thấy tệp hoặc thư mục có tên 'b.txt' trong thư mục hiện tại.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9" name="그룹 48"/>
          <p:cNvGrpSpPr/>
          <p:nvPr/>
        </p:nvGrpSpPr>
        <p:grpSpPr>
          <a:xfrm>
            <a:off x="5831999" y="2952615"/>
            <a:ext cx="3572366" cy="1204998"/>
            <a:chOff x="5760000" y="3743368"/>
            <a:chExt cx="3572366" cy="1204998"/>
          </a:xfrm>
        </p:grpSpPr>
        <p:grpSp>
          <p:nvGrpSpPr>
            <p:cNvPr id="50" name="그룹 49">
              <a:extLst>
                <a:ext uri="{FF2B5EF4-FFF2-40B4-BE49-F238E27FC236}">
                  <a16:creationId xmlns:a16="http://schemas.microsoft.com/office/drawing/2014/main" id="{81E0C466-3B92-4DCF-B565-508CFBB0078C}"/>
                </a:ext>
              </a:extLst>
            </p:cNvPr>
            <p:cNvGrpSpPr/>
            <p:nvPr/>
          </p:nvGrpSpPr>
          <p:grpSpPr>
            <a:xfrm>
              <a:off x="5760000" y="3743368"/>
              <a:ext cx="3473925" cy="430887"/>
              <a:chOff x="1027113" y="1850248"/>
              <a:chExt cx="3474729" cy="430987"/>
            </a:xfrm>
          </p:grpSpPr>
          <p:sp>
            <p:nvSpPr>
              <p:cNvPr id="53" name="직사각형 52">
                <a:extLst>
                  <a:ext uri="{FF2B5EF4-FFF2-40B4-BE49-F238E27FC236}">
                    <a16:creationId xmlns:a16="http://schemas.microsoft.com/office/drawing/2014/main" id="{C6D50A87-DB7C-41D9-BBFA-F390C6455833}"/>
                  </a:ext>
                </a:extLst>
              </p:cNvPr>
              <p:cNvSpPr/>
              <p:nvPr/>
            </p:nvSpPr>
            <p:spPr>
              <a:xfrm>
                <a:off x="1027113" y="1861621"/>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4" name="직사각형 53">
                <a:extLst>
                  <a:ext uri="{FF2B5EF4-FFF2-40B4-BE49-F238E27FC236}">
                    <a16:creationId xmlns:a16="http://schemas.microsoft.com/office/drawing/2014/main" id="{42140E5F-FDB4-4CAF-B61F-E0B6D239C726}"/>
                  </a:ext>
                </a:extLst>
              </p:cNvPr>
              <p:cNvSpPr/>
              <p:nvPr/>
            </p:nvSpPr>
            <p:spPr>
              <a:xfrm>
                <a:off x="1179512" y="1850248"/>
                <a:ext cx="3322330"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user options</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Tìm kiếm các tệp mà người dùng được chỉ định sở hữu.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51" name="직사각형 50">
              <a:extLst>
                <a:ext uri="{FF2B5EF4-FFF2-40B4-BE49-F238E27FC236}">
                  <a16:creationId xmlns:a16="http://schemas.microsoft.com/office/drawing/2014/main" id="{C31BF609-295B-4CB6-841E-022009169CFA}"/>
                </a:ext>
              </a:extLst>
            </p:cNvPr>
            <p:cNvSpPr/>
            <p:nvPr/>
          </p:nvSpPr>
          <p:spPr>
            <a:xfrm>
              <a:off x="5912366" y="4202830"/>
              <a:ext cx="3420000"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Người dùng có thể tìm thấy tệp pi hoặc thư mục trong thư mục hiện tại/Vị trí máy tính để bàn.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2947927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a:grpSpLocks noChangeAspect="1"/>
          </p:cNvGrpSpPr>
          <p:nvPr/>
        </p:nvGrpSpPr>
        <p:grpSpPr>
          <a:xfrm>
            <a:off x="557935" y="1946920"/>
            <a:ext cx="5040000" cy="3120301"/>
            <a:chOff x="4082143" y="2806826"/>
            <a:chExt cx="5262452" cy="3258023"/>
          </a:xfrm>
        </p:grpSpPr>
        <p:grpSp>
          <p:nvGrpSpPr>
            <p:cNvPr id="78" name="그룹 77">
              <a:extLst>
                <a:ext uri="{FF2B5EF4-FFF2-40B4-BE49-F238E27FC236}">
                  <a16:creationId xmlns:a16="http://schemas.microsoft.com/office/drawing/2014/main" id="{1A1B596D-06E5-4118-AB1A-4FF0077414C8}"/>
                </a:ext>
              </a:extLst>
            </p:cNvPr>
            <p:cNvGrpSpPr/>
            <p:nvPr/>
          </p:nvGrpSpPr>
          <p:grpSpPr>
            <a:xfrm>
              <a:off x="4082143" y="2806826"/>
              <a:ext cx="5262452" cy="3258023"/>
              <a:chOff x="2986790" y="2334986"/>
              <a:chExt cx="6919210" cy="4486543"/>
            </a:xfrm>
          </p:grpSpPr>
          <p:pic>
            <p:nvPicPr>
              <p:cNvPr id="79" name="그림 78" descr="텍스트이(가) 표시된 사진&#10;&#10;자동 생성된 설명">
                <a:extLst>
                  <a:ext uri="{FF2B5EF4-FFF2-40B4-BE49-F238E27FC236}">
                    <a16:creationId xmlns:a16="http://schemas.microsoft.com/office/drawing/2014/main" id="{1E6846B4-E0E0-4C53-9196-9573507E67CE}"/>
                  </a:ext>
                </a:extLst>
              </p:cNvPr>
              <p:cNvPicPr>
                <a:picLocks noChangeAspect="1"/>
              </p:cNvPicPr>
              <p:nvPr/>
            </p:nvPicPr>
            <p:blipFill>
              <a:blip r:embed="rId3"/>
              <a:stretch>
                <a:fillRect/>
              </a:stretch>
            </p:blipFill>
            <p:spPr>
              <a:xfrm>
                <a:off x="2986790" y="2971629"/>
                <a:ext cx="6919210" cy="3849900"/>
              </a:xfrm>
              <a:prstGeom prst="rect">
                <a:avLst/>
              </a:prstGeom>
            </p:spPr>
          </p:pic>
          <p:pic>
            <p:nvPicPr>
              <p:cNvPr id="80" name="그림 79" descr="텍스트이(가) 표시된 사진&#10;&#10;자동 생성된 설명">
                <a:extLst>
                  <a:ext uri="{FF2B5EF4-FFF2-40B4-BE49-F238E27FC236}">
                    <a16:creationId xmlns:a16="http://schemas.microsoft.com/office/drawing/2014/main" id="{7A59FECB-0C90-48E9-8787-C6B0CDC138A1}"/>
                  </a:ext>
                </a:extLst>
              </p:cNvPr>
              <p:cNvPicPr>
                <a:picLocks noChangeAspect="1"/>
              </p:cNvPicPr>
              <p:nvPr/>
            </p:nvPicPr>
            <p:blipFill rotWithShape="1">
              <a:blip r:embed="rId4"/>
              <a:srcRect b="6479"/>
              <a:stretch/>
            </p:blipFill>
            <p:spPr>
              <a:xfrm>
                <a:off x="2986790" y="2334986"/>
                <a:ext cx="6919210" cy="3600450"/>
              </a:xfrm>
              <a:prstGeom prst="rect">
                <a:avLst/>
              </a:prstGeom>
            </p:spPr>
          </p:pic>
        </p:grpSp>
        <p:sp>
          <p:nvSpPr>
            <p:cNvPr id="81" name="직사각형 80">
              <a:extLst>
                <a:ext uri="{FF2B5EF4-FFF2-40B4-BE49-F238E27FC236}">
                  <a16:creationId xmlns:a16="http://schemas.microsoft.com/office/drawing/2014/main" id="{8A558119-D290-4B36-8D6A-993B618F6DDC}"/>
                </a:ext>
              </a:extLst>
            </p:cNvPr>
            <p:cNvSpPr/>
            <p:nvPr/>
          </p:nvSpPr>
          <p:spPr>
            <a:xfrm>
              <a:off x="5645443" y="3230944"/>
              <a:ext cx="1376451" cy="96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2" name="직사각형 81">
              <a:extLst>
                <a:ext uri="{FF2B5EF4-FFF2-40B4-BE49-F238E27FC236}">
                  <a16:creationId xmlns:a16="http://schemas.microsoft.com/office/drawing/2014/main" id="{EE972C8B-3884-42A2-A97E-FDA0A9BDA5E9}"/>
                </a:ext>
              </a:extLst>
            </p:cNvPr>
            <p:cNvSpPr/>
            <p:nvPr/>
          </p:nvSpPr>
          <p:spPr>
            <a:xfrm>
              <a:off x="5632743" y="4545394"/>
              <a:ext cx="1376451" cy="96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find : </a:t>
            </a: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Tìm kiếm tập tin và thư mục</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59" name="그룹 58">
            <a:extLst>
              <a:ext uri="{FF2B5EF4-FFF2-40B4-BE49-F238E27FC236}">
                <a16:creationId xmlns:a16="http://schemas.microsoft.com/office/drawing/2014/main" id="{69E77209-A44C-4729-A89A-5625717230F3}"/>
              </a:ext>
            </a:extLst>
          </p:cNvPr>
          <p:cNvGrpSpPr/>
          <p:nvPr/>
        </p:nvGrpSpPr>
        <p:grpSpPr>
          <a:xfrm>
            <a:off x="5831999" y="2005158"/>
            <a:ext cx="3572365" cy="646331"/>
            <a:chOff x="1027113" y="2045622"/>
            <a:chExt cx="3573192" cy="646481"/>
          </a:xfrm>
        </p:grpSpPr>
        <p:sp>
          <p:nvSpPr>
            <p:cNvPr id="61" name="직사각형 60">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2" name="직사각형 61">
              <a:extLst>
                <a:ext uri="{FF2B5EF4-FFF2-40B4-BE49-F238E27FC236}">
                  <a16:creationId xmlns:a16="http://schemas.microsoft.com/office/drawing/2014/main" id="{5D6EC5F0-8DEE-4A30-BDD5-F505C9AC395A}"/>
                </a:ext>
              </a:extLst>
            </p:cNvPr>
            <p:cNvSpPr/>
            <p:nvPr/>
          </p:nvSpPr>
          <p:spPr>
            <a:xfrm>
              <a:off x="1179512" y="2045622"/>
              <a:ext cx="3420793" cy="646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Để thực hiện thao tác tương tự trên tất cả các tệp được tìm thấy bằng lệnh find, hãy sử dụng tùy chọn -exec hoặc -ok.</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63" name="그룹 62"/>
          <p:cNvGrpSpPr/>
          <p:nvPr/>
        </p:nvGrpSpPr>
        <p:grpSpPr>
          <a:xfrm>
            <a:off x="5831999" y="2809740"/>
            <a:ext cx="3572366" cy="1907755"/>
            <a:chOff x="5760000" y="3743368"/>
            <a:chExt cx="3572366" cy="1907755"/>
          </a:xfrm>
        </p:grpSpPr>
        <p:grpSp>
          <p:nvGrpSpPr>
            <p:cNvPr id="64" name="그룹 63">
              <a:extLst>
                <a:ext uri="{FF2B5EF4-FFF2-40B4-BE49-F238E27FC236}">
                  <a16:creationId xmlns:a16="http://schemas.microsoft.com/office/drawing/2014/main" id="{81E0C466-3B92-4DCF-B565-508CFBB0078C}"/>
                </a:ext>
              </a:extLst>
            </p:cNvPr>
            <p:cNvGrpSpPr/>
            <p:nvPr/>
          </p:nvGrpSpPr>
          <p:grpSpPr>
            <a:xfrm>
              <a:off x="5760000" y="3743368"/>
              <a:ext cx="3473925" cy="430887"/>
              <a:chOff x="1027113" y="1850248"/>
              <a:chExt cx="3474729" cy="430987"/>
            </a:xfrm>
          </p:grpSpPr>
          <p:sp>
            <p:nvSpPr>
              <p:cNvPr id="66" name="직사각형 65">
                <a:extLst>
                  <a:ext uri="{FF2B5EF4-FFF2-40B4-BE49-F238E27FC236}">
                    <a16:creationId xmlns:a16="http://schemas.microsoft.com/office/drawing/2014/main" id="{C6D50A87-DB7C-41D9-BBFA-F390C6455833}"/>
                  </a:ext>
                </a:extLst>
              </p:cNvPr>
              <p:cNvSpPr/>
              <p:nvPr/>
            </p:nvSpPr>
            <p:spPr>
              <a:xfrm>
                <a:off x="1027113" y="1861621"/>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7" name="직사각형 66">
                <a:extLst>
                  <a:ext uri="{FF2B5EF4-FFF2-40B4-BE49-F238E27FC236}">
                    <a16:creationId xmlns:a16="http://schemas.microsoft.com/office/drawing/2014/main" id="{42140E5F-FDB4-4CAF-B61F-E0B6D239C726}"/>
                  </a:ext>
                </a:extLst>
              </p:cNvPr>
              <p:cNvSpPr/>
              <p:nvPr/>
            </p:nvSpPr>
            <p:spPr>
              <a:xfrm>
                <a:off x="1179512" y="1850248"/>
                <a:ext cx="3322330"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Để tìm và xóa tất cả các tệp thuộc sở hữu của pi trong thư mục /tmp,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65" name="직사각형 64">
              <a:extLst>
                <a:ext uri="{FF2B5EF4-FFF2-40B4-BE49-F238E27FC236}">
                  <a16:creationId xmlns:a16="http://schemas.microsoft.com/office/drawing/2014/main" id="{C31BF609-295B-4CB6-841E-022009169CFA}"/>
                </a:ext>
              </a:extLst>
            </p:cNvPr>
            <p:cNvSpPr/>
            <p:nvPr/>
          </p:nvSpPr>
          <p:spPr>
            <a:xfrm>
              <a:off x="5912366" y="4202830"/>
              <a:ext cx="3420000"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Đường dẫn tuyệt đối của các tệp được tìm thấy bởi lệnh find sẽ thay thế { } sau lệnh exec.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Phải có khoảng trống giữa lệnh rm và { }, giữa { } và </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 và ; không nên có khoảng trống ở giữa.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68" name="그룹 67">
            <a:extLst>
              <a:ext uri="{FF2B5EF4-FFF2-40B4-BE49-F238E27FC236}">
                <a16:creationId xmlns:a16="http://schemas.microsoft.com/office/drawing/2014/main" id="{69E77209-A44C-4729-A89A-5625717230F3}"/>
              </a:ext>
            </a:extLst>
          </p:cNvPr>
          <p:cNvGrpSpPr/>
          <p:nvPr/>
        </p:nvGrpSpPr>
        <p:grpSpPr>
          <a:xfrm>
            <a:off x="5831999" y="4875746"/>
            <a:ext cx="3572365" cy="1077218"/>
            <a:chOff x="1027113" y="2045622"/>
            <a:chExt cx="3573192" cy="1077468"/>
          </a:xfrm>
        </p:grpSpPr>
        <p:sp>
          <p:nvSpPr>
            <p:cNvPr id="70" name="직사각형 69">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1" name="직사각형 70">
              <a:extLst>
                <a:ext uri="{FF2B5EF4-FFF2-40B4-BE49-F238E27FC236}">
                  <a16:creationId xmlns:a16="http://schemas.microsoft.com/office/drawing/2014/main" id="{5D6EC5F0-8DEE-4A30-BDD5-F505C9AC395A}"/>
                </a:ext>
              </a:extLst>
            </p:cNvPr>
            <p:cNvSpPr/>
            <p:nvPr/>
          </p:nvSpPr>
          <p:spPr>
            <a:xfrm>
              <a:off x="1179512" y="2045622"/>
              <a:ext cx="3420793" cy="107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Sử dụng –ok thay vì –exec để xác minh từng tệp được tìm thấy bằng lệnh find trước khi xóa chúng. Khi sử dụng tùy chọn –ok, bạn có thể kiểm tra xem nó có liên tục hỏi bạn có muốn xóa không.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1041656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tar</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 name="그룹 1"/>
          <p:cNvGrpSpPr>
            <a:grpSpLocks noChangeAspect="1"/>
          </p:cNvGrpSpPr>
          <p:nvPr/>
        </p:nvGrpSpPr>
        <p:grpSpPr>
          <a:xfrm>
            <a:off x="557935" y="1946920"/>
            <a:ext cx="5040000" cy="2804293"/>
            <a:chOff x="6082456" y="4178449"/>
            <a:chExt cx="3321908" cy="1848334"/>
          </a:xfrm>
        </p:grpSpPr>
        <p:pic>
          <p:nvPicPr>
            <p:cNvPr id="64" name="그림 63" descr="텍스트이(가) 표시된 사진&#10;&#10;자동 생성된 설명">
              <a:extLst>
                <a:ext uri="{FF2B5EF4-FFF2-40B4-BE49-F238E27FC236}">
                  <a16:creationId xmlns:a16="http://schemas.microsoft.com/office/drawing/2014/main" id="{C3A17B92-8E57-43BB-8099-2DD3195C6A8D}"/>
                </a:ext>
              </a:extLst>
            </p:cNvPr>
            <p:cNvPicPr>
              <a:picLocks noChangeAspect="1"/>
            </p:cNvPicPr>
            <p:nvPr/>
          </p:nvPicPr>
          <p:blipFill>
            <a:blip r:embed="rId3"/>
            <a:stretch>
              <a:fillRect/>
            </a:stretch>
          </p:blipFill>
          <p:spPr>
            <a:xfrm>
              <a:off x="6082456" y="4178449"/>
              <a:ext cx="3321908" cy="1848334"/>
            </a:xfrm>
            <a:prstGeom prst="rect">
              <a:avLst/>
            </a:prstGeom>
            <a:ln w="6350">
              <a:noFill/>
            </a:ln>
          </p:spPr>
        </p:pic>
        <p:pic>
          <p:nvPicPr>
            <p:cNvPr id="24" name="그림 23" descr="텍스트, 모니터, 스크린샷, 실내이(가) 표시된 사진&#10;&#10;자동 생성된 설명">
              <a:extLst>
                <a:ext uri="{FF2B5EF4-FFF2-40B4-BE49-F238E27FC236}">
                  <a16:creationId xmlns:a16="http://schemas.microsoft.com/office/drawing/2014/main" id="{9DDEFB8F-D404-4A19-8357-4DEF1C318ADC}"/>
                </a:ext>
              </a:extLst>
            </p:cNvPr>
            <p:cNvPicPr>
              <a:picLocks noChangeAspect="1"/>
            </p:cNvPicPr>
            <p:nvPr/>
          </p:nvPicPr>
          <p:blipFill rotWithShape="1">
            <a:blip r:embed="rId4"/>
            <a:srcRect l="336" t="6661" r="430"/>
            <a:stretch/>
          </p:blipFill>
          <p:spPr>
            <a:xfrm>
              <a:off x="6087042" y="4301987"/>
              <a:ext cx="3281857" cy="1717595"/>
            </a:xfrm>
            <a:prstGeom prst="rect">
              <a:avLst/>
            </a:prstGeom>
          </p:spPr>
        </p:pic>
        <p:pic>
          <p:nvPicPr>
            <p:cNvPr id="52" name="그림 51" descr="텍스트이(가) 표시된 사진&#10;&#10;자동 생성된 설명">
              <a:extLst>
                <a:ext uri="{FF2B5EF4-FFF2-40B4-BE49-F238E27FC236}">
                  <a16:creationId xmlns:a16="http://schemas.microsoft.com/office/drawing/2014/main" id="{63D41B77-6455-401A-AE1D-AC7DBDD5147F}"/>
                </a:ext>
              </a:extLst>
            </p:cNvPr>
            <p:cNvPicPr>
              <a:picLocks noChangeAspect="1"/>
            </p:cNvPicPr>
            <p:nvPr/>
          </p:nvPicPr>
          <p:blipFill rotWithShape="1">
            <a:blip r:embed="rId5"/>
            <a:srcRect l="18024" t="15671" r="13145" b="32830"/>
            <a:stretch/>
          </p:blipFill>
          <p:spPr>
            <a:xfrm>
              <a:off x="6328631" y="4474267"/>
              <a:ext cx="2719715" cy="1313521"/>
            </a:xfrm>
            <a:prstGeom prst="rect">
              <a:avLst/>
            </a:prstGeom>
          </p:spPr>
        </p:pic>
        <p:sp>
          <p:nvSpPr>
            <p:cNvPr id="26" name="직사각형 25">
              <a:extLst>
                <a:ext uri="{FF2B5EF4-FFF2-40B4-BE49-F238E27FC236}">
                  <a16:creationId xmlns:a16="http://schemas.microsoft.com/office/drawing/2014/main" id="{67EB26B0-B7D2-4DFC-9167-D3130C63A496}"/>
                </a:ext>
              </a:extLst>
            </p:cNvPr>
            <p:cNvSpPr/>
            <p:nvPr/>
          </p:nvSpPr>
          <p:spPr>
            <a:xfrm>
              <a:off x="6980607" y="4813267"/>
              <a:ext cx="872091" cy="98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9" name="직사각형 68">
              <a:extLst>
                <a:ext uri="{FF2B5EF4-FFF2-40B4-BE49-F238E27FC236}">
                  <a16:creationId xmlns:a16="http://schemas.microsoft.com/office/drawing/2014/main" id="{67EB26B0-B7D2-4DFC-9167-D3130C63A496}"/>
                </a:ext>
              </a:extLst>
            </p:cNvPr>
            <p:cNvSpPr/>
            <p:nvPr/>
          </p:nvSpPr>
          <p:spPr>
            <a:xfrm>
              <a:off x="6980607" y="4665890"/>
              <a:ext cx="872091" cy="98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7" name="그룹 16"/>
            <p:cNvGrpSpPr/>
            <p:nvPr/>
          </p:nvGrpSpPr>
          <p:grpSpPr>
            <a:xfrm>
              <a:off x="6318620" y="4338600"/>
              <a:ext cx="2747355" cy="1404340"/>
              <a:chOff x="3548455" y="2694135"/>
              <a:chExt cx="5212561" cy="2664457"/>
            </a:xfrm>
          </p:grpSpPr>
          <p:grpSp>
            <p:nvGrpSpPr>
              <p:cNvPr id="18" name="그룹 17">
                <a:extLst>
                  <a:ext uri="{FF2B5EF4-FFF2-40B4-BE49-F238E27FC236}">
                    <a16:creationId xmlns:a16="http://schemas.microsoft.com/office/drawing/2014/main" id="{6A833353-18A8-4CC3-91F0-DD0553BDFFF1}"/>
                  </a:ext>
                </a:extLst>
              </p:cNvPr>
              <p:cNvGrpSpPr/>
              <p:nvPr/>
            </p:nvGrpSpPr>
            <p:grpSpPr>
              <a:xfrm>
                <a:off x="3555011" y="2694135"/>
                <a:ext cx="5206005" cy="2664457"/>
                <a:chOff x="3555011" y="2694135"/>
                <a:chExt cx="5206005" cy="2664457"/>
              </a:xfrm>
            </p:grpSpPr>
            <p:pic>
              <p:nvPicPr>
                <p:cNvPr id="29" name="그림 28" descr="텍스트, 모니터, 스크린샷, 화면이(가) 표시된 사진&#10;&#10;자동 생성된 설명">
                  <a:extLst>
                    <a:ext uri="{FF2B5EF4-FFF2-40B4-BE49-F238E27FC236}">
                      <a16:creationId xmlns:a16="http://schemas.microsoft.com/office/drawing/2014/main" id="{63E96A40-D68D-49B7-BB2D-0E02B5B01359}"/>
                    </a:ext>
                  </a:extLst>
                </p:cNvPr>
                <p:cNvPicPr>
                  <a:picLocks noChangeAspect="1"/>
                </p:cNvPicPr>
                <p:nvPr/>
              </p:nvPicPr>
              <p:blipFill rotWithShape="1">
                <a:blip r:embed="rId6"/>
                <a:srcRect l="2737" t="24093" r="9991" b="8411"/>
                <a:stretch/>
              </p:blipFill>
              <p:spPr>
                <a:xfrm>
                  <a:off x="3559470" y="3005598"/>
                  <a:ext cx="5201546" cy="2352994"/>
                </a:xfrm>
                <a:prstGeom prst="rect">
                  <a:avLst/>
                </a:prstGeom>
              </p:spPr>
            </p:pic>
            <p:pic>
              <p:nvPicPr>
                <p:cNvPr id="30" name="그림 29" descr="텍스트, 모니터, 스크린샷, 화면이(가) 표시된 사진&#10;&#10;자동 생성된 설명">
                  <a:extLst>
                    <a:ext uri="{FF2B5EF4-FFF2-40B4-BE49-F238E27FC236}">
                      <a16:creationId xmlns:a16="http://schemas.microsoft.com/office/drawing/2014/main" id="{85C3B05A-317F-4FBC-94CD-D20925C5F488}"/>
                    </a:ext>
                  </a:extLst>
                </p:cNvPr>
                <p:cNvPicPr>
                  <a:picLocks noChangeAspect="1"/>
                </p:cNvPicPr>
                <p:nvPr/>
              </p:nvPicPr>
              <p:blipFill rotWithShape="1">
                <a:blip r:embed="rId7"/>
                <a:srcRect l="2662" t="8568" r="14437" b="39752"/>
                <a:stretch/>
              </p:blipFill>
              <p:spPr>
                <a:xfrm>
                  <a:off x="3555011" y="2694135"/>
                  <a:ext cx="4940952" cy="1801665"/>
                </a:xfrm>
                <a:prstGeom prst="rect">
                  <a:avLst/>
                </a:prstGeom>
              </p:spPr>
            </p:pic>
          </p:grpSp>
          <p:sp>
            <p:nvSpPr>
              <p:cNvPr id="19" name="직사각형 18">
                <a:extLst>
                  <a:ext uri="{FF2B5EF4-FFF2-40B4-BE49-F238E27FC236}">
                    <a16:creationId xmlns:a16="http://schemas.microsoft.com/office/drawing/2014/main" id="{4E10DC3B-544B-41EF-89A0-31B735457F06}"/>
                  </a:ext>
                </a:extLst>
              </p:cNvPr>
              <p:cNvSpPr/>
              <p:nvPr/>
            </p:nvSpPr>
            <p:spPr>
              <a:xfrm>
                <a:off x="4582697" y="3711982"/>
                <a:ext cx="2426554" cy="120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0" name="직사각형 19">
                <a:extLst>
                  <a:ext uri="{FF2B5EF4-FFF2-40B4-BE49-F238E27FC236}">
                    <a16:creationId xmlns:a16="http://schemas.microsoft.com/office/drawing/2014/main" id="{6199A14D-9427-4F64-8E69-8A2896446B58}"/>
                  </a:ext>
                </a:extLst>
              </p:cNvPr>
              <p:cNvSpPr/>
              <p:nvPr/>
            </p:nvSpPr>
            <p:spPr>
              <a:xfrm>
                <a:off x="4590412" y="4480332"/>
                <a:ext cx="1369725" cy="120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직사각형 20">
                <a:extLst>
                  <a:ext uri="{FF2B5EF4-FFF2-40B4-BE49-F238E27FC236}">
                    <a16:creationId xmlns:a16="http://schemas.microsoft.com/office/drawing/2014/main" id="{19317B49-95CF-4DF0-88E9-44F868DC5CF3}"/>
                  </a:ext>
                </a:extLst>
              </p:cNvPr>
              <p:cNvSpPr/>
              <p:nvPr/>
            </p:nvSpPr>
            <p:spPr>
              <a:xfrm>
                <a:off x="4590412" y="4588282"/>
                <a:ext cx="1369725" cy="120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a:extLst>
                  <a:ext uri="{FF2B5EF4-FFF2-40B4-BE49-F238E27FC236}">
                    <a16:creationId xmlns:a16="http://schemas.microsoft.com/office/drawing/2014/main" id="{C7FAB7C4-52D8-4B80-B392-894133602E25}"/>
                  </a:ext>
                </a:extLst>
              </p:cNvPr>
              <p:cNvSpPr/>
              <p:nvPr/>
            </p:nvSpPr>
            <p:spPr>
              <a:xfrm>
                <a:off x="6631981" y="4048532"/>
                <a:ext cx="702886" cy="120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 name="직사각형 24">
                <a:extLst>
                  <a:ext uri="{FF2B5EF4-FFF2-40B4-BE49-F238E27FC236}">
                    <a16:creationId xmlns:a16="http://schemas.microsoft.com/office/drawing/2014/main" id="{92C3A784-0FDA-4785-B508-0E27695ED6D3}"/>
                  </a:ext>
                </a:extLst>
              </p:cNvPr>
              <p:cNvSpPr/>
              <p:nvPr/>
            </p:nvSpPr>
            <p:spPr>
              <a:xfrm>
                <a:off x="3548455" y="4904915"/>
                <a:ext cx="548471"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 name="직사각형 26">
                <a:extLst>
                  <a:ext uri="{FF2B5EF4-FFF2-40B4-BE49-F238E27FC236}">
                    <a16:creationId xmlns:a16="http://schemas.microsoft.com/office/drawing/2014/main" id="{39D0484F-FC51-4FB4-871D-9F2E1E562204}"/>
                  </a:ext>
                </a:extLst>
              </p:cNvPr>
              <p:cNvSpPr/>
              <p:nvPr/>
            </p:nvSpPr>
            <p:spPr>
              <a:xfrm>
                <a:off x="4200853" y="4911265"/>
                <a:ext cx="412075"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 name="직사각형 27">
                <a:extLst>
                  <a:ext uri="{FF2B5EF4-FFF2-40B4-BE49-F238E27FC236}">
                    <a16:creationId xmlns:a16="http://schemas.microsoft.com/office/drawing/2014/main" id="{6E42BB05-40EE-43A1-AB15-23BAFCDD8C4F}"/>
                  </a:ext>
                </a:extLst>
              </p:cNvPr>
              <p:cNvSpPr/>
              <p:nvPr/>
            </p:nvSpPr>
            <p:spPr>
              <a:xfrm>
                <a:off x="4810453" y="5127165"/>
                <a:ext cx="412075"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grpSp>
        <p:nvGrpSpPr>
          <p:cNvPr id="43" name="그룹 42"/>
          <p:cNvGrpSpPr/>
          <p:nvPr/>
        </p:nvGrpSpPr>
        <p:grpSpPr>
          <a:xfrm>
            <a:off x="5831999" y="2005158"/>
            <a:ext cx="3572366" cy="781040"/>
            <a:chOff x="5760000" y="2005158"/>
            <a:chExt cx="3572366" cy="781040"/>
          </a:xfrm>
        </p:grpSpPr>
        <p:grpSp>
          <p:nvGrpSpPr>
            <p:cNvPr id="44" name="그룹 43">
              <a:extLst>
                <a:ext uri="{FF2B5EF4-FFF2-40B4-BE49-F238E27FC236}">
                  <a16:creationId xmlns:a16="http://schemas.microsoft.com/office/drawing/2014/main" id="{69E77209-A44C-4729-A89A-5625717230F3}"/>
                </a:ext>
              </a:extLst>
            </p:cNvPr>
            <p:cNvGrpSpPr/>
            <p:nvPr/>
          </p:nvGrpSpPr>
          <p:grpSpPr>
            <a:xfrm>
              <a:off x="5760000" y="2005158"/>
              <a:ext cx="3572365" cy="215444"/>
              <a:chOff x="1027113" y="2045622"/>
              <a:chExt cx="3573192" cy="215494"/>
            </a:xfrm>
          </p:grpSpPr>
          <p:sp>
            <p:nvSpPr>
              <p:cNvPr id="46" name="직사각형 45">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직사각형 46">
                <a:extLst>
                  <a:ext uri="{FF2B5EF4-FFF2-40B4-BE49-F238E27FC236}">
                    <a16:creationId xmlns:a16="http://schemas.microsoft.com/office/drawing/2014/main" id="{5D6EC5F0-8DEE-4A30-BDD5-F505C9AC395A}"/>
                  </a:ext>
                </a:extLst>
              </p:cNvPr>
              <p:cNvSpPr/>
              <p:nvPr/>
            </p:nvSpPr>
            <p:spPr>
              <a:xfrm>
                <a:off x="1179512" y="2045622"/>
                <a:ext cx="3420793"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tar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cf</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&lt;file.tar&gt; files</a:t>
                </a:r>
              </a:p>
            </p:txBody>
          </p:sp>
        </p:grpSp>
        <p:sp>
          <p:nvSpPr>
            <p:cNvPr id="45" name="직사각형 44">
              <a:extLst>
                <a:ext uri="{FF2B5EF4-FFF2-40B4-BE49-F238E27FC236}">
                  <a16:creationId xmlns:a16="http://schemas.microsoft.com/office/drawing/2014/main" id="{523EC5E8-68FB-4009-AE0A-E6880A7FE718}"/>
                </a:ext>
              </a:extLst>
            </p:cNvPr>
            <p:cNvSpPr/>
            <p:nvPr/>
          </p:nvSpPr>
          <p:spPr>
            <a:xfrm>
              <a:off x="5912366" y="2240717"/>
              <a:ext cx="3420000"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Nén các tệp được chỉ định thành tên, file.tar.</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8" name="그룹 47"/>
          <p:cNvGrpSpPr/>
          <p:nvPr/>
        </p:nvGrpSpPr>
        <p:grpSpPr>
          <a:xfrm>
            <a:off x="5831999" y="2952615"/>
            <a:ext cx="3572366" cy="569164"/>
            <a:chOff x="5760000" y="3743368"/>
            <a:chExt cx="3572366" cy="569164"/>
          </a:xfrm>
        </p:grpSpPr>
        <p:grpSp>
          <p:nvGrpSpPr>
            <p:cNvPr id="49" name="그룹 48">
              <a:extLst>
                <a:ext uri="{FF2B5EF4-FFF2-40B4-BE49-F238E27FC236}">
                  <a16:creationId xmlns:a16="http://schemas.microsoft.com/office/drawing/2014/main" id="{81E0C466-3B92-4DCF-B565-508CFBB0078C}"/>
                </a:ext>
              </a:extLst>
            </p:cNvPr>
            <p:cNvGrpSpPr/>
            <p:nvPr/>
          </p:nvGrpSpPr>
          <p:grpSpPr>
            <a:xfrm>
              <a:off x="5760000" y="3743368"/>
              <a:ext cx="3473925" cy="215444"/>
              <a:chOff x="1027113" y="1850248"/>
              <a:chExt cx="3474729" cy="215494"/>
            </a:xfrm>
          </p:grpSpPr>
          <p:sp>
            <p:nvSpPr>
              <p:cNvPr id="51" name="직사각형 50">
                <a:extLst>
                  <a:ext uri="{FF2B5EF4-FFF2-40B4-BE49-F238E27FC236}">
                    <a16:creationId xmlns:a16="http://schemas.microsoft.com/office/drawing/2014/main" id="{C6D50A87-DB7C-41D9-BBFA-F390C6455833}"/>
                  </a:ext>
                </a:extLst>
              </p:cNvPr>
              <p:cNvSpPr/>
              <p:nvPr/>
            </p:nvSpPr>
            <p:spPr>
              <a:xfrm>
                <a:off x="1027113" y="1861621"/>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3" name="직사각형 52">
                <a:extLst>
                  <a:ext uri="{FF2B5EF4-FFF2-40B4-BE49-F238E27FC236}">
                    <a16:creationId xmlns:a16="http://schemas.microsoft.com/office/drawing/2014/main" id="{42140E5F-FDB4-4CAF-B61F-E0B6D239C726}"/>
                  </a:ext>
                </a:extLst>
              </p:cNvPr>
              <p:cNvSpPr/>
              <p:nvPr/>
            </p:nvSpPr>
            <p:spPr>
              <a:xfrm>
                <a:off x="1179512" y="1850248"/>
                <a:ext cx="3322330"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tar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xf</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&lt;.tar file&gt;</a:t>
                </a:r>
              </a:p>
            </p:txBody>
          </p:sp>
        </p:grpSp>
        <p:sp>
          <p:nvSpPr>
            <p:cNvPr id="50" name="직사각형 49">
              <a:extLst>
                <a:ext uri="{FF2B5EF4-FFF2-40B4-BE49-F238E27FC236}">
                  <a16:creationId xmlns:a16="http://schemas.microsoft.com/office/drawing/2014/main" id="{C31BF609-295B-4CB6-841E-022009169CFA}"/>
                </a:ext>
              </a:extLst>
            </p:cNvPr>
            <p:cNvSpPr/>
            <p:nvPr/>
          </p:nvSpPr>
          <p:spPr>
            <a:xfrm>
              <a:off x="5912366" y="3967105"/>
              <a:ext cx="34200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Giải nén tệp .tar được chỉ định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708305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a:grpSpLocks noChangeAspect="1"/>
          </p:cNvGrpSpPr>
          <p:nvPr/>
        </p:nvGrpSpPr>
        <p:grpSpPr>
          <a:xfrm>
            <a:off x="557935" y="1946920"/>
            <a:ext cx="5040000" cy="2804294"/>
            <a:chOff x="3307406" y="2232170"/>
            <a:chExt cx="6037187" cy="3359136"/>
          </a:xfrm>
        </p:grpSpPr>
        <p:pic>
          <p:nvPicPr>
            <p:cNvPr id="74" name="그림 73" descr="텍스트, 모니터, 스크린샷, 은색이(가) 표시된 사진&#10;&#10;자동 생성된 설명">
              <a:extLst>
                <a:ext uri="{FF2B5EF4-FFF2-40B4-BE49-F238E27FC236}">
                  <a16:creationId xmlns:a16="http://schemas.microsoft.com/office/drawing/2014/main" id="{C4A56476-FAF9-4D04-97DC-9614BC4A0F07}"/>
                </a:ext>
              </a:extLst>
            </p:cNvPr>
            <p:cNvPicPr>
              <a:picLocks noChangeAspect="1"/>
            </p:cNvPicPr>
            <p:nvPr/>
          </p:nvPicPr>
          <p:blipFill>
            <a:blip r:embed="rId3"/>
            <a:stretch>
              <a:fillRect/>
            </a:stretch>
          </p:blipFill>
          <p:spPr>
            <a:xfrm>
              <a:off x="3307406" y="2232170"/>
              <a:ext cx="6037187" cy="3359136"/>
            </a:xfrm>
            <a:prstGeom prst="rect">
              <a:avLst/>
            </a:prstGeom>
          </p:spPr>
        </p:pic>
        <p:sp>
          <p:nvSpPr>
            <p:cNvPr id="75" name="직사각형 74">
              <a:extLst>
                <a:ext uri="{FF2B5EF4-FFF2-40B4-BE49-F238E27FC236}">
                  <a16:creationId xmlns:a16="http://schemas.microsoft.com/office/drawing/2014/main" id="{133AE7FE-A3CA-4D37-B116-3A6427F7A87A}"/>
                </a:ext>
              </a:extLst>
            </p:cNvPr>
            <p:cNvSpPr/>
            <p:nvPr/>
          </p:nvSpPr>
          <p:spPr>
            <a:xfrm>
              <a:off x="4940281" y="3463465"/>
              <a:ext cx="2082819"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6" name="직사각형 75">
              <a:extLst>
                <a:ext uri="{FF2B5EF4-FFF2-40B4-BE49-F238E27FC236}">
                  <a16:creationId xmlns:a16="http://schemas.microsoft.com/office/drawing/2014/main" id="{E3C3EDB4-0402-44C7-85E8-325BBD2968FD}"/>
                </a:ext>
              </a:extLst>
            </p:cNvPr>
            <p:cNvSpPr/>
            <p:nvPr/>
          </p:nvSpPr>
          <p:spPr>
            <a:xfrm>
              <a:off x="5802265" y="3831765"/>
              <a:ext cx="663650"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7" name="직사각형 76">
              <a:extLst>
                <a:ext uri="{FF2B5EF4-FFF2-40B4-BE49-F238E27FC236}">
                  <a16:creationId xmlns:a16="http://schemas.microsoft.com/office/drawing/2014/main" id="{CA20AF94-B695-4843-928E-4A77569FD403}"/>
                </a:ext>
              </a:extLst>
            </p:cNvPr>
            <p:cNvSpPr/>
            <p:nvPr/>
          </p:nvSpPr>
          <p:spPr>
            <a:xfrm>
              <a:off x="4942991" y="4568365"/>
              <a:ext cx="1175698"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8" name="직사각형 77">
              <a:extLst>
                <a:ext uri="{FF2B5EF4-FFF2-40B4-BE49-F238E27FC236}">
                  <a16:creationId xmlns:a16="http://schemas.microsoft.com/office/drawing/2014/main" id="{976F79B5-6A61-4BFD-B410-C4CD410B469A}"/>
                </a:ext>
              </a:extLst>
            </p:cNvPr>
            <p:cNvSpPr/>
            <p:nvPr/>
          </p:nvSpPr>
          <p:spPr>
            <a:xfrm>
              <a:off x="4942991" y="4447715"/>
              <a:ext cx="1175698"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9" name="직사각형 78">
              <a:extLst>
                <a:ext uri="{FF2B5EF4-FFF2-40B4-BE49-F238E27FC236}">
                  <a16:creationId xmlns:a16="http://schemas.microsoft.com/office/drawing/2014/main" id="{720A7F7F-A160-45C0-848B-C2E462836731}"/>
                </a:ext>
              </a:extLst>
            </p:cNvPr>
            <p:cNvSpPr/>
            <p:nvPr/>
          </p:nvSpPr>
          <p:spPr>
            <a:xfrm>
              <a:off x="5764135" y="4809665"/>
              <a:ext cx="498610"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0" name="직사각형 79">
              <a:extLst>
                <a:ext uri="{FF2B5EF4-FFF2-40B4-BE49-F238E27FC236}">
                  <a16:creationId xmlns:a16="http://schemas.microsoft.com/office/drawing/2014/main" id="{F1CACD32-A501-4B8B-9862-4B5C6309B3EB}"/>
                </a:ext>
              </a:extLst>
            </p:cNvPr>
            <p:cNvSpPr/>
            <p:nvPr/>
          </p:nvSpPr>
          <p:spPr>
            <a:xfrm>
              <a:off x="4500485" y="5425615"/>
              <a:ext cx="498610" cy="121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tar</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Lệnh cơ bản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44" name="그룹 43"/>
          <p:cNvGrpSpPr/>
          <p:nvPr/>
        </p:nvGrpSpPr>
        <p:grpSpPr>
          <a:xfrm>
            <a:off x="5831999" y="2005158"/>
            <a:ext cx="3572366" cy="1083687"/>
            <a:chOff x="5760000" y="2005158"/>
            <a:chExt cx="3572366" cy="1083687"/>
          </a:xfrm>
        </p:grpSpPr>
        <p:grpSp>
          <p:nvGrpSpPr>
            <p:cNvPr id="45" name="그룹 44">
              <a:extLst>
                <a:ext uri="{FF2B5EF4-FFF2-40B4-BE49-F238E27FC236}">
                  <a16:creationId xmlns:a16="http://schemas.microsoft.com/office/drawing/2014/main" id="{69E77209-A44C-4729-A89A-5625717230F3}"/>
                </a:ext>
              </a:extLst>
            </p:cNvPr>
            <p:cNvGrpSpPr/>
            <p:nvPr/>
          </p:nvGrpSpPr>
          <p:grpSpPr>
            <a:xfrm>
              <a:off x="5760000" y="2005158"/>
              <a:ext cx="3572365" cy="215444"/>
              <a:chOff x="1027113" y="2045622"/>
              <a:chExt cx="3573192" cy="215494"/>
            </a:xfrm>
          </p:grpSpPr>
          <p:sp>
            <p:nvSpPr>
              <p:cNvPr id="47" name="직사각형 46">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7">
                <a:extLst>
                  <a:ext uri="{FF2B5EF4-FFF2-40B4-BE49-F238E27FC236}">
                    <a16:creationId xmlns:a16="http://schemas.microsoft.com/office/drawing/2014/main" id="{5D6EC5F0-8DEE-4A30-BDD5-F505C9AC395A}"/>
                  </a:ext>
                </a:extLst>
              </p:cNvPr>
              <p:cNvSpPr/>
              <p:nvPr/>
            </p:nvSpPr>
            <p:spPr>
              <a:xfrm>
                <a:off x="1179512" y="2045622"/>
                <a:ext cx="3420793"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tar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czf</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&lt;file.tar.gz&gt; files</a:t>
                </a:r>
              </a:p>
            </p:txBody>
          </p:sp>
        </p:grpSp>
        <p:sp>
          <p:nvSpPr>
            <p:cNvPr id="46" name="직사각형 45">
              <a:extLst>
                <a:ext uri="{FF2B5EF4-FFF2-40B4-BE49-F238E27FC236}">
                  <a16:creationId xmlns:a16="http://schemas.microsoft.com/office/drawing/2014/main" id="{523EC5E8-68FB-4009-AE0A-E6880A7FE718}"/>
                </a:ext>
              </a:extLst>
            </p:cNvPr>
            <p:cNvSpPr/>
            <p:nvPr/>
          </p:nvSpPr>
          <p:spPr>
            <a:xfrm>
              <a:off x="5912366" y="2240717"/>
              <a:ext cx="3420000"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tệp được chỉ định được nén thành tên, file.tar.gz.</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phương pháp nén gzip.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9" name="그룹 48"/>
          <p:cNvGrpSpPr/>
          <p:nvPr/>
        </p:nvGrpSpPr>
        <p:grpSpPr>
          <a:xfrm>
            <a:off x="5831999" y="3243397"/>
            <a:ext cx="3572366" cy="569164"/>
            <a:chOff x="5760000" y="3743368"/>
            <a:chExt cx="3572366" cy="569164"/>
          </a:xfrm>
        </p:grpSpPr>
        <p:grpSp>
          <p:nvGrpSpPr>
            <p:cNvPr id="50" name="그룹 49">
              <a:extLst>
                <a:ext uri="{FF2B5EF4-FFF2-40B4-BE49-F238E27FC236}">
                  <a16:creationId xmlns:a16="http://schemas.microsoft.com/office/drawing/2014/main" id="{81E0C466-3B92-4DCF-B565-508CFBB0078C}"/>
                </a:ext>
              </a:extLst>
            </p:cNvPr>
            <p:cNvGrpSpPr/>
            <p:nvPr/>
          </p:nvGrpSpPr>
          <p:grpSpPr>
            <a:xfrm>
              <a:off x="5760000" y="3743368"/>
              <a:ext cx="3473925" cy="215444"/>
              <a:chOff x="1027113" y="1850248"/>
              <a:chExt cx="3474729" cy="215494"/>
            </a:xfrm>
          </p:grpSpPr>
          <p:sp>
            <p:nvSpPr>
              <p:cNvPr id="53" name="직사각형 52">
                <a:extLst>
                  <a:ext uri="{FF2B5EF4-FFF2-40B4-BE49-F238E27FC236}">
                    <a16:creationId xmlns:a16="http://schemas.microsoft.com/office/drawing/2014/main" id="{C6D50A87-DB7C-41D9-BBFA-F390C6455833}"/>
                  </a:ext>
                </a:extLst>
              </p:cNvPr>
              <p:cNvSpPr/>
              <p:nvPr/>
            </p:nvSpPr>
            <p:spPr>
              <a:xfrm>
                <a:off x="1027113" y="1861621"/>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4" name="직사각형 53">
                <a:extLst>
                  <a:ext uri="{FF2B5EF4-FFF2-40B4-BE49-F238E27FC236}">
                    <a16:creationId xmlns:a16="http://schemas.microsoft.com/office/drawing/2014/main" id="{42140E5F-FDB4-4CAF-B61F-E0B6D239C726}"/>
                  </a:ext>
                </a:extLst>
              </p:cNvPr>
              <p:cNvSpPr/>
              <p:nvPr/>
            </p:nvSpPr>
            <p:spPr>
              <a:xfrm>
                <a:off x="1179512" y="1850248"/>
                <a:ext cx="3322330"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tar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xzf</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&lt;.tar.gz file&gt;</a:t>
                </a:r>
              </a:p>
            </p:txBody>
          </p:sp>
        </p:grpSp>
        <p:sp>
          <p:nvSpPr>
            <p:cNvPr id="51" name="직사각형 50">
              <a:extLst>
                <a:ext uri="{FF2B5EF4-FFF2-40B4-BE49-F238E27FC236}">
                  <a16:creationId xmlns:a16="http://schemas.microsoft.com/office/drawing/2014/main" id="{C31BF609-295B-4CB6-841E-022009169CFA}"/>
                </a:ext>
              </a:extLst>
            </p:cNvPr>
            <p:cNvSpPr/>
            <p:nvPr/>
          </p:nvSpPr>
          <p:spPr>
            <a:xfrm>
              <a:off x="5912366" y="3967105"/>
              <a:ext cx="34200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Giải nén tệp được chỉ định.tar.gz.</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5128021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Hướng dẫn lệnh</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hệ</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điều</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hành</a:t>
            </a: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 Raspberry Pi </a:t>
            </a:r>
            <a:endParaRPr lang="pt-BR"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 </a:t>
            </a:r>
            <a:endParaRPr lang="en-US" altLang="ko-KR" sz="54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8CEA84EE-1CFD-4B57-A1C8-06A1AB4ACA44}"/>
              </a:ext>
            </a:extLst>
          </p:cNvPr>
          <p:cNvSpPr/>
          <p:nvPr/>
        </p:nvSpPr>
        <p:spPr>
          <a:xfrm>
            <a:off x="1234524" y="3745809"/>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với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hành</a:t>
            </a:r>
            <a:r>
              <a:rPr lang="en-US" altLang="ko-KR" dirty="0">
                <a:solidFill>
                  <a:schemeClr val="bg1">
                    <a:lumMod val="65000"/>
                  </a:schemeClr>
                </a:solidFill>
                <a:latin typeface="SamsungOne-400" panose="020B0503030303020204" pitchFamily="34" charset="0"/>
                <a:ea typeface="SamsungOne-400" panose="020B0503030303020204" pitchFamily="34" charset="0"/>
              </a:rPr>
              <a:t> Raspberry Pi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từ</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tính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của</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bạn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388313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6" name="직사각형 15">
            <a:extLst>
              <a:ext uri="{FF2B5EF4-FFF2-40B4-BE49-F238E27FC236}">
                <a16:creationId xmlns:a16="http://schemas.microsoft.com/office/drawing/2014/main" id="{475B5DE5-347D-4119-80E7-2377740127D9}"/>
              </a:ext>
            </a:extLst>
          </p:cNvPr>
          <p:cNvSpPr/>
          <p:nvPr/>
        </p:nvSpPr>
        <p:spPr>
          <a:xfrm>
            <a:off x="1234524" y="431414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2.2. Lệnh cơ bản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31296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18" name="Group 2">
            <a:extLst>
              <a:ext uri="{FF2B5EF4-FFF2-40B4-BE49-F238E27FC236}">
                <a16:creationId xmlns:a16="http://schemas.microsoft.com/office/drawing/2014/main" id="{5DD676FB-B4EE-42C9-A471-E6CF497FCB25}"/>
              </a:ext>
            </a:extLst>
          </p:cNvPr>
          <p:cNvGrpSpPr/>
          <p:nvPr/>
        </p:nvGrpSpPr>
        <p:grpSpPr>
          <a:xfrm>
            <a:off x="1051644" y="4742803"/>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2.3.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Các</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lệnh</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về</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Hệ</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thống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tệp</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147638"/>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điều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khiển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thống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
        <p:nvSpPr>
          <p:cNvPr id="32" name="직사각형 31">
            <a:extLst>
              <a:ext uri="{FF2B5EF4-FFF2-40B4-BE49-F238E27FC236}">
                <a16:creationId xmlns:a16="http://schemas.microsoft.com/office/drawing/2014/main" id="{42D16157-71AB-4EEC-81F2-DE5463F000C0}"/>
              </a:ext>
            </a:extLst>
          </p:cNvPr>
          <p:cNvSpPr/>
          <p:nvPr/>
        </p:nvSpPr>
        <p:spPr>
          <a:xfrm>
            <a:off x="5307327" y="434999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35" name="직사각형 44">
            <a:extLst>
              <a:ext uri="{FF2B5EF4-FFF2-40B4-BE49-F238E27FC236}">
                <a16:creationId xmlns:a16="http://schemas.microsoft.com/office/drawing/2014/main" id="{84CE6F1A-F6A5-409C-BD43-5542C2321C7A}"/>
              </a:ext>
            </a:extLst>
          </p:cNvPr>
          <p:cNvSpPr/>
          <p:nvPr/>
        </p:nvSpPr>
        <p:spPr>
          <a:xfrm>
            <a:off x="5307327" y="477983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38" name="직사각형 44">
            <a:extLst>
              <a:ext uri="{FF2B5EF4-FFF2-40B4-BE49-F238E27FC236}">
                <a16:creationId xmlns:a16="http://schemas.microsoft.com/office/drawing/2014/main" id="{84CE6F1A-F6A5-409C-BD43-5542C2321C7A}"/>
              </a:ext>
            </a:extLst>
          </p:cNvPr>
          <p:cNvSpPr/>
          <p:nvPr/>
        </p:nvSpPr>
        <p:spPr>
          <a:xfrm>
            <a:off x="5307327" y="5184666"/>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4" name="그룹 3">
            <a:extLst>
              <a:ext uri="{FF2B5EF4-FFF2-40B4-BE49-F238E27FC236}">
                <a16:creationId xmlns:a16="http://schemas.microsoft.com/office/drawing/2014/main" id="{D6EBACA9-B0AF-4FE1-89DA-200B1C0E46E9}"/>
              </a:ext>
            </a:extLst>
          </p:cNvPr>
          <p:cNvGrpSpPr/>
          <p:nvPr/>
        </p:nvGrpSpPr>
        <p:grpSpPr>
          <a:xfrm>
            <a:off x="5490207" y="4351170"/>
            <a:ext cx="4315340" cy="1111668"/>
            <a:chOff x="5741201" y="4533272"/>
            <a:chExt cx="5519420" cy="1111668"/>
          </a:xfrm>
        </p:grpSpPr>
        <p:sp>
          <p:nvSpPr>
            <p:cNvPr id="31" name="직사각형 30">
              <a:extLst>
                <a:ext uri="{FF2B5EF4-FFF2-40B4-BE49-F238E27FC236}">
                  <a16:creationId xmlns:a16="http://schemas.microsoft.com/office/drawing/2014/main" id="{475B5DE5-347D-4119-80E7-2377740127D9}"/>
                </a:ext>
              </a:extLst>
            </p:cNvPr>
            <p:cNvSpPr/>
            <p:nvPr/>
          </p:nvSpPr>
          <p:spPr>
            <a:xfrm>
              <a:off x="5741201" y="453327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2.5.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lệnh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Network</a:t>
              </a:r>
            </a:p>
          </p:txBody>
        </p:sp>
        <p:sp>
          <p:nvSpPr>
            <p:cNvPr id="34" name="직사각형 43">
              <a:extLst>
                <a:ext uri="{FF2B5EF4-FFF2-40B4-BE49-F238E27FC236}">
                  <a16:creationId xmlns:a16="http://schemas.microsoft.com/office/drawing/2014/main" id="{7C361C6F-D073-4FC0-8ED0-8901EA9A95A1}"/>
                </a:ext>
              </a:extLst>
            </p:cNvPr>
            <p:cNvSpPr/>
            <p:nvPr/>
          </p:nvSpPr>
          <p:spPr>
            <a:xfrm>
              <a:off x="5741201" y="496310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2.6. Các lệnh về Người dùng &amp; Quyền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7" name="직사각형 43">
              <a:extLst>
                <a:ext uri="{FF2B5EF4-FFF2-40B4-BE49-F238E27FC236}">
                  <a16:creationId xmlns:a16="http://schemas.microsoft.com/office/drawing/2014/main" id="{7C361C6F-D073-4FC0-8ED0-8901EA9A95A1}"/>
                </a:ext>
              </a:extLst>
            </p:cNvPr>
            <p:cNvSpPr/>
            <p:nvPr/>
          </p:nvSpPr>
          <p:spPr>
            <a:xfrm>
              <a:off x="5741201" y="5367941"/>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cụ</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lập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8673431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lệnh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về</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Hệ</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thống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8" name="그룹 7">
            <a:extLst>
              <a:ext uri="{FF2B5EF4-FFF2-40B4-BE49-F238E27FC236}">
                <a16:creationId xmlns:a16="http://schemas.microsoft.com/office/drawing/2014/main" id="{07928334-32AF-46A2-97F3-006B536CB7A1}"/>
              </a:ext>
            </a:extLst>
          </p:cNvPr>
          <p:cNvGrpSpPr/>
          <p:nvPr/>
        </p:nvGrpSpPr>
        <p:grpSpPr>
          <a:xfrm>
            <a:off x="559817" y="1882477"/>
            <a:ext cx="8783192" cy="215394"/>
            <a:chOff x="1027113" y="2063735"/>
            <a:chExt cx="8785225" cy="215444"/>
          </a:xfrm>
        </p:grpSpPr>
        <p:sp>
          <p:nvSpPr>
            <p:cNvPr id="9" name="직사각형 8">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직사각형 9">
              <a:extLst>
                <a:ext uri="{FF2B5EF4-FFF2-40B4-BE49-F238E27FC236}">
                  <a16:creationId xmlns:a16="http://schemas.microsoft.com/office/drawing/2014/main" id="{C3CF9554-5E26-4DD4-876F-A237942CB6BA}"/>
                </a:ext>
              </a:extLst>
            </p:cNvPr>
            <p:cNvSpPr/>
            <p:nvPr/>
          </p:nvSpPr>
          <p:spPr>
            <a:xfrm>
              <a:off x="1179513" y="20637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này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4" name="직사각형 10">
            <a:extLst>
              <a:ext uri="{FF2B5EF4-FFF2-40B4-BE49-F238E27FC236}">
                <a16:creationId xmlns:a16="http://schemas.microsoft.com/office/drawing/2014/main" id="{8A689CB3-2CFC-564B-A918-DD89EC1341F3}"/>
              </a:ext>
            </a:extLst>
          </p:cNvPr>
          <p:cNvSpPr/>
          <p:nvPr/>
        </p:nvSpPr>
        <p:spPr>
          <a:xfrm>
            <a:off x="712182" y="2161244"/>
            <a:ext cx="8260368"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Hệ thống tệp của Linux là gì và nó bao gồm như thế nào.</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và sử dụng các lệnh liên quan đến tệp và thư mục.</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liên kết cứng, liên kết tượng trưng là gì và sử dụng các lệnh liên quan.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2127605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Loại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tập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tin</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 name="그룹 1"/>
          <p:cNvGrpSpPr/>
          <p:nvPr/>
        </p:nvGrpSpPr>
        <p:grpSpPr>
          <a:xfrm>
            <a:off x="2802891" y="3374746"/>
            <a:ext cx="4271321" cy="1662074"/>
            <a:chOff x="2673351" y="3610966"/>
            <a:chExt cx="4271321" cy="1101225"/>
          </a:xfrm>
        </p:grpSpPr>
        <p:sp>
          <p:nvSpPr>
            <p:cNvPr id="10" name="TextBox 9">
              <a:extLst>
                <a:ext uri="{FF2B5EF4-FFF2-40B4-BE49-F238E27FC236}">
                  <a16:creationId xmlns:a16="http://schemas.microsoft.com/office/drawing/2014/main" id="{AF22C1E8-DE36-4D53-A7A4-C346F12B74B0}"/>
                </a:ext>
              </a:extLst>
            </p:cNvPr>
            <p:cNvSpPr txBox="1"/>
            <p:nvPr/>
          </p:nvSpPr>
          <p:spPr>
            <a:xfrm>
              <a:off x="2673352" y="3610966"/>
              <a:ext cx="1636071" cy="2916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vi-VN" altLang="ko-KR" sz="1600" dirty="0">
                  <a:solidFill>
                    <a:schemeClr val="bg1"/>
                  </a:solidFill>
                </a:rPr>
                <a:t>Tệp thông thường</a:t>
              </a:r>
              <a:endParaRPr lang="fi-FI" altLang="ko-KR" sz="1600" dirty="0">
                <a:solidFill>
                  <a:schemeClr val="bg1"/>
                </a:solidFill>
              </a:endParaRPr>
            </a:p>
          </p:txBody>
        </p:sp>
        <p:sp>
          <p:nvSpPr>
            <p:cNvPr id="11" name="TextBox 10">
              <a:extLst>
                <a:ext uri="{FF2B5EF4-FFF2-40B4-BE49-F238E27FC236}">
                  <a16:creationId xmlns:a16="http://schemas.microsoft.com/office/drawing/2014/main" id="{35FE3446-8E45-4929-8828-25FC2EA5E151}"/>
                </a:ext>
              </a:extLst>
            </p:cNvPr>
            <p:cNvSpPr txBox="1"/>
            <p:nvPr/>
          </p:nvSpPr>
          <p:spPr>
            <a:xfrm>
              <a:off x="5308600" y="3610966"/>
              <a:ext cx="1636071" cy="2916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vi-VN" altLang="ko-KR" sz="1600" dirty="0">
                  <a:solidFill>
                    <a:schemeClr val="bg1"/>
                  </a:solidFill>
                </a:rPr>
                <a:t>Liên kết tượng trưng</a:t>
              </a:r>
              <a:endParaRPr lang="fi-FI" altLang="ko-KR" sz="1600" dirty="0">
                <a:solidFill>
                  <a:schemeClr val="bg1"/>
                </a:solidFill>
              </a:endParaRPr>
            </a:p>
          </p:txBody>
        </p:sp>
        <p:sp>
          <p:nvSpPr>
            <p:cNvPr id="12" name="TextBox 11">
              <a:extLst>
                <a:ext uri="{FF2B5EF4-FFF2-40B4-BE49-F238E27FC236}">
                  <a16:creationId xmlns:a16="http://schemas.microsoft.com/office/drawing/2014/main" id="{8B6D60FB-B05D-45A5-9BF7-A189512C4C8D}"/>
                </a:ext>
              </a:extLst>
            </p:cNvPr>
            <p:cNvSpPr txBox="1"/>
            <p:nvPr/>
          </p:nvSpPr>
          <p:spPr>
            <a:xfrm>
              <a:off x="5308601" y="4420591"/>
              <a:ext cx="1636071" cy="2916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1600" dirty="0">
                  <a:solidFill>
                    <a:schemeClr val="bg1"/>
                  </a:solidFill>
                </a:rPr>
                <a:t>Tệp thiết bị</a:t>
              </a:r>
            </a:p>
          </p:txBody>
        </p:sp>
        <p:sp>
          <p:nvSpPr>
            <p:cNvPr id="14" name="TextBox 13">
              <a:extLst>
                <a:ext uri="{FF2B5EF4-FFF2-40B4-BE49-F238E27FC236}">
                  <a16:creationId xmlns:a16="http://schemas.microsoft.com/office/drawing/2014/main" id="{F221528F-78C0-416C-BF5B-82755187C180}"/>
                </a:ext>
              </a:extLst>
            </p:cNvPr>
            <p:cNvSpPr txBox="1"/>
            <p:nvPr/>
          </p:nvSpPr>
          <p:spPr>
            <a:xfrm>
              <a:off x="2673351" y="4420591"/>
              <a:ext cx="1636071" cy="2916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1600" dirty="0">
                  <a:solidFill>
                    <a:schemeClr val="bg1"/>
                  </a:solidFill>
                </a:rPr>
                <a:t>Danh mục</a:t>
              </a:r>
            </a:p>
          </p:txBody>
        </p:sp>
      </p:grpSp>
      <p:grpSp>
        <p:nvGrpSpPr>
          <p:cNvPr id="16" name="그룹 15">
            <a:extLst>
              <a:ext uri="{FF2B5EF4-FFF2-40B4-BE49-F238E27FC236}">
                <a16:creationId xmlns:a16="http://schemas.microsoft.com/office/drawing/2014/main" id="{07928334-32AF-46A2-97F3-006B536CB7A1}"/>
              </a:ext>
            </a:extLst>
          </p:cNvPr>
          <p:cNvGrpSpPr/>
          <p:nvPr/>
        </p:nvGrpSpPr>
        <p:grpSpPr>
          <a:xfrm>
            <a:off x="559817" y="1882478"/>
            <a:ext cx="8783192" cy="215444"/>
            <a:chOff x="1027113" y="2063735"/>
            <a:chExt cx="8785225" cy="215494"/>
          </a:xfrm>
        </p:grpSpPr>
        <p:sp>
          <p:nvSpPr>
            <p:cNvPr id="17" name="직사각형 16">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8" name="직사각형 17">
              <a:extLst>
                <a:ext uri="{FF2B5EF4-FFF2-40B4-BE49-F238E27FC236}">
                  <a16:creationId xmlns:a16="http://schemas.microsoft.com/office/drawing/2014/main" id="{C3CF9554-5E26-4DD4-876F-A237942CB6BA}"/>
                </a:ext>
              </a:extLst>
            </p:cNvPr>
            <p:cNvSpPr/>
            <p:nvPr/>
          </p:nvSpPr>
          <p:spPr>
            <a:xfrm>
              <a:off x="1179513" y="206373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Linux sử dụng một thư mục để quản lý tệp một cách hiệu quả.</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9" name="그룹 18">
            <a:extLst>
              <a:ext uri="{FF2B5EF4-FFF2-40B4-BE49-F238E27FC236}">
                <a16:creationId xmlns:a16="http://schemas.microsoft.com/office/drawing/2014/main" id="{07928334-32AF-46A2-97F3-006B536CB7A1}"/>
              </a:ext>
            </a:extLst>
          </p:cNvPr>
          <p:cNvGrpSpPr/>
          <p:nvPr/>
        </p:nvGrpSpPr>
        <p:grpSpPr>
          <a:xfrm>
            <a:off x="559817" y="2256991"/>
            <a:ext cx="8783192" cy="430887"/>
            <a:chOff x="1027113" y="2063735"/>
            <a:chExt cx="8785225" cy="430987"/>
          </a:xfrm>
        </p:grpSpPr>
        <p:sp>
          <p:nvSpPr>
            <p:cNvPr id="20" name="직사각형 19">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 name="직사각형 20">
              <a:extLst>
                <a:ext uri="{FF2B5EF4-FFF2-40B4-BE49-F238E27FC236}">
                  <a16:creationId xmlns:a16="http://schemas.microsoft.com/office/drawing/2014/main" id="{C3CF9554-5E26-4DD4-876F-A237942CB6BA}"/>
                </a:ext>
              </a:extLst>
            </p:cNvPr>
            <p:cNvSpPr/>
            <p:nvPr/>
          </p:nvSpPr>
          <p:spPr>
            <a:xfrm>
              <a:off x="1179513" y="206373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Trong Linux, các tệp được chia thành tệp thông thường, thư mục, liên kết tượng trưng và tệp thiết bị theo mục đích sử dụng của chúng.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325755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63CFEA5D-13A4-4869-9046-BEEF6B820D50}"/>
              </a:ext>
            </a:extLst>
          </p:cNvPr>
          <p:cNvSpPr/>
          <p:nvPr/>
        </p:nvSpPr>
        <p:spPr>
          <a:xfrm>
            <a:off x="416128" y="134773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Làm quen với tên đường dẫn</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sp>
        <p:nvSpPr>
          <p:cNvPr id="12" name="직사각형 1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 name="그룹 2"/>
          <p:cNvGrpSpPr/>
          <p:nvPr/>
        </p:nvGrpSpPr>
        <p:grpSpPr>
          <a:xfrm>
            <a:off x="559817" y="2628900"/>
            <a:ext cx="8747774" cy="2316480"/>
            <a:chOff x="559817" y="2628900"/>
            <a:chExt cx="8747774" cy="2316480"/>
          </a:xfrm>
        </p:grpSpPr>
        <p:sp>
          <p:nvSpPr>
            <p:cNvPr id="108" name="직사각형 107"/>
            <p:cNvSpPr/>
            <p:nvPr/>
          </p:nvSpPr>
          <p:spPr>
            <a:xfrm>
              <a:off x="559817" y="2628900"/>
              <a:ext cx="8747774" cy="231648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0B859AAC-3CF4-4CD6-93F7-668B5E7474F5}"/>
                </a:ext>
              </a:extLst>
            </p:cNvPr>
            <p:cNvGrpSpPr/>
            <p:nvPr/>
          </p:nvGrpSpPr>
          <p:grpSpPr>
            <a:xfrm>
              <a:off x="817285" y="2910708"/>
              <a:ext cx="5922993" cy="1904212"/>
              <a:chOff x="817285" y="2964048"/>
              <a:chExt cx="5922993" cy="1904212"/>
            </a:xfrm>
          </p:grpSpPr>
          <p:sp>
            <p:nvSpPr>
              <p:cNvPr id="81" name="Rectangle 9">
                <a:extLst>
                  <a:ext uri="{FF2B5EF4-FFF2-40B4-BE49-F238E27FC236}">
                    <a16:creationId xmlns:a16="http://schemas.microsoft.com/office/drawing/2014/main" id="{58D25418-133E-4709-8DF7-0817F1D43508}"/>
                  </a:ext>
                </a:extLst>
              </p:cNvPr>
              <p:cNvSpPr>
                <a:spLocks noChangeArrowheads="1"/>
              </p:cNvSpPr>
              <p:nvPr/>
            </p:nvSpPr>
            <p:spPr bwMode="auto">
              <a:xfrm>
                <a:off x="2969458" y="2964048"/>
                <a:ext cx="740168"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200" dirty="0">
                    <a:solidFill>
                      <a:schemeClr val="tx1"/>
                    </a:solidFill>
                    <a:latin typeface="SamsungOne-400" panose="020B0503030303020204" pitchFamily="34" charset="0"/>
                    <a:ea typeface="SamsungOne-400" panose="020B0503030303020204" pitchFamily="34" charset="0"/>
                  </a:rPr>
                  <a:t>/</a:t>
                </a:r>
              </a:p>
            </p:txBody>
          </p:sp>
          <p:sp>
            <p:nvSpPr>
              <p:cNvPr id="82" name="Rectangle 9">
                <a:extLst>
                  <a:ext uri="{FF2B5EF4-FFF2-40B4-BE49-F238E27FC236}">
                    <a16:creationId xmlns:a16="http://schemas.microsoft.com/office/drawing/2014/main" id="{121092A4-2FEE-45AB-8D12-D8ED62ADC5CB}"/>
                  </a:ext>
                </a:extLst>
              </p:cNvPr>
              <p:cNvSpPr>
                <a:spLocks noChangeArrowheads="1"/>
              </p:cNvSpPr>
              <p:nvPr/>
            </p:nvSpPr>
            <p:spPr bwMode="auto">
              <a:xfrm>
                <a:off x="6000110" y="3691129"/>
                <a:ext cx="740168" cy="269084"/>
              </a:xfrm>
              <a:prstGeom prst="rect">
                <a:avLst/>
              </a:prstGeom>
              <a:solidFill>
                <a:srgbClr val="1429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vmlinuz</a:t>
                </a:r>
              </a:p>
            </p:txBody>
          </p:sp>
          <p:sp>
            <p:nvSpPr>
              <p:cNvPr id="83" name="Rectangle 9">
                <a:extLst>
                  <a:ext uri="{FF2B5EF4-FFF2-40B4-BE49-F238E27FC236}">
                    <a16:creationId xmlns:a16="http://schemas.microsoft.com/office/drawing/2014/main" id="{C073613E-C9C8-42EA-A9F2-E95733D663D2}"/>
                  </a:ext>
                </a:extLst>
              </p:cNvPr>
              <p:cNvSpPr>
                <a:spLocks noChangeArrowheads="1"/>
              </p:cNvSpPr>
              <p:nvPr/>
            </p:nvSpPr>
            <p:spPr bwMode="auto">
              <a:xfrm>
                <a:off x="817285" y="4149026"/>
                <a:ext cx="740168" cy="269084"/>
              </a:xfrm>
              <a:prstGeom prst="rect">
                <a:avLst/>
              </a:prstGeom>
              <a:solidFill>
                <a:srgbClr val="E6F5FF"/>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a:solidFill>
                      <a:schemeClr val="tx1"/>
                    </a:solidFill>
                    <a:latin typeface="SamsungOne-700" panose="020B0803030303020204" pitchFamily="34" charset="0"/>
                    <a:ea typeface="SamsungOne-700" panose="020B0803030303020204" pitchFamily="34" charset="0"/>
                  </a:rPr>
                  <a:t>Is</a:t>
                </a:r>
                <a:endParaRPr lang="en-US" altLang="ko-KR" sz="1200" dirty="0">
                  <a:solidFill>
                    <a:schemeClr val="tx1"/>
                  </a:solidFill>
                  <a:latin typeface="SamsungOne-700" panose="020B0803030303020204" pitchFamily="34" charset="0"/>
                  <a:ea typeface="SamsungOne-700" panose="020B0803030303020204" pitchFamily="34" charset="0"/>
                </a:endParaRPr>
              </a:p>
            </p:txBody>
          </p:sp>
          <p:sp>
            <p:nvSpPr>
              <p:cNvPr id="84" name="Rectangle 9">
                <a:extLst>
                  <a:ext uri="{FF2B5EF4-FFF2-40B4-BE49-F238E27FC236}">
                    <a16:creationId xmlns:a16="http://schemas.microsoft.com/office/drawing/2014/main" id="{EAFC321C-C4BD-487B-A9BD-7C775C337EBF}"/>
                  </a:ext>
                </a:extLst>
              </p:cNvPr>
              <p:cNvSpPr>
                <a:spLocks noChangeArrowheads="1"/>
              </p:cNvSpPr>
              <p:nvPr/>
            </p:nvSpPr>
            <p:spPr bwMode="auto">
              <a:xfrm>
                <a:off x="2533762" y="4155376"/>
                <a:ext cx="740168"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200" dirty="0">
                    <a:solidFill>
                      <a:schemeClr val="tx1"/>
                    </a:solidFill>
                    <a:latin typeface="SamsungOne-400" panose="020B0503030303020204" pitchFamily="34" charset="0"/>
                    <a:ea typeface="SamsungOne-400" panose="020B0503030303020204" pitchFamily="34" charset="0"/>
                  </a:rPr>
                  <a:t>bin</a:t>
                </a:r>
              </a:p>
            </p:txBody>
          </p:sp>
          <p:sp>
            <p:nvSpPr>
              <p:cNvPr id="85" name="Rectangle 9">
                <a:extLst>
                  <a:ext uri="{FF2B5EF4-FFF2-40B4-BE49-F238E27FC236}">
                    <a16:creationId xmlns:a16="http://schemas.microsoft.com/office/drawing/2014/main" id="{7DE1FCA1-22EF-428F-8C64-C7BFE5630B64}"/>
                  </a:ext>
                </a:extLst>
              </p:cNvPr>
              <p:cNvSpPr>
                <a:spLocks noChangeArrowheads="1"/>
              </p:cNvSpPr>
              <p:nvPr/>
            </p:nvSpPr>
            <p:spPr bwMode="auto">
              <a:xfrm>
                <a:off x="3376812" y="4155376"/>
                <a:ext cx="740168"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200" dirty="0">
                    <a:solidFill>
                      <a:schemeClr val="tx1"/>
                    </a:solidFill>
                    <a:latin typeface="SamsungOne-400" panose="020B0503030303020204" pitchFamily="34" charset="0"/>
                    <a:ea typeface="SamsungOne-400" panose="020B0503030303020204" pitchFamily="34" charset="0"/>
                  </a:rPr>
                  <a:t>lib</a:t>
                </a:r>
              </a:p>
            </p:txBody>
          </p:sp>
          <p:sp>
            <p:nvSpPr>
              <p:cNvPr id="86" name="Rectangle 9">
                <a:extLst>
                  <a:ext uri="{FF2B5EF4-FFF2-40B4-BE49-F238E27FC236}">
                    <a16:creationId xmlns:a16="http://schemas.microsoft.com/office/drawing/2014/main" id="{358ECAE0-17BC-4569-B418-2D0227795E73}"/>
                  </a:ext>
                </a:extLst>
              </p:cNvPr>
              <p:cNvSpPr>
                <a:spLocks noChangeArrowheads="1"/>
              </p:cNvSpPr>
              <p:nvPr/>
            </p:nvSpPr>
            <p:spPr bwMode="auto">
              <a:xfrm>
                <a:off x="4228997" y="4599176"/>
                <a:ext cx="740168"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200" dirty="0">
                    <a:solidFill>
                      <a:schemeClr val="tx1"/>
                    </a:solidFill>
                    <a:latin typeface="SamsungOne-400" panose="020B0503030303020204" pitchFamily="34" charset="0"/>
                    <a:ea typeface="SamsungOne-400" panose="020B0503030303020204" pitchFamily="34" charset="0"/>
                  </a:rPr>
                  <a:t>download</a:t>
                </a:r>
              </a:p>
            </p:txBody>
          </p:sp>
          <p:cxnSp>
            <p:nvCxnSpPr>
              <p:cNvPr id="87" name="연결선: 꺾임 59">
                <a:extLst>
                  <a:ext uri="{FF2B5EF4-FFF2-40B4-BE49-F238E27FC236}">
                    <a16:creationId xmlns:a16="http://schemas.microsoft.com/office/drawing/2014/main" id="{F36CEA41-D0FD-457D-8C58-CE1667A47B35}"/>
                  </a:ext>
                </a:extLst>
              </p:cNvPr>
              <p:cNvCxnSpPr>
                <a:cxnSpLocks/>
                <a:stCxn id="83" idx="0"/>
                <a:endCxn id="82" idx="0"/>
              </p:cNvCxnSpPr>
              <p:nvPr/>
            </p:nvCxnSpPr>
            <p:spPr>
              <a:xfrm rot="5400000" flipH="1" flipV="1">
                <a:off x="3549833" y="1328666"/>
                <a:ext cx="457897" cy="5182825"/>
              </a:xfrm>
              <a:prstGeom prst="bentConnector3">
                <a:avLst>
                  <a:gd name="adj1" fmla="val 149924"/>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cxnSp>
            <p:nvCxnSpPr>
              <p:cNvPr id="88" name="직선 연결선 87">
                <a:extLst>
                  <a:ext uri="{FF2B5EF4-FFF2-40B4-BE49-F238E27FC236}">
                    <a16:creationId xmlns:a16="http://schemas.microsoft.com/office/drawing/2014/main" id="{03C1116A-7A3F-4D50-AEAC-A32A389379E0}"/>
                  </a:ext>
                </a:extLst>
              </p:cNvPr>
              <p:cNvCxnSpPr>
                <a:cxnSpLocks/>
                <a:stCxn id="81" idx="2"/>
              </p:cNvCxnSpPr>
              <p:nvPr/>
            </p:nvCxnSpPr>
            <p:spPr>
              <a:xfrm>
                <a:off x="3339542" y="3233132"/>
                <a:ext cx="0" cy="827133"/>
              </a:xfrm>
              <a:prstGeom prst="line">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cxnSp>
            <p:nvCxnSpPr>
              <p:cNvPr id="89" name="직선 연결선 88">
                <a:extLst>
                  <a:ext uri="{FF2B5EF4-FFF2-40B4-BE49-F238E27FC236}">
                    <a16:creationId xmlns:a16="http://schemas.microsoft.com/office/drawing/2014/main" id="{F51DAEA9-9075-4AFD-9B90-40834505DBCF}"/>
                  </a:ext>
                </a:extLst>
              </p:cNvPr>
              <p:cNvCxnSpPr>
                <a:cxnSpLocks/>
                <a:endCxn id="91" idx="0"/>
              </p:cNvCxnSpPr>
              <p:nvPr/>
            </p:nvCxnSpPr>
            <p:spPr>
              <a:xfrm>
                <a:off x="2039701" y="3468594"/>
                <a:ext cx="0" cy="680432"/>
              </a:xfrm>
              <a:prstGeom prst="line">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sp>
            <p:nvSpPr>
              <p:cNvPr id="90" name="Rectangle 9">
                <a:extLst>
                  <a:ext uri="{FF2B5EF4-FFF2-40B4-BE49-F238E27FC236}">
                    <a16:creationId xmlns:a16="http://schemas.microsoft.com/office/drawing/2014/main" id="{F4DB6CDA-115D-4D85-B7EE-5896872206E9}"/>
                  </a:ext>
                </a:extLst>
              </p:cNvPr>
              <p:cNvSpPr>
                <a:spLocks noChangeArrowheads="1"/>
              </p:cNvSpPr>
              <p:nvPr/>
            </p:nvSpPr>
            <p:spPr bwMode="auto">
              <a:xfrm>
                <a:off x="1669617" y="3644459"/>
                <a:ext cx="740168"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200" dirty="0">
                    <a:solidFill>
                      <a:schemeClr val="tx1"/>
                    </a:solidFill>
                    <a:latin typeface="SamsungOne-400" panose="020B0503030303020204" pitchFamily="34" charset="0"/>
                    <a:ea typeface="SamsungOne-400" panose="020B0503030303020204" pitchFamily="34" charset="0"/>
                  </a:rPr>
                  <a:t>etc</a:t>
                </a:r>
              </a:p>
            </p:txBody>
          </p:sp>
          <p:sp>
            <p:nvSpPr>
              <p:cNvPr id="91" name="Rectangle 9">
                <a:extLst>
                  <a:ext uri="{FF2B5EF4-FFF2-40B4-BE49-F238E27FC236}">
                    <a16:creationId xmlns:a16="http://schemas.microsoft.com/office/drawing/2014/main" id="{6CCBDC87-6D29-44CE-8460-ADA976DA1966}"/>
                  </a:ext>
                </a:extLst>
              </p:cNvPr>
              <p:cNvSpPr>
                <a:spLocks noChangeArrowheads="1"/>
              </p:cNvSpPr>
              <p:nvPr/>
            </p:nvSpPr>
            <p:spPr bwMode="auto">
              <a:xfrm>
                <a:off x="1669617" y="4149026"/>
                <a:ext cx="740168" cy="269084"/>
              </a:xfrm>
              <a:prstGeom prst="rect">
                <a:avLst/>
              </a:prstGeom>
              <a:solidFill>
                <a:srgbClr val="E6F5FF"/>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a:solidFill>
                      <a:schemeClr val="tx1"/>
                    </a:solidFill>
                    <a:latin typeface="SamsungOne-700" panose="020B0803030303020204" pitchFamily="34" charset="0"/>
                    <a:ea typeface="SamsungOne-700" panose="020B0803030303020204" pitchFamily="34" charset="0"/>
                  </a:rPr>
                  <a:t>host</a:t>
                </a:r>
              </a:p>
            </p:txBody>
          </p:sp>
          <p:sp>
            <p:nvSpPr>
              <p:cNvPr id="92" name="Rectangle 9">
                <a:extLst>
                  <a:ext uri="{FF2B5EF4-FFF2-40B4-BE49-F238E27FC236}">
                    <a16:creationId xmlns:a16="http://schemas.microsoft.com/office/drawing/2014/main" id="{916AF3C1-3E8B-40E5-8CBB-C701405B4727}"/>
                  </a:ext>
                </a:extLst>
              </p:cNvPr>
              <p:cNvSpPr>
                <a:spLocks noChangeArrowheads="1"/>
              </p:cNvSpPr>
              <p:nvPr/>
            </p:nvSpPr>
            <p:spPr bwMode="auto">
              <a:xfrm>
                <a:off x="817285" y="3644459"/>
                <a:ext cx="740168"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200" dirty="0">
                    <a:solidFill>
                      <a:schemeClr val="tx1"/>
                    </a:solidFill>
                    <a:latin typeface="SamsungOne-400" panose="020B0503030303020204" pitchFamily="34" charset="0"/>
                    <a:ea typeface="SamsungOne-400" panose="020B0503030303020204" pitchFamily="34" charset="0"/>
                  </a:rPr>
                  <a:t>bin</a:t>
                </a:r>
              </a:p>
            </p:txBody>
          </p:sp>
          <p:cxnSp>
            <p:nvCxnSpPr>
              <p:cNvPr id="93" name="직선 연결선 92">
                <a:extLst>
                  <a:ext uri="{FF2B5EF4-FFF2-40B4-BE49-F238E27FC236}">
                    <a16:creationId xmlns:a16="http://schemas.microsoft.com/office/drawing/2014/main" id="{31847D78-A78A-423F-950E-7E9D009505CA}"/>
                  </a:ext>
                </a:extLst>
              </p:cNvPr>
              <p:cNvCxnSpPr>
                <a:cxnSpLocks/>
                <a:endCxn id="86" idx="0"/>
              </p:cNvCxnSpPr>
              <p:nvPr/>
            </p:nvCxnSpPr>
            <p:spPr>
              <a:xfrm>
                <a:off x="4599081" y="3468594"/>
                <a:ext cx="0" cy="1130582"/>
              </a:xfrm>
              <a:prstGeom prst="line">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sp>
            <p:nvSpPr>
              <p:cNvPr id="94" name="Rectangle 9">
                <a:extLst>
                  <a:ext uri="{FF2B5EF4-FFF2-40B4-BE49-F238E27FC236}">
                    <a16:creationId xmlns:a16="http://schemas.microsoft.com/office/drawing/2014/main" id="{38E2E79F-FECF-451C-9B7C-8B179C87A648}"/>
                  </a:ext>
                </a:extLst>
              </p:cNvPr>
              <p:cNvSpPr>
                <a:spLocks noChangeArrowheads="1"/>
              </p:cNvSpPr>
              <p:nvPr/>
            </p:nvSpPr>
            <p:spPr bwMode="auto">
              <a:xfrm>
                <a:off x="4228997" y="3691129"/>
                <a:ext cx="740168"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200" dirty="0">
                    <a:solidFill>
                      <a:schemeClr val="tx1"/>
                    </a:solidFill>
                    <a:latin typeface="SamsungOne-400" panose="020B0503030303020204" pitchFamily="34" charset="0"/>
                    <a:ea typeface="SamsungOne-400" panose="020B0503030303020204" pitchFamily="34" charset="0"/>
                  </a:rPr>
                  <a:t>home</a:t>
                </a:r>
              </a:p>
            </p:txBody>
          </p:sp>
          <p:sp>
            <p:nvSpPr>
              <p:cNvPr id="95" name="Rectangle 9">
                <a:extLst>
                  <a:ext uri="{FF2B5EF4-FFF2-40B4-BE49-F238E27FC236}">
                    <a16:creationId xmlns:a16="http://schemas.microsoft.com/office/drawing/2014/main" id="{C833835F-7A9F-49EB-8890-31E2A357CAE5}"/>
                  </a:ext>
                </a:extLst>
              </p:cNvPr>
              <p:cNvSpPr>
                <a:spLocks noChangeArrowheads="1"/>
              </p:cNvSpPr>
              <p:nvPr/>
            </p:nvSpPr>
            <p:spPr bwMode="auto">
              <a:xfrm>
                <a:off x="4228997" y="4155376"/>
                <a:ext cx="740168"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200">
                    <a:solidFill>
                      <a:schemeClr val="tx1"/>
                    </a:solidFill>
                    <a:latin typeface="SamsungOne-400" panose="020B0503030303020204" pitchFamily="34" charset="0"/>
                    <a:ea typeface="SamsungOne-400" panose="020B0503030303020204" pitchFamily="34" charset="0"/>
                  </a:rPr>
                  <a:t>pi</a:t>
                </a:r>
                <a:endParaRPr lang="en-US" altLang="ko-KR" sz="1200" dirty="0">
                  <a:solidFill>
                    <a:schemeClr val="tx1"/>
                  </a:solidFill>
                  <a:latin typeface="SamsungOne-400" panose="020B0503030303020204" pitchFamily="34" charset="0"/>
                  <a:ea typeface="SamsungOne-400" panose="020B0503030303020204" pitchFamily="34" charset="0"/>
                </a:endParaRPr>
              </a:p>
            </p:txBody>
          </p:sp>
          <p:cxnSp>
            <p:nvCxnSpPr>
              <p:cNvPr id="96" name="직선 연결선 95">
                <a:extLst>
                  <a:ext uri="{FF2B5EF4-FFF2-40B4-BE49-F238E27FC236}">
                    <a16:creationId xmlns:a16="http://schemas.microsoft.com/office/drawing/2014/main" id="{6D07EBE2-B758-481A-B53D-805F08F4CDFF}"/>
                  </a:ext>
                </a:extLst>
              </p:cNvPr>
              <p:cNvCxnSpPr>
                <a:cxnSpLocks/>
                <a:endCxn id="98" idx="0"/>
              </p:cNvCxnSpPr>
              <p:nvPr/>
            </p:nvCxnSpPr>
            <p:spPr>
              <a:xfrm>
                <a:off x="5478668" y="3468594"/>
                <a:ext cx="0" cy="683712"/>
              </a:xfrm>
              <a:prstGeom prst="line">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sp>
            <p:nvSpPr>
              <p:cNvPr id="97" name="Rectangle 9">
                <a:extLst>
                  <a:ext uri="{FF2B5EF4-FFF2-40B4-BE49-F238E27FC236}">
                    <a16:creationId xmlns:a16="http://schemas.microsoft.com/office/drawing/2014/main" id="{9F34AB5E-F4F5-4EE4-ADAE-030BA00E62F5}"/>
                  </a:ext>
                </a:extLst>
              </p:cNvPr>
              <p:cNvSpPr>
                <a:spLocks noChangeArrowheads="1"/>
              </p:cNvSpPr>
              <p:nvPr/>
            </p:nvSpPr>
            <p:spPr bwMode="auto">
              <a:xfrm>
                <a:off x="5108584" y="3691129"/>
                <a:ext cx="740168"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200" dirty="0">
                    <a:solidFill>
                      <a:schemeClr val="tx1"/>
                    </a:solidFill>
                    <a:latin typeface="SamsungOne-400" panose="020B0503030303020204" pitchFamily="34" charset="0"/>
                    <a:ea typeface="SamsungOne-400" panose="020B0503030303020204" pitchFamily="34" charset="0"/>
                  </a:rPr>
                  <a:t>boot</a:t>
                </a:r>
              </a:p>
            </p:txBody>
          </p:sp>
          <p:sp>
            <p:nvSpPr>
              <p:cNvPr id="98" name="Rectangle 9">
                <a:extLst>
                  <a:ext uri="{FF2B5EF4-FFF2-40B4-BE49-F238E27FC236}">
                    <a16:creationId xmlns:a16="http://schemas.microsoft.com/office/drawing/2014/main" id="{AC639D01-79E5-4BBB-BDEA-DC0BF2D04DAF}"/>
                  </a:ext>
                </a:extLst>
              </p:cNvPr>
              <p:cNvSpPr>
                <a:spLocks noChangeArrowheads="1"/>
              </p:cNvSpPr>
              <p:nvPr/>
            </p:nvSpPr>
            <p:spPr bwMode="auto">
              <a:xfrm>
                <a:off x="5108584" y="4152306"/>
                <a:ext cx="740168" cy="269084"/>
              </a:xfrm>
              <a:prstGeom prst="rect">
                <a:avLst/>
              </a:prstGeom>
              <a:solidFill>
                <a:srgbClr val="E6F5FF"/>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a:solidFill>
                      <a:schemeClr val="tx1"/>
                    </a:solidFill>
                    <a:latin typeface="SamsungOne-700" panose="020B0803030303020204" pitchFamily="34" charset="0"/>
                    <a:ea typeface="SamsungOne-700" panose="020B0803030303020204" pitchFamily="34" charset="0"/>
                  </a:rPr>
                  <a:t>vmlinuz</a:t>
                </a:r>
              </a:p>
            </p:txBody>
          </p:sp>
          <p:cxnSp>
            <p:nvCxnSpPr>
              <p:cNvPr id="99" name="연결선: 꺾임 71">
                <a:extLst>
                  <a:ext uri="{FF2B5EF4-FFF2-40B4-BE49-F238E27FC236}">
                    <a16:creationId xmlns:a16="http://schemas.microsoft.com/office/drawing/2014/main" id="{95512983-2FA7-4DA4-B04C-C22B7852F605}"/>
                  </a:ext>
                </a:extLst>
              </p:cNvPr>
              <p:cNvCxnSpPr>
                <a:cxnSpLocks/>
                <a:stCxn id="84" idx="0"/>
                <a:endCxn id="85" idx="0"/>
              </p:cNvCxnSpPr>
              <p:nvPr/>
            </p:nvCxnSpPr>
            <p:spPr>
              <a:xfrm rot="5400000" flipH="1" flipV="1">
                <a:off x="3325371" y="3733851"/>
                <a:ext cx="12700" cy="843050"/>
              </a:xfrm>
              <a:prstGeom prst="bentConnector3">
                <a:avLst>
                  <a:gd name="adj1" fmla="val 806898"/>
                </a:avLst>
              </a:prstGeom>
              <a:noFill/>
              <a:ln w="9525">
                <a:solidFill>
                  <a:srgbClr val="1429A0"/>
                </a:solidFill>
                <a:round/>
                <a:headEnd type="none" w="med" len="med"/>
                <a:tailEnd type="none" w="med" len="med"/>
              </a:ln>
              <a:extLst>
                <a:ext uri="{909E8E84-426E-40DD-AFC4-6F175D3DCCD1}">
                  <a14:hiddenFill xmlns:a14="http://schemas.microsoft.com/office/drawing/2010/main">
                    <a:noFill/>
                  </a14:hiddenFill>
                </a:ext>
              </a:extLst>
            </p:spPr>
          </p:cxnSp>
          <p:sp>
            <p:nvSpPr>
              <p:cNvPr id="100" name="Rectangle 9">
                <a:extLst>
                  <a:ext uri="{FF2B5EF4-FFF2-40B4-BE49-F238E27FC236}">
                    <a16:creationId xmlns:a16="http://schemas.microsoft.com/office/drawing/2014/main" id="{F5AFEB59-4D7E-4D94-BC1D-7A649625917A}"/>
                  </a:ext>
                </a:extLst>
              </p:cNvPr>
              <p:cNvSpPr>
                <a:spLocks noChangeArrowheads="1"/>
              </p:cNvSpPr>
              <p:nvPr/>
            </p:nvSpPr>
            <p:spPr bwMode="auto">
              <a:xfrm>
                <a:off x="2969458" y="3691129"/>
                <a:ext cx="740168"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200" dirty="0">
                    <a:solidFill>
                      <a:schemeClr val="tx1"/>
                    </a:solidFill>
                    <a:latin typeface="SamsungOne-400" panose="020B0503030303020204" pitchFamily="34" charset="0"/>
                    <a:ea typeface="SamsungOne-400" panose="020B0503030303020204" pitchFamily="34" charset="0"/>
                  </a:rPr>
                  <a:t>user</a:t>
                </a:r>
              </a:p>
            </p:txBody>
          </p:sp>
          <p:cxnSp>
            <p:nvCxnSpPr>
              <p:cNvPr id="101" name="연결선: 꺾임 73">
                <a:extLst>
                  <a:ext uri="{FF2B5EF4-FFF2-40B4-BE49-F238E27FC236}">
                    <a16:creationId xmlns:a16="http://schemas.microsoft.com/office/drawing/2014/main" id="{BE9C8333-CE18-472E-908F-E5FD76C52323}"/>
                  </a:ext>
                </a:extLst>
              </p:cNvPr>
              <p:cNvCxnSpPr>
                <a:cxnSpLocks/>
                <a:stCxn id="98" idx="3"/>
                <a:endCxn id="82" idx="2"/>
              </p:cNvCxnSpPr>
              <p:nvPr/>
            </p:nvCxnSpPr>
            <p:spPr>
              <a:xfrm flipV="1">
                <a:off x="5848752" y="3960213"/>
                <a:ext cx="521442" cy="326635"/>
              </a:xfrm>
              <a:prstGeom prst="bentConnector2">
                <a:avLst/>
              </a:prstGeom>
              <a:noFill/>
              <a:ln w="9525">
                <a:solidFill>
                  <a:srgbClr val="1429A0"/>
                </a:solidFill>
                <a:prstDash val="sysDash"/>
                <a:round/>
                <a:headEnd type="triangle" w="med" len="med"/>
                <a:tailEnd type="none" w="med" len="med"/>
              </a:ln>
              <a:extLst>
                <a:ext uri="{909E8E84-426E-40DD-AFC4-6F175D3DCCD1}">
                  <a14:hiddenFill xmlns:a14="http://schemas.microsoft.com/office/drawing/2010/main">
                    <a:noFill/>
                  </a14:hiddenFill>
                </a:ext>
              </a:extLst>
            </p:spPr>
          </p:cxnSp>
        </p:grpSp>
        <p:grpSp>
          <p:nvGrpSpPr>
            <p:cNvPr id="7" name="그룹 6"/>
            <p:cNvGrpSpPr/>
            <p:nvPr/>
          </p:nvGrpSpPr>
          <p:grpSpPr>
            <a:xfrm>
              <a:off x="6964993" y="2761651"/>
              <a:ext cx="2209800" cy="1387822"/>
              <a:chOff x="6667500" y="4495800"/>
              <a:chExt cx="2209800" cy="1387822"/>
            </a:xfrm>
          </p:grpSpPr>
          <p:sp>
            <p:nvSpPr>
              <p:cNvPr id="105" name="직사각형 104">
                <a:extLst>
                  <a:ext uri="{FF2B5EF4-FFF2-40B4-BE49-F238E27FC236}">
                    <a16:creationId xmlns:a16="http://schemas.microsoft.com/office/drawing/2014/main" id="{32F95011-6FE7-4617-A8F4-7336B86FE01A}"/>
                  </a:ext>
                </a:extLst>
              </p:cNvPr>
              <p:cNvSpPr/>
              <p:nvPr/>
            </p:nvSpPr>
            <p:spPr>
              <a:xfrm>
                <a:off x="6667500" y="4495800"/>
                <a:ext cx="2209800" cy="1371599"/>
              </a:xfrm>
              <a:prstGeom prst="rect">
                <a:avLst/>
              </a:prstGeom>
              <a:solidFill>
                <a:schemeClr val="bg1">
                  <a:lumMod val="95000"/>
                </a:schemeClr>
              </a:solidFill>
              <a:ln w="9525">
                <a:noFill/>
                <a:round/>
                <a:headEnd type="none" w="med" len="med"/>
                <a:tailEnd type="none" w="med" len="med"/>
              </a:ln>
            </p:spPr>
            <p:txBody>
              <a:bodyPr rtlCol="0" anchor="ctr"/>
              <a:lstStyle/>
              <a:p>
                <a:pPr algn="ctr"/>
                <a:endParaRPr lang="ko-KR" altLang="en-US" sz="1200"/>
              </a:p>
            </p:txBody>
          </p:sp>
          <p:sp>
            <p:nvSpPr>
              <p:cNvPr id="78" name="직사각형 77">
                <a:extLst>
                  <a:ext uri="{FF2B5EF4-FFF2-40B4-BE49-F238E27FC236}">
                    <a16:creationId xmlns:a16="http://schemas.microsoft.com/office/drawing/2014/main" id="{30E1B87E-2D70-43C2-9D41-217AB9A764C8}"/>
                  </a:ext>
                </a:extLst>
              </p:cNvPr>
              <p:cNvSpPr/>
              <p:nvPr/>
            </p:nvSpPr>
            <p:spPr>
              <a:xfrm>
                <a:off x="7661084" y="4672306"/>
                <a:ext cx="930242" cy="276999"/>
              </a:xfrm>
              <a:prstGeom prst="rect">
                <a:avLst/>
              </a:prstGeom>
            </p:spPr>
            <p:txBody>
              <a:bodyPr wrap="square">
                <a:spAutoFit/>
              </a:bodyPr>
              <a:lstStyle/>
              <a:p>
                <a:r>
                  <a:rPr lang="en-US" altLang="ko-KR" sz="1200" dirty="0" err="1">
                    <a:solidFill>
                      <a:prstClr val="black">
                        <a:lumMod val="75000"/>
                        <a:lumOff val="25000"/>
                      </a:prstClr>
                    </a:solidFill>
                    <a:latin typeface="SamsungOne-700" panose="020B0803030303020204" pitchFamily="34" charset="0"/>
                    <a:ea typeface="SamsungOne-700" panose="020B0803030303020204" pitchFamily="34" charset="0"/>
                  </a:rPr>
                  <a:t>Danh</a:t>
                </a:r>
                <a:r>
                  <a:rPr lang="en-US" altLang="ko-KR" sz="1200" dirty="0">
                    <a:solidFill>
                      <a:prstClr val="black">
                        <a:lumMod val="75000"/>
                        <a:lumOff val="2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75000"/>
                        <a:lumOff val="25000"/>
                      </a:prstClr>
                    </a:solidFill>
                    <a:latin typeface="SamsungOne-700" panose="020B0803030303020204" pitchFamily="34" charset="0"/>
                    <a:ea typeface="SamsungOne-700" panose="020B0803030303020204" pitchFamily="34" charset="0"/>
                  </a:rPr>
                  <a:t>mục</a:t>
                </a:r>
                <a:endParaRPr lang="en-US" altLang="ko-KR" sz="12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79" name="직사각형 78">
                <a:extLst>
                  <a:ext uri="{FF2B5EF4-FFF2-40B4-BE49-F238E27FC236}">
                    <a16:creationId xmlns:a16="http://schemas.microsoft.com/office/drawing/2014/main" id="{28DC43B6-6B25-4227-97D4-137949DCD125}"/>
                  </a:ext>
                </a:extLst>
              </p:cNvPr>
              <p:cNvSpPr/>
              <p:nvPr/>
            </p:nvSpPr>
            <p:spPr>
              <a:xfrm>
                <a:off x="7661084" y="5049306"/>
                <a:ext cx="827227" cy="276999"/>
              </a:xfrm>
              <a:prstGeom prst="rect">
                <a:avLst/>
              </a:prstGeom>
            </p:spPr>
            <p:txBody>
              <a:bodyPr wrap="square">
                <a:spAutoFit/>
              </a:bodyPr>
              <a:lstStyle/>
              <a:p>
                <a:r>
                  <a:rPr lang="en-US" altLang="ko-KR" sz="1200" dirty="0" err="1">
                    <a:solidFill>
                      <a:prstClr val="black">
                        <a:lumMod val="75000"/>
                        <a:lumOff val="25000"/>
                      </a:prstClr>
                    </a:solidFill>
                    <a:latin typeface="SamsungOne-700" panose="020B0803030303020204" pitchFamily="34" charset="0"/>
                    <a:ea typeface="SamsungOne-700" panose="020B0803030303020204" pitchFamily="34" charset="0"/>
                  </a:rPr>
                  <a:t>Tệp</a:t>
                </a:r>
                <a:endParaRPr lang="en-US" altLang="ko-KR" sz="12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80" name="직사각형 79">
                <a:extLst>
                  <a:ext uri="{FF2B5EF4-FFF2-40B4-BE49-F238E27FC236}">
                    <a16:creationId xmlns:a16="http://schemas.microsoft.com/office/drawing/2014/main" id="{21C82DC1-3200-4404-878B-35E7DA45425C}"/>
                  </a:ext>
                </a:extLst>
              </p:cNvPr>
              <p:cNvSpPr/>
              <p:nvPr/>
            </p:nvSpPr>
            <p:spPr>
              <a:xfrm>
                <a:off x="7661084" y="5421957"/>
                <a:ext cx="1216216" cy="461665"/>
              </a:xfrm>
              <a:prstGeom prst="rect">
                <a:avLst/>
              </a:prstGeom>
            </p:spPr>
            <p:txBody>
              <a:bodyPr wrap="square">
                <a:spAutoFit/>
              </a:bodyPr>
              <a:lstStyle/>
              <a:p>
                <a:r>
                  <a:rPr lang="vi-VN" altLang="ko-KR" sz="1200" dirty="0">
                    <a:solidFill>
                      <a:prstClr val="black">
                        <a:lumMod val="75000"/>
                        <a:lumOff val="25000"/>
                      </a:prstClr>
                    </a:solidFill>
                    <a:latin typeface="SamsungOne-700" panose="020B0803030303020204" pitchFamily="34" charset="0"/>
                    <a:ea typeface="SamsungOne-700" panose="020B0803030303020204" pitchFamily="34" charset="0"/>
                  </a:rPr>
                  <a:t>Liên kết tượng trưng</a:t>
                </a:r>
                <a:endParaRPr lang="en-US" altLang="ko-KR" sz="12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02" name="Rectangle 9">
                <a:extLst>
                  <a:ext uri="{FF2B5EF4-FFF2-40B4-BE49-F238E27FC236}">
                    <a16:creationId xmlns:a16="http://schemas.microsoft.com/office/drawing/2014/main" id="{438AB464-2C8B-4084-B70F-464C3A2F2FCB}"/>
                  </a:ext>
                </a:extLst>
              </p:cNvPr>
              <p:cNvSpPr>
                <a:spLocks noChangeArrowheads="1"/>
              </p:cNvSpPr>
              <p:nvPr/>
            </p:nvSpPr>
            <p:spPr bwMode="auto">
              <a:xfrm>
                <a:off x="6876549" y="5427375"/>
                <a:ext cx="749431" cy="269084"/>
              </a:xfrm>
              <a:prstGeom prst="rect">
                <a:avLst/>
              </a:prstGeom>
              <a:solidFill>
                <a:srgbClr val="1429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vmlinuz</a:t>
                </a:r>
              </a:p>
            </p:txBody>
          </p:sp>
          <p:sp>
            <p:nvSpPr>
              <p:cNvPr id="103" name="Rectangle 9">
                <a:extLst>
                  <a:ext uri="{FF2B5EF4-FFF2-40B4-BE49-F238E27FC236}">
                    <a16:creationId xmlns:a16="http://schemas.microsoft.com/office/drawing/2014/main" id="{223B237E-AE35-4043-99D7-CE071FD932EF}"/>
                  </a:ext>
                </a:extLst>
              </p:cNvPr>
              <p:cNvSpPr>
                <a:spLocks noChangeArrowheads="1"/>
              </p:cNvSpPr>
              <p:nvPr/>
            </p:nvSpPr>
            <p:spPr bwMode="auto">
              <a:xfrm>
                <a:off x="6876548" y="5041722"/>
                <a:ext cx="749431" cy="269084"/>
              </a:xfrm>
              <a:prstGeom prst="rect">
                <a:avLst/>
              </a:prstGeom>
              <a:solidFill>
                <a:srgbClr val="E6F5FF"/>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a:solidFill>
                      <a:schemeClr val="tx1"/>
                    </a:solidFill>
                    <a:latin typeface="SamsungOne-700" panose="020B0803030303020204" pitchFamily="34" charset="0"/>
                    <a:ea typeface="SamsungOne-700" panose="020B0803030303020204" pitchFamily="34" charset="0"/>
                  </a:rPr>
                  <a:t>vmlinuz</a:t>
                </a:r>
              </a:p>
            </p:txBody>
          </p:sp>
          <p:sp>
            <p:nvSpPr>
              <p:cNvPr id="104" name="Rectangle 9">
                <a:extLst>
                  <a:ext uri="{FF2B5EF4-FFF2-40B4-BE49-F238E27FC236}">
                    <a16:creationId xmlns:a16="http://schemas.microsoft.com/office/drawing/2014/main" id="{2A9B42DB-7944-4FB7-8B34-E10786DB3567}"/>
                  </a:ext>
                </a:extLst>
              </p:cNvPr>
              <p:cNvSpPr>
                <a:spLocks noChangeArrowheads="1"/>
              </p:cNvSpPr>
              <p:nvPr/>
            </p:nvSpPr>
            <p:spPr bwMode="auto">
              <a:xfrm>
                <a:off x="6876547" y="4664608"/>
                <a:ext cx="749431" cy="269084"/>
              </a:xfrm>
              <a:prstGeom prst="rect">
                <a:avLst/>
              </a:prstGeom>
              <a:solidFill>
                <a:schemeClr val="bg1"/>
              </a:solidFill>
              <a:ln w="63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200" dirty="0">
                    <a:solidFill>
                      <a:schemeClr val="tx1"/>
                    </a:solidFill>
                    <a:latin typeface="SamsungOne-400" panose="020B0503030303020204" pitchFamily="34" charset="0"/>
                    <a:ea typeface="SamsungOne-400" panose="020B0503030303020204" pitchFamily="34" charset="0"/>
                  </a:rPr>
                  <a:t>home</a:t>
                </a:r>
              </a:p>
            </p:txBody>
          </p:sp>
        </p:grpSp>
      </p:grpSp>
      <p:grpSp>
        <p:nvGrpSpPr>
          <p:cNvPr id="4" name="그룹 3"/>
          <p:cNvGrpSpPr/>
          <p:nvPr/>
        </p:nvGrpSpPr>
        <p:grpSpPr>
          <a:xfrm>
            <a:off x="559817" y="5134069"/>
            <a:ext cx="8729462" cy="971426"/>
            <a:chOff x="559817" y="5187409"/>
            <a:chExt cx="8729462" cy="971426"/>
          </a:xfrm>
        </p:grpSpPr>
        <p:grpSp>
          <p:nvGrpSpPr>
            <p:cNvPr id="64" name="그룹 63"/>
            <p:cNvGrpSpPr/>
            <p:nvPr/>
          </p:nvGrpSpPr>
          <p:grpSpPr>
            <a:xfrm>
              <a:off x="559817" y="5187409"/>
              <a:ext cx="8699056" cy="215444"/>
              <a:chOff x="559817" y="1917711"/>
              <a:chExt cx="8699056" cy="215444"/>
            </a:xfrm>
          </p:grpSpPr>
          <p:sp>
            <p:nvSpPr>
              <p:cNvPr id="65" name="직사각형 64">
                <a:extLst>
                  <a:ext uri="{FF2B5EF4-FFF2-40B4-BE49-F238E27FC236}">
                    <a16:creationId xmlns:a16="http://schemas.microsoft.com/office/drawing/2014/main" id="{70A5B5B7-540A-40DD-B934-E71D91AA82BF}"/>
                  </a:ext>
                </a:extLst>
              </p:cNvPr>
              <p:cNvSpPr/>
              <p:nvPr/>
            </p:nvSpPr>
            <p:spPr>
              <a:xfrm>
                <a:off x="559817" y="1929078"/>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6" name="직사각형 65">
                <a:extLst>
                  <a:ext uri="{FF2B5EF4-FFF2-40B4-BE49-F238E27FC236}">
                    <a16:creationId xmlns:a16="http://schemas.microsoft.com/office/drawing/2014/main" id="{C3CF9554-5E26-4DD4-876F-A237942CB6BA}"/>
                  </a:ext>
                </a:extLst>
              </p:cNvPr>
              <p:cNvSpPr/>
              <p:nvPr/>
            </p:nvSpPr>
            <p:spPr>
              <a:xfrm>
                <a:off x="712182" y="1917711"/>
                <a:ext cx="854669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Thư mục con: Một thư mục dưới thư mục (bin, etc, usr, home, boot)</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67" name="그룹 66"/>
            <p:cNvGrpSpPr/>
            <p:nvPr/>
          </p:nvGrpSpPr>
          <p:grpSpPr>
            <a:xfrm>
              <a:off x="559817" y="5565456"/>
              <a:ext cx="8729462" cy="215444"/>
              <a:chOff x="559817" y="2210078"/>
              <a:chExt cx="8729462" cy="215444"/>
            </a:xfrm>
          </p:grpSpPr>
          <p:sp>
            <p:nvSpPr>
              <p:cNvPr id="68" name="직사각형 67">
                <a:extLst>
                  <a:ext uri="{FF2B5EF4-FFF2-40B4-BE49-F238E27FC236}">
                    <a16:creationId xmlns:a16="http://schemas.microsoft.com/office/drawing/2014/main" id="{70A5B5B7-540A-40DD-B934-E71D91AA82BF}"/>
                  </a:ext>
                </a:extLst>
              </p:cNvPr>
              <p:cNvSpPr/>
              <p:nvPr/>
            </p:nvSpPr>
            <p:spPr>
              <a:xfrm>
                <a:off x="559817" y="2221445"/>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9" name="직사각형 68">
                <a:extLst>
                  <a:ext uri="{FF2B5EF4-FFF2-40B4-BE49-F238E27FC236}">
                    <a16:creationId xmlns:a16="http://schemas.microsoft.com/office/drawing/2014/main" id="{C3CF9554-5E26-4DD4-876F-A237942CB6BA}"/>
                  </a:ext>
                </a:extLst>
              </p:cNvPr>
              <p:cNvSpPr/>
              <p:nvPr/>
            </p:nvSpPr>
            <p:spPr>
              <a:xfrm>
                <a:off x="712182" y="2210078"/>
                <a:ext cx="857709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Thư mục mẹ : Hiển thị dưới dạng '..'</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07" name="그룹 106"/>
            <p:cNvGrpSpPr/>
            <p:nvPr/>
          </p:nvGrpSpPr>
          <p:grpSpPr>
            <a:xfrm>
              <a:off x="559817" y="5943391"/>
              <a:ext cx="8729462" cy="215444"/>
              <a:chOff x="559817" y="2210078"/>
              <a:chExt cx="8729462" cy="215444"/>
            </a:xfrm>
          </p:grpSpPr>
          <p:sp>
            <p:nvSpPr>
              <p:cNvPr id="109" name="직사각형 108">
                <a:extLst>
                  <a:ext uri="{FF2B5EF4-FFF2-40B4-BE49-F238E27FC236}">
                    <a16:creationId xmlns:a16="http://schemas.microsoft.com/office/drawing/2014/main" id="{70A5B5B7-540A-40DD-B934-E71D91AA82BF}"/>
                  </a:ext>
                </a:extLst>
              </p:cNvPr>
              <p:cNvSpPr/>
              <p:nvPr/>
            </p:nvSpPr>
            <p:spPr>
              <a:xfrm>
                <a:off x="559817" y="2221445"/>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0" name="직사각형 109">
                <a:extLst>
                  <a:ext uri="{FF2B5EF4-FFF2-40B4-BE49-F238E27FC236}">
                    <a16:creationId xmlns:a16="http://schemas.microsoft.com/office/drawing/2014/main" id="{C3CF9554-5E26-4DD4-876F-A237942CB6BA}"/>
                  </a:ext>
                </a:extLst>
              </p:cNvPr>
              <p:cNvSpPr/>
              <p:nvPr/>
            </p:nvSpPr>
            <p:spPr>
              <a:xfrm>
                <a:off x="712182" y="2210078"/>
                <a:ext cx="857709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Mọi thư mục đều có thư mục mẹ trừ thư mục gốc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grpSp>
        <p:nvGrpSpPr>
          <p:cNvPr id="50" name="그룹 49">
            <a:extLst>
              <a:ext uri="{FF2B5EF4-FFF2-40B4-BE49-F238E27FC236}">
                <a16:creationId xmlns:a16="http://schemas.microsoft.com/office/drawing/2014/main" id="{07928334-32AF-46A2-97F3-006B536CB7A1}"/>
              </a:ext>
            </a:extLst>
          </p:cNvPr>
          <p:cNvGrpSpPr/>
          <p:nvPr/>
        </p:nvGrpSpPr>
        <p:grpSpPr>
          <a:xfrm>
            <a:off x="559817" y="1882478"/>
            <a:ext cx="8783192" cy="215444"/>
            <a:chOff x="1027113" y="2063735"/>
            <a:chExt cx="8785225" cy="215494"/>
          </a:xfrm>
        </p:grpSpPr>
        <p:sp>
          <p:nvSpPr>
            <p:cNvPr id="51" name="직사각형 50">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2" name="직사각형 51">
              <a:extLst>
                <a:ext uri="{FF2B5EF4-FFF2-40B4-BE49-F238E27FC236}">
                  <a16:creationId xmlns:a16="http://schemas.microsoft.com/office/drawing/2014/main" id="{C3CF9554-5E26-4DD4-876F-A237942CB6BA}"/>
                </a:ext>
              </a:extLst>
            </p:cNvPr>
            <p:cNvSpPr/>
            <p:nvPr/>
          </p:nvSpPr>
          <p:spPr>
            <a:xfrm>
              <a:off x="1179513" y="206373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Linux tổ chức thư mục theo thứ bậc để quản lý tệp hiệu quả → cấu trúc cây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53" name="그룹 52">
            <a:extLst>
              <a:ext uri="{FF2B5EF4-FFF2-40B4-BE49-F238E27FC236}">
                <a16:creationId xmlns:a16="http://schemas.microsoft.com/office/drawing/2014/main" id="{07928334-32AF-46A2-97F3-006B536CB7A1}"/>
              </a:ext>
            </a:extLst>
          </p:cNvPr>
          <p:cNvGrpSpPr/>
          <p:nvPr/>
        </p:nvGrpSpPr>
        <p:grpSpPr>
          <a:xfrm>
            <a:off x="559817" y="2256991"/>
            <a:ext cx="8783192" cy="215444"/>
            <a:chOff x="1027113" y="2063735"/>
            <a:chExt cx="8785225" cy="215494"/>
          </a:xfrm>
        </p:grpSpPr>
        <p:sp>
          <p:nvSpPr>
            <p:cNvPr id="54" name="직사각형 53">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5" name="직사각형 54">
              <a:extLst>
                <a:ext uri="{FF2B5EF4-FFF2-40B4-BE49-F238E27FC236}">
                  <a16:creationId xmlns:a16="http://schemas.microsoft.com/office/drawing/2014/main" id="{C3CF9554-5E26-4DD4-876F-A237942CB6BA}"/>
                </a:ext>
              </a:extLst>
            </p:cNvPr>
            <p:cNvSpPr/>
            <p:nvPr/>
          </p:nvSpPr>
          <p:spPr>
            <a:xfrm>
              <a:off x="1179513" y="206373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Điểm bắt đầu cho tất cả thư mục là thư mục gốc (root), được biểu thị bằng dấu gạch chéo (/)</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8372895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Thư mục làm việc</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07928334-32AF-46A2-97F3-006B536CB7A1}"/>
              </a:ext>
            </a:extLst>
          </p:cNvPr>
          <p:cNvGrpSpPr/>
          <p:nvPr/>
        </p:nvGrpSpPr>
        <p:grpSpPr>
          <a:xfrm>
            <a:off x="559817" y="1935818"/>
            <a:ext cx="8783192" cy="215444"/>
            <a:chOff x="1027113" y="2063735"/>
            <a:chExt cx="8785225" cy="215494"/>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6373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Thư mục đang sử dụng được gọi là thư mục làm việc hay thư mục hiện tại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6" name="그룹 35">
            <a:extLst>
              <a:ext uri="{FF2B5EF4-FFF2-40B4-BE49-F238E27FC236}">
                <a16:creationId xmlns:a16="http://schemas.microsoft.com/office/drawing/2014/main" id="{07928334-32AF-46A2-97F3-006B536CB7A1}"/>
              </a:ext>
            </a:extLst>
          </p:cNvPr>
          <p:cNvGrpSpPr/>
          <p:nvPr/>
        </p:nvGrpSpPr>
        <p:grpSpPr>
          <a:xfrm>
            <a:off x="559817" y="2310331"/>
            <a:ext cx="8783192" cy="215444"/>
            <a:chOff x="1027113" y="2063735"/>
            <a:chExt cx="8785225" cy="215494"/>
          </a:xfrm>
        </p:grpSpPr>
        <p:sp>
          <p:nvSpPr>
            <p:cNvPr id="37" name="직사각형 36">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8" name="직사각형 37">
              <a:extLst>
                <a:ext uri="{FF2B5EF4-FFF2-40B4-BE49-F238E27FC236}">
                  <a16:creationId xmlns:a16="http://schemas.microsoft.com/office/drawing/2014/main" id="{C3CF9554-5E26-4DD4-876F-A237942CB6BA}"/>
                </a:ext>
              </a:extLst>
            </p:cNvPr>
            <p:cNvSpPr/>
            <p:nvPr/>
          </p:nvSpPr>
          <p:spPr>
            <a:xfrm>
              <a:off x="1179513" y="206373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Thư mục hiện tại được đánh dấu bằng dấu ‘.’</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9" name="그룹 38">
            <a:extLst>
              <a:ext uri="{FF2B5EF4-FFF2-40B4-BE49-F238E27FC236}">
                <a16:creationId xmlns:a16="http://schemas.microsoft.com/office/drawing/2014/main" id="{07928334-32AF-46A2-97F3-006B536CB7A1}"/>
              </a:ext>
            </a:extLst>
          </p:cNvPr>
          <p:cNvGrpSpPr/>
          <p:nvPr/>
        </p:nvGrpSpPr>
        <p:grpSpPr>
          <a:xfrm>
            <a:off x="559817" y="2686898"/>
            <a:ext cx="8783192" cy="215444"/>
            <a:chOff x="1027113" y="2063735"/>
            <a:chExt cx="8785225" cy="215494"/>
          </a:xfrm>
        </p:grpSpPr>
        <p:sp>
          <p:nvSpPr>
            <p:cNvPr id="40" name="직사각형 39">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직사각형 40">
              <a:extLst>
                <a:ext uri="{FF2B5EF4-FFF2-40B4-BE49-F238E27FC236}">
                  <a16:creationId xmlns:a16="http://schemas.microsoft.com/office/drawing/2014/main" id="{C3CF9554-5E26-4DD4-876F-A237942CB6BA}"/>
                </a:ext>
              </a:extLst>
            </p:cNvPr>
            <p:cNvSpPr/>
            <p:nvPr/>
          </p:nvSpPr>
          <p:spPr>
            <a:xfrm>
              <a:off x="1179513" y="206373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Kiểm tra vị trí thư mục hiện tại bằng lệnh pwd</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62" name="직사각형 61">
            <a:extLst>
              <a:ext uri="{FF2B5EF4-FFF2-40B4-BE49-F238E27FC236}">
                <a16:creationId xmlns:a16="http://schemas.microsoft.com/office/drawing/2014/main" id="{63CFEA5D-13A4-4869-9046-BEEF6B820D50}"/>
              </a:ext>
            </a:extLst>
          </p:cNvPr>
          <p:cNvSpPr/>
          <p:nvPr/>
        </p:nvSpPr>
        <p:spPr>
          <a:xfrm>
            <a:off x="449998" y="3163197"/>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a:t>
            </a: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hư mục chính</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63" name="그룹 62">
            <a:extLst>
              <a:ext uri="{FF2B5EF4-FFF2-40B4-BE49-F238E27FC236}">
                <a16:creationId xmlns:a16="http://schemas.microsoft.com/office/drawing/2014/main" id="{07928334-32AF-46A2-97F3-006B536CB7A1}"/>
              </a:ext>
            </a:extLst>
          </p:cNvPr>
          <p:cNvGrpSpPr/>
          <p:nvPr/>
        </p:nvGrpSpPr>
        <p:grpSpPr>
          <a:xfrm>
            <a:off x="559817" y="3723914"/>
            <a:ext cx="8783192" cy="215444"/>
            <a:chOff x="1027113" y="2063735"/>
            <a:chExt cx="8785225" cy="215494"/>
          </a:xfrm>
        </p:grpSpPr>
        <p:sp>
          <p:nvSpPr>
            <p:cNvPr id="64" name="직사각형 63">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5" name="직사각형 64">
              <a:extLst>
                <a:ext uri="{FF2B5EF4-FFF2-40B4-BE49-F238E27FC236}">
                  <a16:creationId xmlns:a16="http://schemas.microsoft.com/office/drawing/2014/main" id="{C3CF9554-5E26-4DD4-876F-A237942CB6BA}"/>
                </a:ext>
              </a:extLst>
            </p:cNvPr>
            <p:cNvSpPr/>
            <p:nvPr/>
          </p:nvSpPr>
          <p:spPr>
            <a:xfrm>
              <a:off x="1179513" y="206373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Chỉ định khi tạo tài khoản người dùng lần đầu với thư mục được chỉ định cho mỗi người dùng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66" name="그룹 65">
            <a:extLst>
              <a:ext uri="{FF2B5EF4-FFF2-40B4-BE49-F238E27FC236}">
                <a16:creationId xmlns:a16="http://schemas.microsoft.com/office/drawing/2014/main" id="{07928334-32AF-46A2-97F3-006B536CB7A1}"/>
              </a:ext>
            </a:extLst>
          </p:cNvPr>
          <p:cNvGrpSpPr/>
          <p:nvPr/>
        </p:nvGrpSpPr>
        <p:grpSpPr>
          <a:xfrm>
            <a:off x="559817" y="4098427"/>
            <a:ext cx="8783192" cy="215444"/>
            <a:chOff x="1027113" y="2063735"/>
            <a:chExt cx="8785225" cy="215494"/>
          </a:xfrm>
        </p:grpSpPr>
        <p:sp>
          <p:nvSpPr>
            <p:cNvPr id="67" name="직사각형 66">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8" name="직사각형 67">
              <a:extLst>
                <a:ext uri="{FF2B5EF4-FFF2-40B4-BE49-F238E27FC236}">
                  <a16:creationId xmlns:a16="http://schemas.microsoft.com/office/drawing/2014/main" id="{C3CF9554-5E26-4DD4-876F-A237942CB6BA}"/>
                </a:ext>
              </a:extLst>
            </p:cNvPr>
            <p:cNvSpPr/>
            <p:nvPr/>
          </p:nvSpPr>
          <p:spPr>
            <a:xfrm>
              <a:off x="1179513" y="206373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Người dùng có thể làm việc với các tệp hoặc thư mục con trong thư mục chính của họ</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69" name="그룹 68">
            <a:extLst>
              <a:ext uri="{FF2B5EF4-FFF2-40B4-BE49-F238E27FC236}">
                <a16:creationId xmlns:a16="http://schemas.microsoft.com/office/drawing/2014/main" id="{07928334-32AF-46A2-97F3-006B536CB7A1}"/>
              </a:ext>
            </a:extLst>
          </p:cNvPr>
          <p:cNvGrpSpPr/>
          <p:nvPr/>
        </p:nvGrpSpPr>
        <p:grpSpPr>
          <a:xfrm>
            <a:off x="559817" y="4474994"/>
            <a:ext cx="8783192" cy="215444"/>
            <a:chOff x="1027113" y="2063735"/>
            <a:chExt cx="8785225" cy="215494"/>
          </a:xfrm>
        </p:grpSpPr>
        <p:sp>
          <p:nvSpPr>
            <p:cNvPr id="70" name="직사각형 69">
              <a:extLst>
                <a:ext uri="{FF2B5EF4-FFF2-40B4-BE49-F238E27FC236}">
                  <a16:creationId xmlns:a16="http://schemas.microsoft.com/office/drawing/2014/main" id="{70A5B5B7-540A-40DD-B934-E71D91AA82BF}"/>
                </a:ext>
              </a:extLst>
            </p:cNvPr>
            <p:cNvSpPr/>
            <p:nvPr/>
          </p:nvSpPr>
          <p:spPr>
            <a:xfrm>
              <a:off x="1027113" y="207510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1" name="직사각형 70">
              <a:extLst>
                <a:ext uri="{FF2B5EF4-FFF2-40B4-BE49-F238E27FC236}">
                  <a16:creationId xmlns:a16="http://schemas.microsoft.com/office/drawing/2014/main" id="{C3CF9554-5E26-4DD4-876F-A237942CB6BA}"/>
                </a:ext>
              </a:extLst>
            </p:cNvPr>
            <p:cNvSpPr/>
            <p:nvPr/>
          </p:nvSpPr>
          <p:spPr>
            <a:xfrm>
              <a:off x="1179513" y="206373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Thư mục chính được biểu thị bằng ký hiệu ‘~’ -&gt; ~pi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126169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Lịch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Linux (UNIX)</a:t>
            </a:r>
          </a:p>
        </p:txBody>
      </p:sp>
      <p:sp>
        <p:nvSpPr>
          <p:cNvPr id="15" name="직사각형 14">
            <a:extLst>
              <a:ext uri="{FF2B5EF4-FFF2-40B4-BE49-F238E27FC236}">
                <a16:creationId xmlns:a16="http://schemas.microsoft.com/office/drawing/2014/main" id="{439DCE1C-801F-43E7-9286-D60EB80C9FCA}"/>
              </a:ext>
            </a:extLst>
          </p:cNvPr>
          <p:cNvSpPr/>
          <p:nvPr/>
        </p:nvSpPr>
        <p:spPr>
          <a:xfrm>
            <a:off x="712182" y="2182510"/>
            <a:ext cx="8881761"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công việc của Bell Labs, cùng một hệ điều hành có thể được sử dụng trong các nền tảng khác nhau chỉ bằng cách biên dịch mã cho từng máy tính.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UNIX được phát triển với C không chỉ điều khiển phần cứng trực tiếp như hợp ngữ mà còn có thể tạo mã bất kể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phần cứng. (Được phát triển bởi Dennis Ritchie)</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latinLnBrk="0">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đó, mã nguồn được viết bằng ngôn ngữ C có thể được sử dụng trong các môi trường phần cứng khác nhau thông qua quá trình biên dịch.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07928334-32AF-46A2-97F3-006B536CB7A1}"/>
              </a:ext>
            </a:extLst>
          </p:cNvPr>
          <p:cNvGrpSpPr/>
          <p:nvPr/>
        </p:nvGrpSpPr>
        <p:grpSpPr>
          <a:xfrm>
            <a:off x="559817" y="1936761"/>
            <a:ext cx="8783192" cy="215394"/>
            <a:chOff x="1027113" y="204562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UNIX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ngôn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a:t>
              </a:r>
            </a:p>
          </p:txBody>
        </p:sp>
      </p:grpSp>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Linux</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nvGrpSpPr>
          <p:cNvPr id="6" name="그룹 5">
            <a:extLst>
              <a:ext uri="{FF2B5EF4-FFF2-40B4-BE49-F238E27FC236}">
                <a16:creationId xmlns:a16="http://schemas.microsoft.com/office/drawing/2014/main" id="{1A98F4BD-6CCB-4099-93EA-163D732B8C10}"/>
              </a:ext>
            </a:extLst>
          </p:cNvPr>
          <p:cNvGrpSpPr/>
          <p:nvPr/>
        </p:nvGrpSpPr>
        <p:grpSpPr>
          <a:xfrm>
            <a:off x="2036713" y="3785234"/>
            <a:ext cx="5829397" cy="1616137"/>
            <a:chOff x="2036713" y="4391024"/>
            <a:chExt cx="5829397" cy="1616137"/>
          </a:xfrm>
        </p:grpSpPr>
        <p:sp>
          <p:nvSpPr>
            <p:cNvPr id="21" name="모서리가 둥근 직사각형 4">
              <a:extLst>
                <a:ext uri="{FF2B5EF4-FFF2-40B4-BE49-F238E27FC236}">
                  <a16:creationId xmlns:a16="http://schemas.microsoft.com/office/drawing/2014/main" id="{0A611ABC-7C99-4E33-AB08-C4C08FF76B81}"/>
                </a:ext>
              </a:extLst>
            </p:cNvPr>
            <p:cNvSpPr/>
            <p:nvPr/>
          </p:nvSpPr>
          <p:spPr>
            <a:xfrm>
              <a:off x="2036713" y="4391024"/>
              <a:ext cx="5829397" cy="1616137"/>
            </a:xfrm>
            <a:prstGeom prst="roundRect">
              <a:avLst>
                <a:gd name="adj" fmla="val 0"/>
              </a:avLst>
            </a:prstGeom>
            <a:solidFill>
              <a:srgbClr val="FCFCFC"/>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a:t>
              </a:r>
              <a:endParaRPr lang="ko-KR" altLang="en-US" dirty="0"/>
            </a:p>
          </p:txBody>
        </p:sp>
        <p:grpSp>
          <p:nvGrpSpPr>
            <p:cNvPr id="5" name="그룹 4">
              <a:extLst>
                <a:ext uri="{FF2B5EF4-FFF2-40B4-BE49-F238E27FC236}">
                  <a16:creationId xmlns:a16="http://schemas.microsoft.com/office/drawing/2014/main" id="{FED4A3FA-2812-4903-87D2-EFA2A0DCB118}"/>
                </a:ext>
              </a:extLst>
            </p:cNvPr>
            <p:cNvGrpSpPr/>
            <p:nvPr/>
          </p:nvGrpSpPr>
          <p:grpSpPr>
            <a:xfrm>
              <a:off x="4917603" y="4515092"/>
              <a:ext cx="2645683" cy="1368000"/>
              <a:chOff x="5666025" y="4555593"/>
              <a:chExt cx="2645683" cy="1368000"/>
            </a:xfrm>
          </p:grpSpPr>
          <p:sp>
            <p:nvSpPr>
              <p:cNvPr id="22" name="TextBox 21">
                <a:extLst>
                  <a:ext uri="{FF2B5EF4-FFF2-40B4-BE49-F238E27FC236}">
                    <a16:creationId xmlns:a16="http://schemas.microsoft.com/office/drawing/2014/main" id="{132AEA4E-1524-4A3A-8FAA-B07BD25EF348}"/>
                  </a:ext>
                </a:extLst>
              </p:cNvPr>
              <p:cNvSpPr txBox="1"/>
              <p:nvPr/>
            </p:nvSpPr>
            <p:spPr>
              <a:xfrm>
                <a:off x="7144870" y="5691330"/>
                <a:ext cx="1065997" cy="169277"/>
              </a:xfrm>
              <a:prstGeom prst="rect">
                <a:avLst/>
              </a:prstGeom>
              <a:noFill/>
            </p:spPr>
            <p:txBody>
              <a:bodyPr wrap="none" lIns="0" tIns="0" rIns="0" bIns="0" rtlCol="0">
                <a:spAutoFit/>
                <a:scene3d>
                  <a:camera prst="orthographicFront"/>
                  <a:lightRig rig="threePt" dir="t"/>
                </a:scene3d>
                <a:sp3d>
                  <a:bevelT w="0" h="6350"/>
                  <a:bevelB w="0" h="0"/>
                </a:sp3d>
              </a:bodyPr>
              <a:lstStyle/>
              <a:p>
                <a:pPr>
                  <a:spcAft>
                    <a:spcPts val="200"/>
                  </a:spcAft>
                  <a:defRPr/>
                </a:pPr>
                <a:r>
                  <a:rPr lang="en-US" altLang="ko-KR" sz="1100" dirty="0">
                    <a:solidFill>
                      <a:srgbClr val="000000"/>
                    </a:solidFill>
                    <a:latin typeface="SamsungOne-700" panose="020B0803030303020204" pitchFamily="34" charset="0"/>
                    <a:ea typeface="SamsungOne-700" panose="020B0803030303020204" pitchFamily="34" charset="0"/>
                  </a:rPr>
                  <a:t>C Language Logo</a:t>
                </a:r>
              </a:p>
            </p:txBody>
          </p:sp>
          <p:sp>
            <p:nvSpPr>
              <p:cNvPr id="2" name="직사각형 1"/>
              <p:cNvSpPr/>
              <p:nvPr/>
            </p:nvSpPr>
            <p:spPr>
              <a:xfrm>
                <a:off x="5666025" y="4555593"/>
                <a:ext cx="1368000" cy="136800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43"/>
              <p:cNvGrpSpPr/>
              <p:nvPr/>
            </p:nvGrpSpPr>
            <p:grpSpPr>
              <a:xfrm>
                <a:off x="7096009" y="5691330"/>
                <a:ext cx="1215699" cy="232263"/>
                <a:chOff x="6509044" y="5758869"/>
                <a:chExt cx="1215699" cy="232263"/>
              </a:xfrm>
            </p:grpSpPr>
            <p:cxnSp>
              <p:nvCxnSpPr>
                <p:cNvPr id="24" name="직선 연결선 23"/>
                <p:cNvCxnSpPr/>
                <p:nvPr/>
              </p:nvCxnSpPr>
              <p:spPr>
                <a:xfrm>
                  <a:off x="6509044" y="5991132"/>
                  <a:ext cx="1215699"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7724743" y="5758869"/>
                  <a:ext cx="0" cy="2322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pic>
            <p:nvPicPr>
              <p:cNvPr id="23" name="Picture 8" descr="1. 오리엔테이션 - C언어 입문자를 위한 자습서">
                <a:extLst>
                  <a:ext uri="{FF2B5EF4-FFF2-40B4-BE49-F238E27FC236}">
                    <a16:creationId xmlns:a16="http://schemas.microsoft.com/office/drawing/2014/main" id="{9B8F55DD-8987-4E43-8E65-98C010B577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9011" y="4616574"/>
                <a:ext cx="1244033" cy="12440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그룹 3">
              <a:extLst>
                <a:ext uri="{FF2B5EF4-FFF2-40B4-BE49-F238E27FC236}">
                  <a16:creationId xmlns:a16="http://schemas.microsoft.com/office/drawing/2014/main" id="{85438DD7-9B91-41DB-91BF-49CBD4B6076B}"/>
                </a:ext>
              </a:extLst>
            </p:cNvPr>
            <p:cNvGrpSpPr/>
            <p:nvPr/>
          </p:nvGrpSpPr>
          <p:grpSpPr>
            <a:xfrm>
              <a:off x="2329078" y="4527018"/>
              <a:ext cx="2470586" cy="1368000"/>
              <a:chOff x="2094863" y="4555593"/>
              <a:chExt cx="2470586" cy="1368000"/>
            </a:xfrm>
          </p:grpSpPr>
          <p:pic>
            <p:nvPicPr>
              <p:cNvPr id="16" name="Picture 6">
                <a:extLst>
                  <a:ext uri="{FF2B5EF4-FFF2-40B4-BE49-F238E27FC236}">
                    <a16:creationId xmlns:a16="http://schemas.microsoft.com/office/drawing/2014/main" id="{D3F757D3-1363-4B95-A63C-9D686685FA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094863" y="4555593"/>
                <a:ext cx="1368000" cy="1368000"/>
              </a:xfrm>
              <a:prstGeom prst="rect">
                <a:avLst/>
              </a:prstGeom>
              <a:solidFill>
                <a:schemeClr val="bg1">
                  <a:lumMod val="75000"/>
                </a:schemeClr>
              </a:solidFill>
              <a:ln w="6350">
                <a:solidFill>
                  <a:schemeClr val="bg1">
                    <a:lumMod val="75000"/>
                  </a:schemeClr>
                </a:solidFill>
              </a:ln>
            </p:spPr>
          </p:pic>
          <p:sp>
            <p:nvSpPr>
              <p:cNvPr id="25" name="TextBox 24">
                <a:extLst>
                  <a:ext uri="{FF2B5EF4-FFF2-40B4-BE49-F238E27FC236}">
                    <a16:creationId xmlns:a16="http://schemas.microsoft.com/office/drawing/2014/main" id="{132AEA4E-1524-4A3A-8FAA-B07BD25EF348}"/>
                  </a:ext>
                </a:extLst>
              </p:cNvPr>
              <p:cNvSpPr txBox="1"/>
              <p:nvPr/>
            </p:nvSpPr>
            <p:spPr>
              <a:xfrm>
                <a:off x="3573708" y="5691330"/>
                <a:ext cx="902491" cy="169277"/>
              </a:xfrm>
              <a:prstGeom prst="rect">
                <a:avLst/>
              </a:prstGeom>
              <a:noFill/>
            </p:spPr>
            <p:txBody>
              <a:bodyPr wrap="none" lIns="0" tIns="0" rIns="0" bIns="0" rtlCol="0">
                <a:spAutoFit/>
                <a:scene3d>
                  <a:camera prst="orthographicFront"/>
                  <a:lightRig rig="threePt" dir="t"/>
                </a:scene3d>
                <a:sp3d>
                  <a:bevelT w="0" h="6350"/>
                  <a:bevelB w="0" h="0"/>
                </a:sp3d>
              </a:bodyPr>
              <a:lstStyle/>
              <a:p>
                <a:pPr>
                  <a:spcAft>
                    <a:spcPts val="200"/>
                  </a:spcAft>
                  <a:defRPr/>
                </a:pPr>
                <a:r>
                  <a:rPr lang="en-US" altLang="ko-KR" sz="1100" dirty="0">
                    <a:solidFill>
                      <a:srgbClr val="000000"/>
                    </a:solidFill>
                    <a:latin typeface="SamsungOne-700" panose="020B0803030303020204" pitchFamily="34" charset="0"/>
                    <a:ea typeface="SamsungOne-700" panose="020B0803030303020204" pitchFamily="34" charset="0"/>
                  </a:rPr>
                  <a:t>Dennis Ritchie</a:t>
                </a:r>
              </a:p>
            </p:txBody>
          </p:sp>
          <p:grpSp>
            <p:nvGrpSpPr>
              <p:cNvPr id="26" name="그룹 25"/>
              <p:cNvGrpSpPr/>
              <p:nvPr/>
            </p:nvGrpSpPr>
            <p:grpSpPr>
              <a:xfrm>
                <a:off x="3524847" y="5691330"/>
                <a:ext cx="1040602" cy="232263"/>
                <a:chOff x="6509044" y="5758869"/>
                <a:chExt cx="1040602" cy="232263"/>
              </a:xfrm>
            </p:grpSpPr>
            <p:cxnSp>
              <p:nvCxnSpPr>
                <p:cNvPr id="27" name="직선 연결선 26"/>
                <p:cNvCxnSpPr/>
                <p:nvPr/>
              </p:nvCxnSpPr>
              <p:spPr>
                <a:xfrm>
                  <a:off x="6509044" y="5991132"/>
                  <a:ext cx="1040602"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7549646" y="5758869"/>
                  <a:ext cx="0" cy="2322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8058427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Mô tả thư mục chính</a:t>
            </a:r>
          </a:p>
        </p:txBody>
      </p:sp>
      <p:graphicFrame>
        <p:nvGraphicFramePr>
          <p:cNvPr id="7" name="표 8">
            <a:extLst>
              <a:ext uri="{FF2B5EF4-FFF2-40B4-BE49-F238E27FC236}">
                <a16:creationId xmlns:a16="http://schemas.microsoft.com/office/drawing/2014/main" id="{F22D1FAD-8885-425B-AE7A-76C0C674AE7D}"/>
              </a:ext>
            </a:extLst>
          </p:cNvPr>
          <p:cNvGraphicFramePr>
            <a:graphicFrameLocks noGrp="1"/>
          </p:cNvGraphicFramePr>
          <p:nvPr>
            <p:extLst>
              <p:ext uri="{D42A27DB-BD31-4B8C-83A1-F6EECF244321}">
                <p14:modId xmlns:p14="http://schemas.microsoft.com/office/powerpoint/2010/main" val="1437733343"/>
              </p:ext>
            </p:extLst>
          </p:nvPr>
        </p:nvGraphicFramePr>
        <p:xfrm>
          <a:off x="449998" y="1879383"/>
          <a:ext cx="9004986" cy="3234182"/>
        </p:xfrm>
        <a:graphic>
          <a:graphicData uri="http://schemas.openxmlformats.org/drawingml/2006/table">
            <a:tbl>
              <a:tblPr firstRow="1" bandRow="1">
                <a:tableStyleId>{21E4AEA4-8DFA-4A89-87EB-49C32662AFE0}</a:tableStyleId>
              </a:tblPr>
              <a:tblGrid>
                <a:gridCol w="1255934">
                  <a:extLst>
                    <a:ext uri="{9D8B030D-6E8A-4147-A177-3AD203B41FA5}">
                      <a16:colId xmlns:a16="http://schemas.microsoft.com/office/drawing/2014/main" val="20000"/>
                    </a:ext>
                  </a:extLst>
                </a:gridCol>
                <a:gridCol w="7749052">
                  <a:extLst>
                    <a:ext uri="{9D8B030D-6E8A-4147-A177-3AD203B41FA5}">
                      <a16:colId xmlns:a16="http://schemas.microsoft.com/office/drawing/2014/main" val="20001"/>
                    </a:ext>
                  </a:extLst>
                </a:gridCol>
              </a:tblGrid>
              <a:tr h="368036">
                <a:tc>
                  <a:txBody>
                    <a:bodyPr/>
                    <a:lstStyle/>
                    <a:p>
                      <a:pPr marL="0" algn="ctr" defTabSz="914400" rtl="0" eaLnBrk="1" latinLnBrk="1" hangingPunct="1"/>
                      <a:r>
                        <a:rPr lang="vi-VN" sz="1400" b="1" dirty="0">
                          <a:solidFill>
                            <a:srgbClr val="193EB0"/>
                          </a:solidFill>
                          <a:latin typeface="Arial" panose="020B0803030303020204" pitchFamily="34" charset="0"/>
                          <a:ea typeface="SamsungOne-700" panose="020B0803030303020204" pitchFamily="34" charset="0"/>
                          <a:cs typeface="Times New Roman" panose="02020603050405020304" pitchFamily="18" charset="0"/>
                        </a:rPr>
                        <a:t>Thư mục</a:t>
                      </a:r>
                    </a:p>
                  </a:txBody>
                  <a:tcPr anchor="ctr">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vi-VN" sz="1400" b="1" dirty="0">
                          <a:solidFill>
                            <a:srgbClr val="193EB0"/>
                          </a:solidFill>
                          <a:latin typeface="Arial" panose="020B0803030303020204" pitchFamily="34" charset="0"/>
                          <a:ea typeface="SamsungOne-700" panose="020B0803030303020204" pitchFamily="34" charset="0"/>
                          <a:cs typeface="Times New Roman" panose="02020603050405020304" pitchFamily="18" charset="0"/>
                        </a:rPr>
                        <a:t>Kiểu tệp tin</a:t>
                      </a:r>
                    </a:p>
                  </a:txBody>
                  <a:tcPr anchor="ctr">
                    <a:lnL w="6350" cap="flat" cmpd="sng" algn="ctr">
                      <a:solidFill>
                        <a:schemeClr val="bg1">
                          <a:lumMod val="75000"/>
                        </a:schemeClr>
                      </a:solidFill>
                      <a:prstDash val="solid"/>
                      <a:round/>
                      <a:headEnd type="none" w="med" len="med"/>
                      <a:tailEnd type="none" w="med" len="med"/>
                    </a:lnL>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30096">
                <a:tc>
                  <a:txBody>
                    <a:bodyPr/>
                    <a:lstStyle/>
                    <a:p>
                      <a:pPr marL="0" marR="0" indent="0" algn="l" defTabSz="914400" rtl="0" eaLnBrk="1" fontAlgn="base" latinLnBrk="1" hangingPunct="1">
                        <a:lnSpc>
                          <a:spcPct val="100000"/>
                        </a:lnSpc>
                        <a:spcBef>
                          <a:spcPts val="0"/>
                        </a:spcBef>
                        <a:spcAft>
                          <a:spcPts val="0"/>
                        </a:spcAft>
                      </a:pPr>
                      <a:r>
                        <a:rPr lang="vi-VN" sz="1400" b="1">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dev</a:t>
                      </a:r>
                    </a:p>
                  </a:txBody>
                  <a:tcPr marL="60246" marR="60246" marT="16656" marB="16656"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1" hangingPunct="1">
                        <a:lnSpc>
                          <a:spcPct val="100000"/>
                        </a:lnSpc>
                        <a:spcBef>
                          <a:spcPts val="0"/>
                        </a:spcBef>
                        <a:spcAft>
                          <a:spcPts val="0"/>
                        </a:spcAft>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Thư mục chứa tệp thiết bị.</a:t>
                      </a:r>
                    </a:p>
                  </a:txBody>
                  <a:tcPr marL="60246" marR="60246" marT="16656" marB="16656"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30096">
                <a:tc>
                  <a:txBody>
                    <a:bodyPr/>
                    <a:lstStyle/>
                    <a:p>
                      <a:pPr marL="0" marR="0" indent="0" algn="l" defTabSz="914400" rtl="0" eaLnBrk="1" fontAlgn="base" latinLnBrk="1" hangingPunct="1">
                        <a:lnSpc>
                          <a:spcPct val="100000"/>
                        </a:lnSpc>
                        <a:spcBef>
                          <a:spcPts val="0"/>
                        </a:spcBef>
                        <a:spcAft>
                          <a:spcPts val="0"/>
                        </a:spcAft>
                      </a:pPr>
                      <a:r>
                        <a:rPr lang="vi-VN" sz="1400" b="1">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home</a:t>
                      </a:r>
                    </a:p>
                  </a:txBody>
                  <a:tcPr marL="60246" marR="60246" marT="16656" marB="16656"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1" hangingPunct="1">
                        <a:lnSpc>
                          <a:spcPct val="100000"/>
                        </a:lnSpc>
                        <a:spcBef>
                          <a:spcPts val="0"/>
                        </a:spcBef>
                        <a:spcAft>
                          <a:spcPts val="0"/>
                        </a:spcAf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Vị trí tạo thư mục chính người dùng.</a:t>
                      </a:r>
                    </a:p>
                  </a:txBody>
                  <a:tcPr marL="60246" marR="60246" marT="16656" marB="16656"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30096">
                <a:tc>
                  <a:txBody>
                    <a:bodyPr/>
                    <a:lstStyle/>
                    <a:p>
                      <a:pPr marL="0" marR="0" indent="0" algn="l" defTabSz="914400" rtl="0" eaLnBrk="1" fontAlgn="base" latinLnBrk="1" hangingPunct="1">
                        <a:lnSpc>
                          <a:spcPct val="100000"/>
                        </a:lnSpc>
                        <a:spcBef>
                          <a:spcPts val="0"/>
                        </a:spcBef>
                        <a:spcAft>
                          <a:spcPts val="0"/>
                        </a:spcAft>
                      </a:pPr>
                      <a:r>
                        <a:rPr lang="vi-VN" sz="1400" b="1">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media</a:t>
                      </a:r>
                    </a:p>
                  </a:txBody>
                  <a:tcPr marL="60246" marR="60246" marT="16656" marB="16656"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1" hangingPunct="1">
                        <a:lnSpc>
                          <a:spcPct val="100000"/>
                        </a:lnSpc>
                        <a:spcBef>
                          <a:spcPts val="0"/>
                        </a:spcBef>
                        <a:spcAft>
                          <a:spcPts val="0"/>
                        </a:spcAf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Thư mục gán thiết bị bên ngoài như CD-ROM và USB.</a:t>
                      </a:r>
                    </a:p>
                  </a:txBody>
                  <a:tcPr marL="60246" marR="60246" marT="16656" marB="16656"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30096">
                <a:tc>
                  <a:txBody>
                    <a:bodyPr/>
                    <a:lstStyle/>
                    <a:p>
                      <a:pPr marL="0" marR="0" indent="0" algn="l" defTabSz="914400" rtl="0" eaLnBrk="1" fontAlgn="base" latinLnBrk="1" hangingPunct="1">
                        <a:lnSpc>
                          <a:spcPct val="100000"/>
                        </a:lnSpc>
                        <a:spcBef>
                          <a:spcPts val="0"/>
                        </a:spcBef>
                        <a:spcAft>
                          <a:spcPts val="0"/>
                        </a:spcAft>
                      </a:pPr>
                      <a:r>
                        <a:rPr lang="vi-VN" sz="1400" b="1">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opt</a:t>
                      </a:r>
                    </a:p>
                  </a:txBody>
                  <a:tcPr marL="60246" marR="60246" marT="16656" marB="16656"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1" hangingPunct="1">
                        <a:lnSpc>
                          <a:spcPct val="100000"/>
                        </a:lnSpc>
                        <a:spcBef>
                          <a:spcPts val="0"/>
                        </a:spcBef>
                        <a:spcAft>
                          <a:spcPts val="0"/>
                        </a:spcAf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Vị trí cài đặt gói bổ sung.</a:t>
                      </a:r>
                    </a:p>
                  </a:txBody>
                  <a:tcPr marL="60246" marR="60246" marT="16656" marB="16656"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330096">
                <a:tc>
                  <a:txBody>
                    <a:bodyPr/>
                    <a:lstStyle/>
                    <a:p>
                      <a:pPr marL="0" marR="0" indent="0" algn="l" defTabSz="914400" rtl="0" eaLnBrk="1" fontAlgn="base" latinLnBrk="1" hangingPunct="1">
                        <a:lnSpc>
                          <a:spcPct val="100000"/>
                        </a:lnSpc>
                        <a:spcBef>
                          <a:spcPts val="0"/>
                        </a:spcBef>
                        <a:spcAft>
                          <a:spcPts val="0"/>
                        </a:spcAft>
                      </a:pPr>
                      <a:r>
                        <a:rPr lang="vi-VN" sz="1400" b="1">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root</a:t>
                      </a:r>
                    </a:p>
                  </a:txBody>
                  <a:tcPr marL="60246" marR="60246" marT="16656" marB="16656"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1" hangingPunct="1">
                        <a:lnSpc>
                          <a:spcPct val="100000"/>
                        </a:lnSpc>
                        <a:spcBef>
                          <a:spcPts val="0"/>
                        </a:spcBef>
                        <a:spcAft>
                          <a:spcPts val="0"/>
                        </a:spcAft>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Thư mục chính của tài khoản gốc. Đừng nhầm lẫn vì thư mục này khác với thư mục gốc (/).</a:t>
                      </a:r>
                    </a:p>
                  </a:txBody>
                  <a:tcPr marL="60246" marR="60246" marT="16656" marB="16656"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30096">
                <a:tc>
                  <a:txBody>
                    <a:bodyPr/>
                    <a:lstStyle/>
                    <a:p>
                      <a:pPr marL="0" marR="0" indent="0" algn="l" defTabSz="914400" rtl="0" eaLnBrk="1" fontAlgn="base" latinLnBrk="1" hangingPunct="1">
                        <a:lnSpc>
                          <a:spcPct val="100000"/>
                        </a:lnSpc>
                        <a:spcBef>
                          <a:spcPts val="0"/>
                        </a:spcBef>
                        <a:spcAft>
                          <a:spcPts val="0"/>
                        </a:spcAft>
                      </a:pPr>
                      <a:r>
                        <a:rPr lang="vi-VN" sz="1400" b="1">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sys</a:t>
                      </a:r>
                    </a:p>
                  </a:txBody>
                  <a:tcPr marL="60246" marR="60246" marT="16656" marB="16656"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1" hangingPunct="1">
                        <a:lnSpc>
                          <a:spcPct val="100000"/>
                        </a:lnSpc>
                        <a:spcBef>
                          <a:spcPts val="0"/>
                        </a:spcBef>
                        <a:spcAft>
                          <a:spcPts val="0"/>
                        </a:spcAft>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Thư mục này chứa tệp tin liên quan đến Linux kernel.</a:t>
                      </a:r>
                    </a:p>
                  </a:txBody>
                  <a:tcPr marL="60246" marR="60246" marT="16656" marB="16656"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555474">
                <a:tc>
                  <a:txBody>
                    <a:bodyPr/>
                    <a:lstStyle/>
                    <a:p>
                      <a:pPr marL="0" marR="0" indent="0" algn="l" defTabSz="914400" rtl="0" eaLnBrk="1" fontAlgn="base" latinLnBrk="1" hangingPunct="1">
                        <a:lnSpc>
                          <a:spcPct val="100000"/>
                        </a:lnSpc>
                        <a:spcBef>
                          <a:spcPts val="0"/>
                        </a:spcBef>
                        <a:spcAft>
                          <a:spcPts val="0"/>
                        </a:spcAft>
                      </a:pPr>
                      <a:r>
                        <a:rPr lang="vi-VN" sz="1400" b="1">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usr</a:t>
                      </a:r>
                    </a:p>
                  </a:txBody>
                  <a:tcPr marL="60246" marR="60246" marT="16656" marB="16656"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1" hangingPunct="1">
                        <a:lnSpc>
                          <a:spcPct val="100000"/>
                        </a:lnSpc>
                        <a:spcBef>
                          <a:spcPts val="0"/>
                        </a:spcBef>
                        <a:spcAft>
                          <a:spcPts val="0"/>
                        </a:spcAft>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Có rất nhiều tệp tin, bao gồm tệp thực thi chính, tệp thư viện và tệp tiêu đề. Để tham khảo, </a:t>
                      </a:r>
                      <a:endParaRPr lang="en-US"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marL="0" marR="0" indent="0" algn="l" defTabSz="914400" rtl="0" eaLnBrk="1" fontAlgn="base" latinLnBrk="1" hangingPunct="1">
                        <a:lnSpc>
                          <a:spcPct val="100000"/>
                        </a:lnSpc>
                        <a:spcBef>
                          <a:spcPts val="0"/>
                        </a:spcBef>
                        <a:spcAft>
                          <a:spcPts val="0"/>
                        </a:spcAft>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usr là viết tắt của Unix System Resource.</a:t>
                      </a:r>
                    </a:p>
                  </a:txBody>
                  <a:tcPr marL="60246" marR="60246" marT="16656" marB="16656"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r h="330096">
                <a:tc>
                  <a:txBody>
                    <a:bodyPr/>
                    <a:lstStyle/>
                    <a:p>
                      <a:pPr marL="0" marR="0" indent="0" algn="l" defTabSz="914400" rtl="0" eaLnBrk="1" fontAlgn="base" latinLnBrk="1" hangingPunct="1">
                        <a:lnSpc>
                          <a:spcPct val="100000"/>
                        </a:lnSpc>
                        <a:spcBef>
                          <a:spcPts val="0"/>
                        </a:spcBef>
                        <a:spcAft>
                          <a:spcPts val="0"/>
                        </a:spcAft>
                      </a:pPr>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bin</a:t>
                      </a:r>
                    </a:p>
                  </a:txBody>
                  <a:tcPr marL="60246" marR="60246" marT="16656" marB="16656"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1" hangingPunct="1">
                        <a:lnSpc>
                          <a:spcPct val="100000"/>
                        </a:lnSpc>
                        <a:spcBef>
                          <a:spcPts val="0"/>
                        </a:spcBef>
                        <a:spcAft>
                          <a:spcPts val="0"/>
                        </a:spcAft>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Có một tệp thực thi (lệnh).</a:t>
                      </a:r>
                    </a:p>
                  </a:txBody>
                  <a:tcPr marL="60246" marR="60246" marT="16656" marB="16656"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96887735"/>
                  </a:ext>
                </a:extLst>
              </a:tr>
            </a:tbl>
          </a:graphicData>
        </a:graphic>
      </p:graphicFrame>
    </p:spTree>
    <p:extLst>
      <p:ext uri="{BB962C8B-B14F-4D97-AF65-F5344CB8AC3E}">
        <p14:creationId xmlns:p14="http://schemas.microsoft.com/office/powerpoint/2010/main" val="27120619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60" y="2241527"/>
            <a:ext cx="5040000" cy="3688693"/>
            <a:chOff x="3657599" y="2015697"/>
            <a:chExt cx="5686996" cy="4162219"/>
          </a:xfrm>
        </p:grpSpPr>
        <p:grpSp>
          <p:nvGrpSpPr>
            <p:cNvPr id="34" name="그룹 33">
              <a:extLst>
                <a:ext uri="{FF2B5EF4-FFF2-40B4-BE49-F238E27FC236}">
                  <a16:creationId xmlns:a16="http://schemas.microsoft.com/office/drawing/2014/main" id="{F5C7F6DF-C54D-4CBD-BA26-88339D59F94E}"/>
                </a:ext>
              </a:extLst>
            </p:cNvPr>
            <p:cNvGrpSpPr/>
            <p:nvPr/>
          </p:nvGrpSpPr>
          <p:grpSpPr>
            <a:xfrm>
              <a:off x="3657599" y="2015697"/>
              <a:ext cx="5686996" cy="4162219"/>
              <a:chOff x="3657600" y="2664031"/>
              <a:chExt cx="5686996" cy="4162219"/>
            </a:xfrm>
          </p:grpSpPr>
          <p:pic>
            <p:nvPicPr>
              <p:cNvPr id="37" name="그림 36" descr="텍스트, 스크린샷, 모니터, 컴퓨터이(가) 표시된 사진&#10;&#10;자동 생성된 설명">
                <a:extLst>
                  <a:ext uri="{FF2B5EF4-FFF2-40B4-BE49-F238E27FC236}">
                    <a16:creationId xmlns:a16="http://schemas.microsoft.com/office/drawing/2014/main" id="{9B1C6A55-AACE-479F-919B-DBC7A7216141}"/>
                  </a:ext>
                </a:extLst>
              </p:cNvPr>
              <p:cNvPicPr>
                <a:picLocks noChangeAspect="1"/>
              </p:cNvPicPr>
              <p:nvPr/>
            </p:nvPicPr>
            <p:blipFill>
              <a:blip r:embed="rId3"/>
              <a:stretch>
                <a:fillRect/>
              </a:stretch>
            </p:blipFill>
            <p:spPr>
              <a:xfrm>
                <a:off x="3657600" y="3661964"/>
                <a:ext cx="5686994" cy="3164286"/>
              </a:xfrm>
              <a:prstGeom prst="rect">
                <a:avLst/>
              </a:prstGeom>
            </p:spPr>
          </p:pic>
          <p:pic>
            <p:nvPicPr>
              <p:cNvPr id="38" name="그림 37" descr="텍스트이(가) 표시된 사진&#10;&#10;자동 생성된 설명">
                <a:extLst>
                  <a:ext uri="{FF2B5EF4-FFF2-40B4-BE49-F238E27FC236}">
                    <a16:creationId xmlns:a16="http://schemas.microsoft.com/office/drawing/2014/main" id="{D510081F-9AA3-49FB-8A54-BF44A61DB275}"/>
                  </a:ext>
                </a:extLst>
              </p:cNvPr>
              <p:cNvPicPr>
                <a:picLocks noChangeAspect="1"/>
              </p:cNvPicPr>
              <p:nvPr/>
            </p:nvPicPr>
            <p:blipFill rotWithShape="1">
              <a:blip r:embed="rId4"/>
              <a:srcRect b="5788"/>
              <a:stretch/>
            </p:blipFill>
            <p:spPr>
              <a:xfrm>
                <a:off x="3657600" y="2664031"/>
                <a:ext cx="5686996" cy="2981119"/>
              </a:xfrm>
              <a:prstGeom prst="rect">
                <a:avLst/>
              </a:prstGeom>
            </p:spPr>
          </p:pic>
        </p:grpSp>
        <p:sp>
          <p:nvSpPr>
            <p:cNvPr id="39" name="직사각형 38">
              <a:extLst>
                <a:ext uri="{FF2B5EF4-FFF2-40B4-BE49-F238E27FC236}">
                  <a16:creationId xmlns:a16="http://schemas.microsoft.com/office/drawing/2014/main" id="{BFDFED01-6F1E-4B87-BD63-37A31E1B9A0D}"/>
                </a:ext>
              </a:extLst>
            </p:cNvPr>
            <p:cNvSpPr/>
            <p:nvPr/>
          </p:nvSpPr>
          <p:spPr>
            <a:xfrm>
              <a:off x="5471265" y="2474080"/>
              <a:ext cx="809153" cy="101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직사각형 39">
              <a:extLst>
                <a:ext uri="{FF2B5EF4-FFF2-40B4-BE49-F238E27FC236}">
                  <a16:creationId xmlns:a16="http://schemas.microsoft.com/office/drawing/2014/main" id="{AB83E091-1DC0-4C80-8961-807F9F25C09C}"/>
                </a:ext>
              </a:extLst>
            </p:cNvPr>
            <p:cNvSpPr/>
            <p:nvPr/>
          </p:nvSpPr>
          <p:spPr>
            <a:xfrm>
              <a:off x="5470700" y="2580286"/>
              <a:ext cx="1076983" cy="9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직사각형 40">
              <a:extLst>
                <a:ext uri="{FF2B5EF4-FFF2-40B4-BE49-F238E27FC236}">
                  <a16:creationId xmlns:a16="http://schemas.microsoft.com/office/drawing/2014/main" id="{84943F5E-B955-4E7B-BF4A-2330EE7AB824}"/>
                </a:ext>
              </a:extLst>
            </p:cNvPr>
            <p:cNvSpPr/>
            <p:nvPr/>
          </p:nvSpPr>
          <p:spPr>
            <a:xfrm>
              <a:off x="5465567" y="4377336"/>
              <a:ext cx="1303149" cy="9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2" name="직사각형 41">
              <a:extLst>
                <a:ext uri="{FF2B5EF4-FFF2-40B4-BE49-F238E27FC236}">
                  <a16:creationId xmlns:a16="http://schemas.microsoft.com/office/drawing/2014/main" id="{2B92AF55-E5AC-466D-AAD7-9B07FBA94776}"/>
                </a:ext>
              </a:extLst>
            </p:cNvPr>
            <p:cNvSpPr/>
            <p:nvPr/>
          </p:nvSpPr>
          <p:spPr>
            <a:xfrm>
              <a:off x="4692372" y="3476090"/>
              <a:ext cx="565427" cy="187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rmdir</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-p</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5" name="직사각형 34">
            <a:extLst>
              <a:ext uri="{FF2B5EF4-FFF2-40B4-BE49-F238E27FC236}">
                <a16:creationId xmlns:a16="http://schemas.microsoft.com/office/drawing/2014/main" id="{70A5B5B7-540A-40DD-B934-E71D91AA82BF}"/>
              </a:ext>
            </a:extLst>
          </p:cNvPr>
          <p:cNvSpPr/>
          <p:nvPr/>
        </p:nvSpPr>
        <p:spPr>
          <a:xfrm>
            <a:off x="559817" y="1942726"/>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6" name="직사각형 35">
            <a:extLst>
              <a:ext uri="{FF2B5EF4-FFF2-40B4-BE49-F238E27FC236}">
                <a16:creationId xmlns:a16="http://schemas.microsoft.com/office/drawing/2014/main" id="{C3CF9554-5E26-4DD4-876F-A237942CB6BA}"/>
              </a:ext>
            </a:extLst>
          </p:cNvPr>
          <p:cNvSpPr/>
          <p:nvPr/>
        </p:nvSpPr>
        <p:spPr>
          <a:xfrm>
            <a:off x="712182" y="1931359"/>
            <a:ext cx="85037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rmdir</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thư</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&gt;</a:t>
            </a:r>
          </a:p>
        </p:txBody>
      </p:sp>
      <p:sp>
        <p:nvSpPr>
          <p:cNvPr id="30" name="직사각형 29"/>
          <p:cNvSpPr/>
          <p:nvPr/>
        </p:nvSpPr>
        <p:spPr>
          <a:xfrm>
            <a:off x="5715002" y="2175461"/>
            <a:ext cx="3772009"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option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-p được sử dụng, thư mục cấp trên của &lt;tên thư mục&gt; sẽ bị xóa cùng nhau.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2" name="그룹 21">
            <a:extLst>
              <a:ext uri="{FF2B5EF4-FFF2-40B4-BE49-F238E27FC236}">
                <a16:creationId xmlns:a16="http://schemas.microsoft.com/office/drawing/2014/main" id="{99C683BF-6193-4FAF-B862-40A09D5E9E0A}"/>
              </a:ext>
            </a:extLst>
          </p:cNvPr>
          <p:cNvGrpSpPr/>
          <p:nvPr/>
        </p:nvGrpSpPr>
        <p:grpSpPr>
          <a:xfrm>
            <a:off x="5885464" y="2758786"/>
            <a:ext cx="2359630" cy="1015663"/>
            <a:chOff x="3716526" y="2460828"/>
            <a:chExt cx="2359630" cy="1015663"/>
          </a:xfrm>
        </p:grpSpPr>
        <p:sp>
          <p:nvSpPr>
            <p:cNvPr id="24" name="TextBox 23">
              <a:extLst>
                <a:ext uri="{FF2B5EF4-FFF2-40B4-BE49-F238E27FC236}">
                  <a16:creationId xmlns:a16="http://schemas.microsoft.com/office/drawing/2014/main" id="{8FEDF53C-3876-4D4C-B3A6-28B8E9AEECD6}"/>
                </a:ext>
              </a:extLst>
            </p:cNvPr>
            <p:cNvSpPr txBox="1"/>
            <p:nvPr/>
          </p:nvSpPr>
          <p:spPr>
            <a:xfrm>
              <a:off x="3800650" y="2460828"/>
              <a:ext cx="2275506" cy="1015663"/>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mkdir</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example1</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mkdir</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example1/child</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tree</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rmdir</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–p example1/child</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tree</a:t>
              </a:r>
            </a:p>
          </p:txBody>
        </p:sp>
        <p:sp>
          <p:nvSpPr>
            <p:cNvPr id="25" name="직사각형 24">
              <a:extLst>
                <a:ext uri="{FF2B5EF4-FFF2-40B4-BE49-F238E27FC236}">
                  <a16:creationId xmlns:a16="http://schemas.microsoft.com/office/drawing/2014/main" id="{D55848A3-C425-45E1-8443-A026AF2A4D21}"/>
                </a:ext>
              </a:extLst>
            </p:cNvPr>
            <p:cNvSpPr/>
            <p:nvPr/>
          </p:nvSpPr>
          <p:spPr>
            <a:xfrm>
              <a:off x="3716526" y="2460830"/>
              <a:ext cx="84124" cy="10156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905251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60" y="2241527"/>
            <a:ext cx="5040000" cy="2804293"/>
            <a:chOff x="3847624" y="2467726"/>
            <a:chExt cx="5496970" cy="3058555"/>
          </a:xfrm>
        </p:grpSpPr>
        <p:pic>
          <p:nvPicPr>
            <p:cNvPr id="83" name="그림 82" descr="텍스트이(가) 표시된 사진&#10;&#10;자동 생성된 설명">
              <a:extLst>
                <a:ext uri="{FF2B5EF4-FFF2-40B4-BE49-F238E27FC236}">
                  <a16:creationId xmlns:a16="http://schemas.microsoft.com/office/drawing/2014/main" id="{00A7EA26-08BA-4C53-9536-7FA52033A331}"/>
                </a:ext>
              </a:extLst>
            </p:cNvPr>
            <p:cNvPicPr>
              <a:picLocks noChangeAspect="1"/>
            </p:cNvPicPr>
            <p:nvPr/>
          </p:nvPicPr>
          <p:blipFill>
            <a:blip r:embed="rId3"/>
            <a:stretch>
              <a:fillRect/>
            </a:stretch>
          </p:blipFill>
          <p:spPr>
            <a:xfrm>
              <a:off x="3847624" y="2467726"/>
              <a:ext cx="5496970" cy="3058555"/>
            </a:xfrm>
            <a:prstGeom prst="rect">
              <a:avLst/>
            </a:prstGeom>
          </p:spPr>
        </p:pic>
        <p:sp>
          <p:nvSpPr>
            <p:cNvPr id="84" name="직사각형 83">
              <a:extLst>
                <a:ext uri="{FF2B5EF4-FFF2-40B4-BE49-F238E27FC236}">
                  <a16:creationId xmlns:a16="http://schemas.microsoft.com/office/drawing/2014/main" id="{AE36CA5B-ACBD-423A-80A2-162DC1A81377}"/>
                </a:ext>
              </a:extLst>
            </p:cNvPr>
            <p:cNvSpPr/>
            <p:nvPr/>
          </p:nvSpPr>
          <p:spPr>
            <a:xfrm>
              <a:off x="5613486" y="3495338"/>
              <a:ext cx="668722" cy="9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85" name="직사각형 84">
              <a:extLst>
                <a:ext uri="{FF2B5EF4-FFF2-40B4-BE49-F238E27FC236}">
                  <a16:creationId xmlns:a16="http://schemas.microsoft.com/office/drawing/2014/main" id="{E914EB48-680A-48F7-B646-64D5E0606A80}"/>
                </a:ext>
              </a:extLst>
            </p:cNvPr>
            <p:cNvSpPr/>
            <p:nvPr/>
          </p:nvSpPr>
          <p:spPr>
            <a:xfrm>
              <a:off x="5750603" y="3780436"/>
              <a:ext cx="377476" cy="9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mkdir</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mkdir</a:t>
              </a:r>
              <a:r>
                <a:rPr lang="en-US" altLang="ko-KR" sz="1400" dirty="0">
                  <a:solidFill>
                    <a:prstClr val="black">
                      <a:lumMod val="85000"/>
                      <a:lumOff val="15000"/>
                    </a:prstClr>
                  </a:solidFill>
                  <a:latin typeface="SamsungOne-400" panose="020B0503030303020204" pitchFamily="34" charset="0"/>
                  <a:sym typeface="Arial"/>
                </a:rPr>
                <a:t> &lt;</a:t>
              </a:r>
              <a:r>
                <a:rPr lang="en-US" altLang="ko-KR" sz="1400" dirty="0" err="1">
                  <a:solidFill>
                    <a:prstClr val="black">
                      <a:lumMod val="85000"/>
                      <a:lumOff val="15000"/>
                    </a:prstClr>
                  </a:solidFill>
                  <a:latin typeface="SamsungOne-400" panose="020B0503030303020204" pitchFamily="34" charset="0"/>
                  <a:sym typeface="Arial"/>
                </a:rPr>
                <a:t>tên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thư</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mục</a:t>
              </a:r>
              <a:r>
                <a:rPr lang="en-US" altLang="ko-KR" sz="1400" dirty="0">
                  <a:solidFill>
                    <a:prstClr val="black">
                      <a:lumMod val="85000"/>
                      <a:lumOff val="15000"/>
                    </a:prstClr>
                  </a:solidFill>
                  <a:latin typeface="SamsungOne-400" panose="020B0503030303020204" pitchFamily="34" charset="0"/>
                  <a:sym typeface="Arial"/>
                </a:rPr>
                <a:t>&gt;</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9" name="직사각형 78"/>
          <p:cNvSpPr/>
          <p:nvPr/>
        </p:nvSpPr>
        <p:spPr>
          <a:xfrm>
            <a:off x="5715001" y="2175461"/>
            <a:ext cx="3762486"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Tạo một thư mục trống dưới tên. &lt;tên thư mục&gt;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So sánh trước và sau lệnh mkdir bằng lệnh ls.</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A5C0CDDA-13B1-4E93-A665-4355C57622C1}"/>
              </a:ext>
            </a:extLst>
          </p:cNvPr>
          <p:cNvGrpSpPr/>
          <p:nvPr/>
        </p:nvGrpSpPr>
        <p:grpSpPr>
          <a:xfrm>
            <a:off x="5895370" y="3277437"/>
            <a:ext cx="2006144" cy="646331"/>
            <a:chOff x="3716526" y="2460828"/>
            <a:chExt cx="2006144" cy="646331"/>
          </a:xfrm>
        </p:grpSpPr>
        <p:sp>
          <p:nvSpPr>
            <p:cNvPr id="17" name="TextBox 16">
              <a:extLst>
                <a:ext uri="{FF2B5EF4-FFF2-40B4-BE49-F238E27FC236}">
                  <a16:creationId xmlns:a16="http://schemas.microsoft.com/office/drawing/2014/main" id="{7CAEAA01-7D84-476A-83F3-4AED1E96E7EA}"/>
                </a:ext>
              </a:extLst>
            </p:cNvPr>
            <p:cNvSpPr txBox="1"/>
            <p:nvPr/>
          </p:nvSpPr>
          <p:spPr>
            <a:xfrm>
              <a:off x="3800650" y="2460828"/>
              <a:ext cx="1922020" cy="646331"/>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mkdir new_dir</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8" name="직사각형 17">
              <a:extLst>
                <a:ext uri="{FF2B5EF4-FFF2-40B4-BE49-F238E27FC236}">
                  <a16:creationId xmlns:a16="http://schemas.microsoft.com/office/drawing/2014/main" id="{22B4F2A7-8767-4920-B4C3-3F207DDFB18E}"/>
                </a:ext>
              </a:extLst>
            </p:cNvPr>
            <p:cNvSpPr/>
            <p:nvPr/>
          </p:nvSpPr>
          <p:spPr>
            <a:xfrm>
              <a:off x="3716526" y="2460830"/>
              <a:ext cx="84124" cy="6463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29565994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a:grpSpLocks noChangeAspect="1"/>
          </p:cNvGrpSpPr>
          <p:nvPr/>
        </p:nvGrpSpPr>
        <p:grpSpPr>
          <a:xfrm>
            <a:off x="567460" y="2241527"/>
            <a:ext cx="5040000" cy="2804294"/>
            <a:chOff x="3900856" y="2471519"/>
            <a:chExt cx="5443737" cy="3028936"/>
          </a:xfrm>
        </p:grpSpPr>
        <p:pic>
          <p:nvPicPr>
            <p:cNvPr id="44" name="그림 43" descr="텍스트이(가) 표시된 사진&#10;&#10;자동 생성된 설명">
              <a:extLst>
                <a:ext uri="{FF2B5EF4-FFF2-40B4-BE49-F238E27FC236}">
                  <a16:creationId xmlns:a16="http://schemas.microsoft.com/office/drawing/2014/main" id="{E4836375-353E-4B44-BF47-9FB310ED0A04}"/>
                </a:ext>
              </a:extLst>
            </p:cNvPr>
            <p:cNvPicPr>
              <a:picLocks noChangeAspect="1"/>
            </p:cNvPicPr>
            <p:nvPr/>
          </p:nvPicPr>
          <p:blipFill>
            <a:blip r:embed="rId3"/>
            <a:stretch>
              <a:fillRect/>
            </a:stretch>
          </p:blipFill>
          <p:spPr>
            <a:xfrm>
              <a:off x="3900856" y="2471519"/>
              <a:ext cx="5443737" cy="3028936"/>
            </a:xfrm>
            <a:prstGeom prst="rect">
              <a:avLst/>
            </a:prstGeom>
          </p:spPr>
        </p:pic>
        <p:sp>
          <p:nvSpPr>
            <p:cNvPr id="45" name="직사각형 44">
              <a:extLst>
                <a:ext uri="{FF2B5EF4-FFF2-40B4-BE49-F238E27FC236}">
                  <a16:creationId xmlns:a16="http://schemas.microsoft.com/office/drawing/2014/main" id="{4FDA43A0-0A07-4826-9249-B5663F8B9908}"/>
                </a:ext>
              </a:extLst>
            </p:cNvPr>
            <p:cNvSpPr/>
            <p:nvPr/>
          </p:nvSpPr>
          <p:spPr>
            <a:xfrm>
              <a:off x="5645236" y="3478032"/>
              <a:ext cx="668722" cy="101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직사각형 45">
              <a:extLst>
                <a:ext uri="{FF2B5EF4-FFF2-40B4-BE49-F238E27FC236}">
                  <a16:creationId xmlns:a16="http://schemas.microsoft.com/office/drawing/2014/main" id="{358D90A4-AA6D-486F-A17C-FA7FE0C50DD1}"/>
                </a:ext>
              </a:extLst>
            </p:cNvPr>
            <p:cNvSpPr/>
            <p:nvPr/>
          </p:nvSpPr>
          <p:spPr>
            <a:xfrm>
              <a:off x="5636163" y="3852682"/>
              <a:ext cx="890068" cy="101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7" name="직사각형 46">
              <a:extLst>
                <a:ext uri="{FF2B5EF4-FFF2-40B4-BE49-F238E27FC236}">
                  <a16:creationId xmlns:a16="http://schemas.microsoft.com/office/drawing/2014/main" id="{16D23DE8-81F4-4ED1-8986-E4F437E2E075}"/>
                </a:ext>
              </a:extLst>
            </p:cNvPr>
            <p:cNvSpPr/>
            <p:nvPr/>
          </p:nvSpPr>
          <p:spPr>
            <a:xfrm>
              <a:off x="5636163" y="4240032"/>
              <a:ext cx="890068" cy="101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8" name="직사각형 47">
              <a:extLst>
                <a:ext uri="{FF2B5EF4-FFF2-40B4-BE49-F238E27FC236}">
                  <a16:creationId xmlns:a16="http://schemas.microsoft.com/office/drawing/2014/main" id="{1B0D0F44-BE21-482E-B20E-C86BD304A5D4}"/>
                </a:ext>
              </a:extLst>
            </p:cNvPr>
            <p:cNvSpPr/>
            <p:nvPr/>
          </p:nvSpPr>
          <p:spPr>
            <a:xfrm>
              <a:off x="5769829" y="3386736"/>
              <a:ext cx="415224" cy="9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9" name="직사각형 48">
              <a:extLst>
                <a:ext uri="{FF2B5EF4-FFF2-40B4-BE49-F238E27FC236}">
                  <a16:creationId xmlns:a16="http://schemas.microsoft.com/office/drawing/2014/main" id="{C33C9656-800E-40D5-9E08-199C9BDBE284}"/>
                </a:ext>
              </a:extLst>
            </p:cNvPr>
            <p:cNvSpPr/>
            <p:nvPr/>
          </p:nvSpPr>
          <p:spPr>
            <a:xfrm>
              <a:off x="6091611" y="4059836"/>
              <a:ext cx="343160" cy="9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0" name="직사각형 49">
              <a:extLst>
                <a:ext uri="{FF2B5EF4-FFF2-40B4-BE49-F238E27FC236}">
                  <a16:creationId xmlns:a16="http://schemas.microsoft.com/office/drawing/2014/main" id="{51759B21-D8FE-4672-B6FC-FE67F73ABC13}"/>
                </a:ext>
              </a:extLst>
            </p:cNvPr>
            <p:cNvSpPr/>
            <p:nvPr/>
          </p:nvSpPr>
          <p:spPr>
            <a:xfrm>
              <a:off x="5755061" y="4148736"/>
              <a:ext cx="343160" cy="9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rmdir</a:t>
            </a:r>
            <a:endPar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err="1">
                  <a:solidFill>
                    <a:prstClr val="black">
                      <a:lumMod val="85000"/>
                      <a:lumOff val="15000"/>
                    </a:prstClr>
                  </a:solidFill>
                  <a:latin typeface="SamsungOne-400" panose="020B0503030303020204" pitchFamily="34" charset="0"/>
                  <a:sym typeface="Arial"/>
                </a:rPr>
                <a:t>rmdir</a:t>
              </a:r>
              <a:r>
                <a:rPr lang="en-US" altLang="ko-KR" sz="1400" dirty="0">
                  <a:solidFill>
                    <a:prstClr val="black">
                      <a:lumMod val="85000"/>
                      <a:lumOff val="15000"/>
                    </a:prstClr>
                  </a:solidFill>
                  <a:latin typeface="SamsungOne-400" panose="020B0503030303020204" pitchFamily="34" charset="0"/>
                  <a:sym typeface="Arial"/>
                </a:rPr>
                <a:t> &lt;</a:t>
              </a:r>
              <a:r>
                <a:rPr lang="en-US" altLang="ko-KR" sz="1400" dirty="0" err="1">
                  <a:solidFill>
                    <a:prstClr val="black">
                      <a:lumMod val="85000"/>
                      <a:lumOff val="15000"/>
                    </a:prstClr>
                  </a:solidFill>
                  <a:latin typeface="SamsungOne-400" panose="020B0503030303020204" pitchFamily="34" charset="0"/>
                  <a:sym typeface="Arial"/>
                </a:rPr>
                <a:t>Tên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thư</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mục</a:t>
              </a:r>
              <a:r>
                <a:rPr lang="en-US" altLang="ko-KR" sz="1400" dirty="0">
                  <a:solidFill>
                    <a:prstClr val="black">
                      <a:lumMod val="85000"/>
                      <a:lumOff val="15000"/>
                    </a:prstClr>
                  </a:solidFill>
                  <a:latin typeface="SamsungOne-400" panose="020B0503030303020204" pitchFamily="34" charset="0"/>
                  <a:sym typeface="Arial"/>
                </a:rPr>
                <a:t>&gt;</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0" name="직사각형 39"/>
          <p:cNvSpPr/>
          <p:nvPr/>
        </p:nvSpPr>
        <p:spPr>
          <a:xfrm>
            <a:off x="5715002" y="2175461"/>
            <a:ext cx="3772009"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lệnh rmdir để xóa thư mục &lt;tên thư mục&gt;. Nó không bị xóa nếu một tệp tồn tại trong thư mục sẽ bị xóa.</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một số đối số được thêm vào nó, thì có thể đồng thời tạo và xóa một số thư mục.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0" name="그룹 19">
            <a:extLst>
              <a:ext uri="{FF2B5EF4-FFF2-40B4-BE49-F238E27FC236}">
                <a16:creationId xmlns:a16="http://schemas.microsoft.com/office/drawing/2014/main" id="{6D9AD896-CA9C-4361-8E2A-D4F51D951AAA}"/>
              </a:ext>
            </a:extLst>
          </p:cNvPr>
          <p:cNvGrpSpPr/>
          <p:nvPr/>
        </p:nvGrpSpPr>
        <p:grpSpPr>
          <a:xfrm>
            <a:off x="5885061" y="3638677"/>
            <a:ext cx="2006144" cy="1384995"/>
            <a:chOff x="3716526" y="2460828"/>
            <a:chExt cx="2006144" cy="1384995"/>
          </a:xfrm>
        </p:grpSpPr>
        <p:sp>
          <p:nvSpPr>
            <p:cNvPr id="21" name="TextBox 20">
              <a:extLst>
                <a:ext uri="{FF2B5EF4-FFF2-40B4-BE49-F238E27FC236}">
                  <a16:creationId xmlns:a16="http://schemas.microsoft.com/office/drawing/2014/main" id="{08768957-3FF9-4AF6-824E-DAAC9759890E}"/>
                </a:ext>
              </a:extLst>
            </p:cNvPr>
            <p:cNvSpPr txBox="1"/>
            <p:nvPr/>
          </p:nvSpPr>
          <p:spPr>
            <a:xfrm>
              <a:off x="3800650" y="2460828"/>
              <a:ext cx="1922020" cy="1384995"/>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rmdir</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new_dir</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mkdir</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new_a</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new_b</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rmdir</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new_a</a:t>
              </a:r>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new_b</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p:txBody>
        </p:sp>
        <p:sp>
          <p:nvSpPr>
            <p:cNvPr id="22" name="직사각형 21">
              <a:extLst>
                <a:ext uri="{FF2B5EF4-FFF2-40B4-BE49-F238E27FC236}">
                  <a16:creationId xmlns:a16="http://schemas.microsoft.com/office/drawing/2014/main" id="{078CDAB3-C947-4AE4-816F-42C3C96CA979}"/>
                </a:ext>
              </a:extLst>
            </p:cNvPr>
            <p:cNvSpPr/>
            <p:nvPr/>
          </p:nvSpPr>
          <p:spPr>
            <a:xfrm>
              <a:off x="3716526" y="2460830"/>
              <a:ext cx="84124" cy="13849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14963080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a:grpSpLocks noChangeAspect="1"/>
          </p:cNvGrpSpPr>
          <p:nvPr/>
        </p:nvGrpSpPr>
        <p:grpSpPr>
          <a:xfrm>
            <a:off x="567460" y="2241527"/>
            <a:ext cx="5040000" cy="2804293"/>
            <a:chOff x="3908398" y="2447561"/>
            <a:chExt cx="5444464" cy="3029340"/>
          </a:xfrm>
        </p:grpSpPr>
        <p:pic>
          <p:nvPicPr>
            <p:cNvPr id="37" name="그림 36" descr="텍스트, 스크린샷, 전자기기, 디스플레이이(가) 표시된 사진&#10;&#10;자동 생성된 설명">
              <a:extLst>
                <a:ext uri="{FF2B5EF4-FFF2-40B4-BE49-F238E27FC236}">
                  <a16:creationId xmlns:a16="http://schemas.microsoft.com/office/drawing/2014/main" id="{CCF09E99-60D3-46CC-AC13-9D99F20D4B80}"/>
                </a:ext>
              </a:extLst>
            </p:cNvPr>
            <p:cNvPicPr>
              <a:picLocks noChangeAspect="1"/>
            </p:cNvPicPr>
            <p:nvPr/>
          </p:nvPicPr>
          <p:blipFill>
            <a:blip r:embed="rId3"/>
            <a:stretch>
              <a:fillRect/>
            </a:stretch>
          </p:blipFill>
          <p:spPr>
            <a:xfrm>
              <a:off x="3908398" y="2447561"/>
              <a:ext cx="5444464" cy="3029340"/>
            </a:xfrm>
            <a:prstGeom prst="rect">
              <a:avLst/>
            </a:prstGeom>
          </p:spPr>
        </p:pic>
        <p:sp>
          <p:nvSpPr>
            <p:cNvPr id="38" name="직사각형 37">
              <a:extLst>
                <a:ext uri="{FF2B5EF4-FFF2-40B4-BE49-F238E27FC236}">
                  <a16:creationId xmlns:a16="http://schemas.microsoft.com/office/drawing/2014/main" id="{EDAB6CDF-AD07-491A-AE57-719E7FADE24F}"/>
                </a:ext>
              </a:extLst>
            </p:cNvPr>
            <p:cNvSpPr/>
            <p:nvPr/>
          </p:nvSpPr>
          <p:spPr>
            <a:xfrm>
              <a:off x="5622677" y="2892125"/>
              <a:ext cx="607929" cy="9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직사각형 38">
              <a:extLst>
                <a:ext uri="{FF2B5EF4-FFF2-40B4-BE49-F238E27FC236}">
                  <a16:creationId xmlns:a16="http://schemas.microsoft.com/office/drawing/2014/main" id="{CF63FF30-2506-46B7-BFDC-8A90353B1920}"/>
                </a:ext>
              </a:extLst>
            </p:cNvPr>
            <p:cNvSpPr/>
            <p:nvPr/>
          </p:nvSpPr>
          <p:spPr>
            <a:xfrm>
              <a:off x="5648077" y="4136036"/>
              <a:ext cx="607929" cy="9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직사각형 39">
              <a:extLst>
                <a:ext uri="{FF2B5EF4-FFF2-40B4-BE49-F238E27FC236}">
                  <a16:creationId xmlns:a16="http://schemas.microsoft.com/office/drawing/2014/main" id="{D7AB0804-DBD2-4F64-B892-D913B13AF30A}"/>
                </a:ext>
              </a:extLst>
            </p:cNvPr>
            <p:cNvSpPr/>
            <p:nvPr/>
          </p:nvSpPr>
          <p:spPr>
            <a:xfrm>
              <a:off x="5883027" y="3170836"/>
              <a:ext cx="607929" cy="9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직사각형 40">
              <a:extLst>
                <a:ext uri="{FF2B5EF4-FFF2-40B4-BE49-F238E27FC236}">
                  <a16:creationId xmlns:a16="http://schemas.microsoft.com/office/drawing/2014/main" id="{66E22E20-4DBC-4339-BD21-8CBCF0FF1F61}"/>
                </a:ext>
              </a:extLst>
            </p:cNvPr>
            <p:cNvSpPr/>
            <p:nvPr/>
          </p:nvSpPr>
          <p:spPr>
            <a:xfrm>
              <a:off x="5883027" y="4421786"/>
              <a:ext cx="607929" cy="92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touch</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5" name="직사각형 34">
            <a:extLst>
              <a:ext uri="{FF2B5EF4-FFF2-40B4-BE49-F238E27FC236}">
                <a16:creationId xmlns:a16="http://schemas.microsoft.com/office/drawing/2014/main" id="{70A5B5B7-540A-40DD-B934-E71D91AA82BF}"/>
              </a:ext>
            </a:extLst>
          </p:cNvPr>
          <p:cNvSpPr/>
          <p:nvPr/>
        </p:nvSpPr>
        <p:spPr>
          <a:xfrm>
            <a:off x="559817" y="1942726"/>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6" name="직사각형 35">
            <a:extLst>
              <a:ext uri="{FF2B5EF4-FFF2-40B4-BE49-F238E27FC236}">
                <a16:creationId xmlns:a16="http://schemas.microsoft.com/office/drawing/2014/main" id="{C3CF9554-5E26-4DD4-876F-A237942CB6BA}"/>
              </a:ext>
            </a:extLst>
          </p:cNvPr>
          <p:cNvSpPr/>
          <p:nvPr/>
        </p:nvSpPr>
        <p:spPr>
          <a:xfrm>
            <a:off x="712182" y="1931359"/>
            <a:ext cx="85037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touch &lt;option&gt; &lt;</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&gt;</a:t>
            </a:r>
          </a:p>
        </p:txBody>
      </p:sp>
      <p:sp>
        <p:nvSpPr>
          <p:cNvPr id="31" name="직사각형 30"/>
          <p:cNvSpPr/>
          <p:nvPr/>
        </p:nvSpPr>
        <p:spPr>
          <a:xfrm>
            <a:off x="5715003" y="2175461"/>
            <a:ext cx="3772008"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các định dạng như touch &lt;tên tệp&gt; được sử dụng, nó sẽ tạo một tệp mới dưới tên &lt;tên tệp&gt;.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một tệp đã tồn tại, thời gian của tệp liên quan sẽ được thay đổi thành hiện tại.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Kiểm tra xem ngày chỉnh sửa đã được thay đổi chưa.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7B1F8533-B040-453C-9306-00D9E6422611}"/>
              </a:ext>
            </a:extLst>
          </p:cNvPr>
          <p:cNvGrpSpPr/>
          <p:nvPr/>
        </p:nvGrpSpPr>
        <p:grpSpPr>
          <a:xfrm>
            <a:off x="5885845" y="3727037"/>
            <a:ext cx="2006144" cy="830997"/>
            <a:chOff x="3716526" y="2460828"/>
            <a:chExt cx="2006144" cy="830997"/>
          </a:xfrm>
        </p:grpSpPr>
        <p:sp>
          <p:nvSpPr>
            <p:cNvPr id="18" name="TextBox 17">
              <a:extLst>
                <a:ext uri="{FF2B5EF4-FFF2-40B4-BE49-F238E27FC236}">
                  <a16:creationId xmlns:a16="http://schemas.microsoft.com/office/drawing/2014/main" id="{380822F4-A030-4AAE-8992-CFC95A1CCECB}"/>
                </a:ext>
              </a:extLst>
            </p:cNvPr>
            <p:cNvSpPr txBox="1"/>
            <p:nvPr/>
          </p:nvSpPr>
          <p:spPr>
            <a:xfrm>
              <a:off x="3800650" y="2460828"/>
              <a:ext cx="1922020" cy="830997"/>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touch a.txt</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ls –l</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touch a.txt</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ls -l</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9" name="직사각형 18">
              <a:extLst>
                <a:ext uri="{FF2B5EF4-FFF2-40B4-BE49-F238E27FC236}">
                  <a16:creationId xmlns:a16="http://schemas.microsoft.com/office/drawing/2014/main" id="{2A6692FC-EB80-4AD6-A0C5-7ED9D4289AA4}"/>
                </a:ext>
              </a:extLst>
            </p:cNvPr>
            <p:cNvSpPr/>
            <p:nvPr/>
          </p:nvSpPr>
          <p:spPr>
            <a:xfrm>
              <a:off x="3716526" y="2460830"/>
              <a:ext cx="84124" cy="83099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358430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60" y="2241527"/>
            <a:ext cx="5040000" cy="2804294"/>
            <a:chOff x="3792070" y="2467726"/>
            <a:chExt cx="5552526" cy="3089467"/>
          </a:xfrm>
        </p:grpSpPr>
        <p:pic>
          <p:nvPicPr>
            <p:cNvPr id="17" name="그림 16" descr="텍스트이(가) 표시된 사진&#10;&#10;자동 생성된 설명">
              <a:extLst>
                <a:ext uri="{FF2B5EF4-FFF2-40B4-BE49-F238E27FC236}">
                  <a16:creationId xmlns:a16="http://schemas.microsoft.com/office/drawing/2014/main" id="{A5644C4E-F329-4F75-9AD9-34B844C8889C}"/>
                </a:ext>
              </a:extLst>
            </p:cNvPr>
            <p:cNvPicPr>
              <a:picLocks noChangeAspect="1"/>
            </p:cNvPicPr>
            <p:nvPr/>
          </p:nvPicPr>
          <p:blipFill>
            <a:blip r:embed="rId3"/>
            <a:stretch>
              <a:fillRect/>
            </a:stretch>
          </p:blipFill>
          <p:spPr>
            <a:xfrm>
              <a:off x="3792070" y="2467726"/>
              <a:ext cx="5552526" cy="3089467"/>
            </a:xfrm>
            <a:prstGeom prst="rect">
              <a:avLst/>
            </a:prstGeom>
          </p:spPr>
        </p:pic>
        <p:sp>
          <p:nvSpPr>
            <p:cNvPr id="18" name="직사각형 17">
              <a:extLst>
                <a:ext uri="{FF2B5EF4-FFF2-40B4-BE49-F238E27FC236}">
                  <a16:creationId xmlns:a16="http://schemas.microsoft.com/office/drawing/2014/main" id="{FE484AAC-BBA2-4F09-9FD7-0A3464F7B371}"/>
                </a:ext>
              </a:extLst>
            </p:cNvPr>
            <p:cNvSpPr/>
            <p:nvPr/>
          </p:nvSpPr>
          <p:spPr>
            <a:xfrm>
              <a:off x="3862761" y="2993036"/>
              <a:ext cx="334589" cy="4359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9" name="직사각형 18">
              <a:extLst>
                <a:ext uri="{FF2B5EF4-FFF2-40B4-BE49-F238E27FC236}">
                  <a16:creationId xmlns:a16="http://schemas.microsoft.com/office/drawing/2014/main" id="{8EE5EE29-B765-42AA-B580-15188E4D7760}"/>
                </a:ext>
              </a:extLst>
            </p:cNvPr>
            <p:cNvSpPr/>
            <p:nvPr/>
          </p:nvSpPr>
          <p:spPr>
            <a:xfrm>
              <a:off x="7092950" y="3507386"/>
              <a:ext cx="2099279" cy="169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20" name="연결선: 꺾임 17">
              <a:extLst>
                <a:ext uri="{FF2B5EF4-FFF2-40B4-BE49-F238E27FC236}">
                  <a16:creationId xmlns:a16="http://schemas.microsoft.com/office/drawing/2014/main" id="{B4D7EA57-963F-4C6D-BD98-2C756F12A33E}"/>
                </a:ext>
              </a:extLst>
            </p:cNvPr>
            <p:cNvCxnSpPr>
              <a:cxnSpLocks/>
            </p:cNvCxnSpPr>
            <p:nvPr/>
          </p:nvCxnSpPr>
          <p:spPr>
            <a:xfrm>
              <a:off x="7245350" y="4357193"/>
              <a:ext cx="196850" cy="127000"/>
            </a:xfrm>
            <a:prstGeom prst="bentConnector3">
              <a:avLst>
                <a:gd name="adj1" fmla="val 161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cat</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5" name="직사각형 34">
            <a:extLst>
              <a:ext uri="{FF2B5EF4-FFF2-40B4-BE49-F238E27FC236}">
                <a16:creationId xmlns:a16="http://schemas.microsoft.com/office/drawing/2014/main" id="{70A5B5B7-540A-40DD-B934-E71D91AA82BF}"/>
              </a:ext>
            </a:extLst>
          </p:cNvPr>
          <p:cNvSpPr/>
          <p:nvPr/>
        </p:nvSpPr>
        <p:spPr>
          <a:xfrm>
            <a:off x="559817" y="1942726"/>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6" name="직사각형 35">
            <a:extLst>
              <a:ext uri="{FF2B5EF4-FFF2-40B4-BE49-F238E27FC236}">
                <a16:creationId xmlns:a16="http://schemas.microsoft.com/office/drawing/2014/main" id="{C3CF9554-5E26-4DD4-876F-A237942CB6BA}"/>
              </a:ext>
            </a:extLst>
          </p:cNvPr>
          <p:cNvSpPr/>
          <p:nvPr/>
        </p:nvSpPr>
        <p:spPr>
          <a:xfrm>
            <a:off x="712182" y="1931359"/>
            <a:ext cx="85037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cat &lt;option&gt; &lt;</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&gt;</a:t>
            </a:r>
          </a:p>
        </p:txBody>
      </p:sp>
      <p:sp>
        <p:nvSpPr>
          <p:cNvPr id="16" name="직사각형 15"/>
          <p:cNvSpPr/>
          <p:nvPr/>
        </p:nvSpPr>
        <p:spPr>
          <a:xfrm>
            <a:off x="5715000" y="2175461"/>
            <a:ext cx="3752961" cy="1750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chi tiết của tập tin được hiển thị trong màn hình.</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kiểm tra lệnh, hãy chỉnh sửa test.txt trong màn hình và lưu lại.</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bất tiện khi kiểm tra đầu ra, hãy sử dụng Enter ở cuối câu cuối cùng để thêm một dòng trống khác và lưu lại.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13052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a:grpSpLocks noChangeAspect="1"/>
          </p:cNvGrpSpPr>
          <p:nvPr/>
        </p:nvGrpSpPr>
        <p:grpSpPr>
          <a:xfrm>
            <a:off x="567460" y="2241527"/>
            <a:ext cx="5040000" cy="2804294"/>
            <a:chOff x="4146550" y="2423495"/>
            <a:chExt cx="5198046" cy="2892232"/>
          </a:xfrm>
        </p:grpSpPr>
        <p:pic>
          <p:nvPicPr>
            <p:cNvPr id="46" name="그림 45" descr="텍스트, 스크린샷, 노트북이(가) 표시된 사진&#10;&#10;자동 생성된 설명">
              <a:extLst>
                <a:ext uri="{FF2B5EF4-FFF2-40B4-BE49-F238E27FC236}">
                  <a16:creationId xmlns:a16="http://schemas.microsoft.com/office/drawing/2014/main" id="{380874CD-B52E-44C2-9E5F-62733FED364E}"/>
                </a:ext>
              </a:extLst>
            </p:cNvPr>
            <p:cNvPicPr>
              <a:picLocks noChangeAspect="1"/>
            </p:cNvPicPr>
            <p:nvPr/>
          </p:nvPicPr>
          <p:blipFill>
            <a:blip r:embed="rId3"/>
            <a:stretch>
              <a:fillRect/>
            </a:stretch>
          </p:blipFill>
          <p:spPr>
            <a:xfrm>
              <a:off x="4146550" y="2423495"/>
              <a:ext cx="5198046" cy="2892232"/>
            </a:xfrm>
            <a:prstGeom prst="rect">
              <a:avLst/>
            </a:prstGeom>
          </p:spPr>
        </p:pic>
        <p:sp>
          <p:nvSpPr>
            <p:cNvPr id="47" name="직사각형 46">
              <a:extLst>
                <a:ext uri="{FF2B5EF4-FFF2-40B4-BE49-F238E27FC236}">
                  <a16:creationId xmlns:a16="http://schemas.microsoft.com/office/drawing/2014/main" id="{D46D40EC-C30B-4725-BCA9-B9C9682A6D71}"/>
                </a:ext>
              </a:extLst>
            </p:cNvPr>
            <p:cNvSpPr/>
            <p:nvPr/>
          </p:nvSpPr>
          <p:spPr>
            <a:xfrm>
              <a:off x="6237661" y="2940050"/>
              <a:ext cx="582239" cy="88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8" name="직사각형 47">
              <a:extLst>
                <a:ext uri="{FF2B5EF4-FFF2-40B4-BE49-F238E27FC236}">
                  <a16:creationId xmlns:a16="http://schemas.microsoft.com/office/drawing/2014/main" id="{0EB8BA78-4B4B-4C44-B760-FB8A05E96350}"/>
                </a:ext>
              </a:extLst>
            </p:cNvPr>
            <p:cNvSpPr/>
            <p:nvPr/>
          </p:nvSpPr>
          <p:spPr>
            <a:xfrm>
              <a:off x="6230200" y="3663950"/>
              <a:ext cx="774960" cy="88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cùng</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với</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options</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a:solidFill>
                    <a:prstClr val="black">
                      <a:lumMod val="85000"/>
                      <a:lumOff val="15000"/>
                    </a:prstClr>
                  </a:solidFill>
                  <a:latin typeface="SamsungOne-400" panose="020B0503030303020204" pitchFamily="34" charset="0"/>
                  <a:sym typeface="Arial"/>
                </a:rPr>
                <a:t>cat &lt;option&gt; &lt;</a:t>
              </a:r>
              <a:r>
                <a:rPr lang="en-US" altLang="ko-KR" sz="1400" dirty="0" err="1">
                  <a:solidFill>
                    <a:prstClr val="black">
                      <a:lumMod val="85000"/>
                      <a:lumOff val="15000"/>
                    </a:prstClr>
                  </a:solidFill>
                  <a:latin typeface="SamsungOne-400" panose="020B0503030303020204" pitchFamily="34" charset="0"/>
                  <a:sym typeface="Arial"/>
                </a:rPr>
                <a:t>tên</a:t>
              </a:r>
              <a:r>
                <a:rPr lang="en-US" altLang="ko-KR" sz="1400" dirty="0">
                  <a:solidFill>
                    <a:prstClr val="black">
                      <a:lumMod val="85000"/>
                      <a:lumOff val="15000"/>
                    </a:prstClr>
                  </a:solidFill>
                  <a:latin typeface="SamsungOne-400" panose="020B0503030303020204" pitchFamily="34" charset="0"/>
                  <a:sym typeface="Arial"/>
                </a:rPr>
                <a:t> </a:t>
              </a:r>
              <a:r>
                <a:rPr lang="en-US" altLang="ko-KR" sz="1400" dirty="0" err="1">
                  <a:solidFill>
                    <a:prstClr val="black">
                      <a:lumMod val="85000"/>
                      <a:lumOff val="15000"/>
                    </a:prstClr>
                  </a:solidFill>
                  <a:latin typeface="SamsungOne-400" panose="020B0503030303020204" pitchFamily="34" charset="0"/>
                  <a:sym typeface="Arial"/>
                </a:rPr>
                <a:t>tệp</a:t>
              </a:r>
              <a:r>
                <a:rPr lang="en-US" altLang="ko-KR" sz="1400" dirty="0">
                  <a:solidFill>
                    <a:prstClr val="black">
                      <a:lumMod val="85000"/>
                      <a:lumOff val="15000"/>
                    </a:prstClr>
                  </a:solidFill>
                  <a:latin typeface="SamsungOne-400" panose="020B0503030303020204" pitchFamily="34" charset="0"/>
                  <a:sym typeface="Arial"/>
                </a:rPr>
                <a:t>&gt;</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2" name="직사각형 41"/>
          <p:cNvSpPr/>
          <p:nvPr/>
        </p:nvSpPr>
        <p:spPr>
          <a:xfrm>
            <a:off x="5715002" y="2175461"/>
            <a:ext cx="3772009" cy="1653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tùy chọn được đề xuất là –b, -s</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 Thêm số dòng trừ dòng trống rồi in.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 Hợp nhất dòng trống liên tục thành một rồi in.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sử dụng một số tùy chọn cùng một lúc, giống như ví dụ:</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361E712C-246B-4BAE-B606-17CC9E1348DE}"/>
              </a:ext>
            </a:extLst>
          </p:cNvPr>
          <p:cNvGrpSpPr/>
          <p:nvPr/>
        </p:nvGrpSpPr>
        <p:grpSpPr>
          <a:xfrm>
            <a:off x="5876320" y="4069272"/>
            <a:ext cx="2006144" cy="646331"/>
            <a:chOff x="3716526" y="2460828"/>
            <a:chExt cx="2006144" cy="646331"/>
          </a:xfrm>
        </p:grpSpPr>
        <p:sp>
          <p:nvSpPr>
            <p:cNvPr id="18" name="TextBox 17">
              <a:extLst>
                <a:ext uri="{FF2B5EF4-FFF2-40B4-BE49-F238E27FC236}">
                  <a16:creationId xmlns:a16="http://schemas.microsoft.com/office/drawing/2014/main" id="{A17BF82F-26AF-43A5-9E57-0EB4026D0DB3}"/>
                </a:ext>
              </a:extLst>
            </p:cNvPr>
            <p:cNvSpPr txBox="1"/>
            <p:nvPr/>
          </p:nvSpPr>
          <p:spPr>
            <a:xfrm>
              <a:off x="3800650" y="2460828"/>
              <a:ext cx="1922020" cy="646331"/>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cd /home/pi/Desktop/</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cat test.txt</a:t>
              </a:r>
            </a:p>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cat –bs test.txt</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9" name="직사각형 18">
              <a:extLst>
                <a:ext uri="{FF2B5EF4-FFF2-40B4-BE49-F238E27FC236}">
                  <a16:creationId xmlns:a16="http://schemas.microsoft.com/office/drawing/2014/main" id="{75A4A7BF-477C-490A-9EF1-162CD78C7144}"/>
                </a:ext>
              </a:extLst>
            </p:cNvPr>
            <p:cNvSpPr/>
            <p:nvPr/>
          </p:nvSpPr>
          <p:spPr>
            <a:xfrm>
              <a:off x="3716526" y="2460830"/>
              <a:ext cx="84124" cy="6463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28360221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cp</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0152"/>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copy&gt; &lt;</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copy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&gt;</a:t>
              </a:r>
            </a:p>
          </p:txBody>
        </p:sp>
      </p:gr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5" name="직사각형 44"/>
          <p:cNvSpPr/>
          <p:nvPr/>
        </p:nvSpPr>
        <p:spPr>
          <a:xfrm>
            <a:off x="5715002" y="2175461"/>
            <a:ext cx="3772009"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Lệnh cp là viết tắt của copy.</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Tập tin có thể được sao chép.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 name="그룹 4"/>
          <p:cNvGrpSpPr>
            <a:grpSpLocks noChangeAspect="1"/>
          </p:cNvGrpSpPr>
          <p:nvPr/>
        </p:nvGrpSpPr>
        <p:grpSpPr>
          <a:xfrm>
            <a:off x="567460" y="2241527"/>
            <a:ext cx="5040000" cy="2804294"/>
            <a:chOff x="4146550" y="2423495"/>
            <a:chExt cx="5192660" cy="2889235"/>
          </a:xfrm>
        </p:grpSpPr>
        <p:pic>
          <p:nvPicPr>
            <p:cNvPr id="49" name="그림 48" descr="텍스트, 스크린샷, 모니터, 디스플레이이(가) 표시된 사진&#10;&#10;자동 생성된 설명">
              <a:extLst>
                <a:ext uri="{FF2B5EF4-FFF2-40B4-BE49-F238E27FC236}">
                  <a16:creationId xmlns:a16="http://schemas.microsoft.com/office/drawing/2014/main" id="{6E865C3C-F413-4C58-AA84-519233F1798E}"/>
                </a:ext>
              </a:extLst>
            </p:cNvPr>
            <p:cNvPicPr>
              <a:picLocks noChangeAspect="1"/>
            </p:cNvPicPr>
            <p:nvPr/>
          </p:nvPicPr>
          <p:blipFill>
            <a:blip r:embed="rId3"/>
            <a:stretch>
              <a:fillRect/>
            </a:stretch>
          </p:blipFill>
          <p:spPr>
            <a:xfrm>
              <a:off x="4146550" y="2423495"/>
              <a:ext cx="5192660" cy="2889235"/>
            </a:xfrm>
            <a:prstGeom prst="rect">
              <a:avLst/>
            </a:prstGeom>
          </p:spPr>
        </p:pic>
        <p:sp>
          <p:nvSpPr>
            <p:cNvPr id="50" name="직사각형 49">
              <a:extLst>
                <a:ext uri="{FF2B5EF4-FFF2-40B4-BE49-F238E27FC236}">
                  <a16:creationId xmlns:a16="http://schemas.microsoft.com/office/drawing/2014/main" id="{129A7A95-E036-4254-B222-E47FE178844C}"/>
                </a:ext>
              </a:extLst>
            </p:cNvPr>
            <p:cNvSpPr/>
            <p:nvPr/>
          </p:nvSpPr>
          <p:spPr>
            <a:xfrm>
              <a:off x="5793865" y="3234343"/>
              <a:ext cx="812865" cy="930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7" name="그룹 16">
            <a:extLst>
              <a:ext uri="{FF2B5EF4-FFF2-40B4-BE49-F238E27FC236}">
                <a16:creationId xmlns:a16="http://schemas.microsoft.com/office/drawing/2014/main" id="{31881764-0847-4D02-A80F-AE1D38F3439F}"/>
              </a:ext>
            </a:extLst>
          </p:cNvPr>
          <p:cNvGrpSpPr/>
          <p:nvPr/>
        </p:nvGrpSpPr>
        <p:grpSpPr>
          <a:xfrm>
            <a:off x="5853460" y="2848836"/>
            <a:ext cx="2006144" cy="646331"/>
            <a:chOff x="3716526" y="2460828"/>
            <a:chExt cx="2006144" cy="646331"/>
          </a:xfrm>
        </p:grpSpPr>
        <p:sp>
          <p:nvSpPr>
            <p:cNvPr id="18" name="TextBox 17">
              <a:extLst>
                <a:ext uri="{FF2B5EF4-FFF2-40B4-BE49-F238E27FC236}">
                  <a16:creationId xmlns:a16="http://schemas.microsoft.com/office/drawing/2014/main" id="{F5BF7D73-C4E4-4506-B503-2848671C7C99}"/>
                </a:ext>
              </a:extLst>
            </p:cNvPr>
            <p:cNvSpPr txBox="1"/>
            <p:nvPr/>
          </p:nvSpPr>
          <p:spPr>
            <a:xfrm>
              <a:off x="3800650" y="2460828"/>
              <a:ext cx="1922020" cy="646331"/>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cp a.txt b.txt</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p:txBody>
        </p:sp>
        <p:sp>
          <p:nvSpPr>
            <p:cNvPr id="19" name="직사각형 18">
              <a:extLst>
                <a:ext uri="{FF2B5EF4-FFF2-40B4-BE49-F238E27FC236}">
                  <a16:creationId xmlns:a16="http://schemas.microsoft.com/office/drawing/2014/main" id="{6B151A75-AAFB-4BE4-A77F-D85F854DB2B4}"/>
                </a:ext>
              </a:extLst>
            </p:cNvPr>
            <p:cNvSpPr/>
            <p:nvPr/>
          </p:nvSpPr>
          <p:spPr>
            <a:xfrm>
              <a:off x="3716526" y="2460830"/>
              <a:ext cx="84124" cy="6463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13845746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9" name="직사각형 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6" name="직사각형 4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liên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tập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tin</a:t>
            </a:r>
          </a:p>
        </p:txBody>
      </p:sp>
      <p:grpSp>
        <p:nvGrpSpPr>
          <p:cNvPr id="5" name="그룹 4"/>
          <p:cNvGrpSpPr/>
          <p:nvPr/>
        </p:nvGrpSpPr>
        <p:grpSpPr>
          <a:xfrm>
            <a:off x="559817" y="1878019"/>
            <a:ext cx="8784270" cy="852286"/>
            <a:chOff x="559817" y="1931359"/>
            <a:chExt cx="8784270" cy="852286"/>
          </a:xfrm>
        </p:grpSpPr>
        <p:grpSp>
          <p:nvGrpSpPr>
            <p:cNvPr id="24" name="그룹 23"/>
            <p:cNvGrpSpPr/>
            <p:nvPr/>
          </p:nvGrpSpPr>
          <p:grpSpPr>
            <a:xfrm>
              <a:off x="559817" y="2268067"/>
              <a:ext cx="8783192" cy="200055"/>
              <a:chOff x="1027113" y="2045625"/>
              <a:chExt cx="8785225" cy="200101"/>
            </a:xfrm>
          </p:grpSpPr>
          <p:sp>
            <p:nvSpPr>
              <p:cNvPr id="25" name="직사각형 2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p:cNvSpPr/>
              <p:nvPr/>
            </p:nvSpPr>
            <p:spPr>
              <a:xfrm>
                <a:off x="1179513" y="2045625"/>
                <a:ext cx="8632825" cy="200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Liên kết cứng: Tạo một tệp mới sử dụng cùng một dữ liệu nhưng có tên khác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07928334-32AF-46A2-97F3-006B536CB7A1}"/>
                </a:ext>
              </a:extLst>
            </p:cNvPr>
            <p:cNvGrpSpPr/>
            <p:nvPr/>
          </p:nvGrpSpPr>
          <p:grpSpPr>
            <a:xfrm>
              <a:off x="559817" y="1931359"/>
              <a:ext cx="8783192" cy="215444"/>
              <a:chOff x="1027113" y="2045625"/>
              <a:chExt cx="8785225" cy="215494"/>
            </a:xfrm>
          </p:grpSpPr>
          <p:sp>
            <p:nvSpPr>
              <p:cNvPr id="28" name="직사각형 2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Liên kết tệp cung cấp cho tệp hiện có một tên khác (mới) trong cấu trúc thư mục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0" name="그룹 29"/>
            <p:cNvGrpSpPr/>
            <p:nvPr/>
          </p:nvGrpSpPr>
          <p:grpSpPr>
            <a:xfrm>
              <a:off x="560895" y="2583590"/>
              <a:ext cx="8783192" cy="200055"/>
              <a:chOff x="1027113" y="2045625"/>
              <a:chExt cx="8785225" cy="200101"/>
            </a:xfrm>
          </p:grpSpPr>
          <p:sp>
            <p:nvSpPr>
              <p:cNvPr id="31" name="직사각형 3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직사각형 31"/>
              <p:cNvSpPr/>
              <p:nvPr/>
            </p:nvSpPr>
            <p:spPr>
              <a:xfrm>
                <a:off x="1179513" y="2045625"/>
                <a:ext cx="8632825" cy="200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Liên kết tượng trưng: Tạo một tệp mới trỏ đến tệp gốc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grpSp>
        <p:nvGrpSpPr>
          <p:cNvPr id="4" name="그룹 3">
            <a:extLst>
              <a:ext uri="{FF2B5EF4-FFF2-40B4-BE49-F238E27FC236}">
                <a16:creationId xmlns:a16="http://schemas.microsoft.com/office/drawing/2014/main" id="{9DDF9FB8-EE08-4119-A455-EA8B59A39C6A}"/>
              </a:ext>
            </a:extLst>
          </p:cNvPr>
          <p:cNvGrpSpPr/>
          <p:nvPr/>
        </p:nvGrpSpPr>
        <p:grpSpPr>
          <a:xfrm>
            <a:off x="1488649" y="2947560"/>
            <a:ext cx="6853085" cy="3166631"/>
            <a:chOff x="1488649" y="2947560"/>
            <a:chExt cx="6853085" cy="3166631"/>
          </a:xfrm>
        </p:grpSpPr>
        <p:sp>
          <p:nvSpPr>
            <p:cNvPr id="2" name="직사각형 1"/>
            <p:cNvSpPr/>
            <p:nvPr/>
          </p:nvSpPr>
          <p:spPr>
            <a:xfrm>
              <a:off x="1579705" y="3288755"/>
              <a:ext cx="6749286" cy="800646"/>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6139083" y="3466245"/>
              <a:ext cx="1980000" cy="453270"/>
            </a:xfrm>
            <a:prstGeom prst="rect">
              <a:avLst/>
            </a:prstGeom>
            <a:solidFill>
              <a:srgbClr val="E3E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200" dirty="0" err="1">
                  <a:solidFill>
                    <a:schemeClr val="tx1"/>
                  </a:solidFill>
                  <a:latin typeface="SamsungOne-700" panose="020B0803030303020204" pitchFamily="34" charset="0"/>
                  <a:ea typeface="SamsungOne-700" panose="020B0803030303020204" pitchFamily="34" charset="0"/>
                </a:rPr>
                <a:t>Tệp</a:t>
              </a:r>
              <a:r>
                <a:rPr lang="en-US" altLang="ko-KR" sz="1200" dirty="0">
                  <a:solidFill>
                    <a:schemeClr val="tx1"/>
                  </a:solidFill>
                  <a:latin typeface="SamsungOne-700" panose="020B0803030303020204" pitchFamily="34" charset="0"/>
                  <a:ea typeface="SamsungOne-700" panose="020B0803030303020204" pitchFamily="34" charset="0"/>
                </a:rPr>
                <a:t> </a:t>
              </a:r>
              <a:r>
                <a:rPr lang="en-US" altLang="ko-KR" sz="1200" dirty="0" err="1">
                  <a:solidFill>
                    <a:schemeClr val="tx1"/>
                  </a:solidFill>
                  <a:latin typeface="SamsungOne-700" panose="020B0803030303020204" pitchFamily="34" charset="0"/>
                  <a:ea typeface="SamsungOne-700" panose="020B0803030303020204" pitchFamily="34" charset="0"/>
                </a:rPr>
                <a:t>liên</a:t>
              </a:r>
              <a:r>
                <a:rPr lang="en-US" altLang="ko-KR" sz="1200" dirty="0">
                  <a:solidFill>
                    <a:schemeClr val="tx1"/>
                  </a:solidFill>
                  <a:latin typeface="SamsungOne-700" panose="020B0803030303020204" pitchFamily="34" charset="0"/>
                  <a:ea typeface="SamsungOne-700" panose="020B0803030303020204" pitchFamily="34" charset="0"/>
                </a:rPr>
                <a:t> </a:t>
              </a:r>
              <a:r>
                <a:rPr lang="en-US" altLang="ko-KR" sz="1200" dirty="0" err="1">
                  <a:solidFill>
                    <a:schemeClr val="tx1"/>
                  </a:solidFill>
                  <a:latin typeface="SamsungOne-700" panose="020B0803030303020204" pitchFamily="34" charset="0"/>
                  <a:ea typeface="SamsungOne-700" panose="020B0803030303020204" pitchFamily="34" charset="0"/>
                </a:rPr>
                <a:t>kết</a:t>
              </a:r>
              <a:r>
                <a:rPr lang="en-US" altLang="ko-KR" sz="1200" dirty="0">
                  <a:solidFill>
                    <a:schemeClr val="tx1"/>
                  </a:solidFill>
                  <a:latin typeface="SamsungOne-700" panose="020B0803030303020204" pitchFamily="34" charset="0"/>
                  <a:ea typeface="SamsungOne-700" panose="020B0803030303020204" pitchFamily="34" charset="0"/>
                </a:rPr>
                <a:t> </a:t>
              </a:r>
              <a:r>
                <a:rPr lang="en-US" altLang="ko-KR" sz="1200" dirty="0" err="1">
                  <a:solidFill>
                    <a:schemeClr val="tx1"/>
                  </a:solidFill>
                  <a:latin typeface="SamsungOne-700" panose="020B0803030303020204" pitchFamily="34" charset="0"/>
                  <a:ea typeface="SamsungOne-700" panose="020B0803030303020204" pitchFamily="34" charset="0"/>
                </a:rPr>
                <a:t>cứng</a:t>
              </a:r>
              <a:endParaRPr lang="en-US" altLang="ko-KR" sz="1200" dirty="0">
                <a:solidFill>
                  <a:schemeClr val="tx1"/>
                </a:solidFill>
                <a:latin typeface="SamsungOne-700" panose="020B0803030303020204" pitchFamily="34" charset="0"/>
                <a:ea typeface="SamsungOne-700" panose="020B0803030303020204" pitchFamily="34" charset="0"/>
              </a:endParaRPr>
            </a:p>
          </p:txBody>
        </p:sp>
        <p:sp>
          <p:nvSpPr>
            <p:cNvPr id="56" name="직사각형 55"/>
            <p:cNvSpPr/>
            <p:nvPr/>
          </p:nvSpPr>
          <p:spPr>
            <a:xfrm>
              <a:off x="3978622" y="3466246"/>
              <a:ext cx="1980000" cy="453270"/>
            </a:xfrm>
            <a:prstGeom prst="rect">
              <a:avLst/>
            </a:prstGeom>
            <a:solidFill>
              <a:srgbClr val="F1F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700" panose="020B0803030303020204" pitchFamily="34" charset="0"/>
                  <a:ea typeface="SamsungOne-700" panose="020B0803030303020204" pitchFamily="34" charset="0"/>
                </a:rPr>
                <a:t>Tệp</a:t>
              </a:r>
              <a:r>
                <a:rPr lang="en-US" altLang="ko-KR" sz="1200" dirty="0">
                  <a:solidFill>
                    <a:schemeClr val="tx1"/>
                  </a:solidFill>
                  <a:latin typeface="SamsungOne-700" panose="020B0803030303020204" pitchFamily="34" charset="0"/>
                  <a:ea typeface="SamsungOne-700" panose="020B0803030303020204" pitchFamily="34" charset="0"/>
                </a:rPr>
                <a:t> </a:t>
              </a:r>
              <a:r>
                <a:rPr lang="en-US" altLang="ko-KR" sz="1200" dirty="0" err="1">
                  <a:solidFill>
                    <a:schemeClr val="tx1"/>
                  </a:solidFill>
                  <a:latin typeface="SamsungOne-700" panose="020B0803030303020204" pitchFamily="34" charset="0"/>
                  <a:ea typeface="SamsungOne-700" panose="020B0803030303020204" pitchFamily="34" charset="0"/>
                </a:rPr>
                <a:t>gốc</a:t>
              </a:r>
              <a:endParaRPr lang="en-US" altLang="ko-KR" sz="1200" dirty="0">
                <a:solidFill>
                  <a:schemeClr val="tx1"/>
                </a:solidFill>
                <a:latin typeface="SamsungOne-700" panose="020B0803030303020204" pitchFamily="34" charset="0"/>
                <a:ea typeface="SamsungOne-700" panose="020B0803030303020204" pitchFamily="34" charset="0"/>
              </a:endParaRPr>
            </a:p>
          </p:txBody>
        </p:sp>
        <p:sp>
          <p:nvSpPr>
            <p:cNvPr id="82" name="직사각형 81"/>
            <p:cNvSpPr/>
            <p:nvPr/>
          </p:nvSpPr>
          <p:spPr>
            <a:xfrm>
              <a:off x="1818161" y="3466245"/>
              <a:ext cx="1980000" cy="453270"/>
            </a:xfrm>
            <a:prstGeom prst="rect">
              <a:avLst/>
            </a:prstGeom>
            <a:solidFill>
              <a:srgbClr val="72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200" dirty="0">
                  <a:solidFill>
                    <a:schemeClr val="bg1"/>
                  </a:solidFill>
                  <a:latin typeface="SamsungOne-700" panose="020B0803030303020204" pitchFamily="34" charset="0"/>
                  <a:ea typeface="SamsungOne-700" panose="020B0803030303020204" pitchFamily="34" charset="0"/>
                </a:rPr>
                <a:t>Tệp liên kết tượng trưng</a:t>
              </a:r>
              <a:endParaRPr lang="en-US" altLang="ko-KR" sz="1200" dirty="0">
                <a:solidFill>
                  <a:schemeClr val="bg1"/>
                </a:solidFill>
                <a:latin typeface="SamsungOne-700" panose="020B0803030303020204" pitchFamily="34" charset="0"/>
                <a:ea typeface="SamsungOne-700" panose="020B0803030303020204" pitchFamily="34" charset="0"/>
              </a:endParaRPr>
            </a:p>
          </p:txBody>
        </p:sp>
        <p:sp>
          <p:nvSpPr>
            <p:cNvPr id="104" name="직사각형 103"/>
            <p:cNvSpPr/>
            <p:nvPr/>
          </p:nvSpPr>
          <p:spPr>
            <a:xfrm>
              <a:off x="1488649" y="2947560"/>
              <a:ext cx="1099981" cy="338554"/>
            </a:xfrm>
            <a:prstGeom prst="rect">
              <a:avLst/>
            </a:prstGeom>
            <a:noFill/>
          </p:spPr>
          <p:txBody>
            <a:bodyPr wrap="none">
              <a:spAutoFit/>
            </a:bodyPr>
            <a:lstStyle/>
            <a:p>
              <a:r>
                <a:rPr lang="en-US" altLang="ko-KR" sz="1600" dirty="0" err="1">
                  <a:solidFill>
                    <a:srgbClr val="0033CC"/>
                  </a:solidFill>
                  <a:latin typeface="SamsungOne-700" panose="020B0803030303020204" pitchFamily="34" charset="0"/>
                  <a:ea typeface="SamsungOne-700" panose="020B0803030303020204" pitchFamily="34" charset="0"/>
                </a:rPr>
                <a:t>Danh</a:t>
              </a:r>
              <a:r>
                <a:rPr lang="en-US" altLang="ko-KR" sz="1600" dirty="0">
                  <a:solidFill>
                    <a:srgbClr val="0033CC"/>
                  </a:solidFill>
                  <a:latin typeface="SamsungOne-700" panose="020B0803030303020204" pitchFamily="34" charset="0"/>
                  <a:ea typeface="SamsungOne-700" panose="020B0803030303020204" pitchFamily="34" charset="0"/>
                </a:rPr>
                <a:t> </a:t>
              </a:r>
              <a:r>
                <a:rPr lang="en-US" altLang="ko-KR" sz="1600" dirty="0" err="1">
                  <a:solidFill>
                    <a:srgbClr val="0033CC"/>
                  </a:solidFill>
                  <a:latin typeface="SamsungOne-700" panose="020B0803030303020204" pitchFamily="34" charset="0"/>
                  <a:ea typeface="SamsungOne-700" panose="020B0803030303020204" pitchFamily="34" charset="0"/>
                </a:rPr>
                <a:t>mục</a:t>
              </a:r>
              <a:endParaRPr lang="en-US" altLang="ko-KR" sz="1600" dirty="0">
                <a:solidFill>
                  <a:srgbClr val="0033CC"/>
                </a:solidFill>
                <a:latin typeface="SamsungOne-700" panose="020B0803030303020204" pitchFamily="34" charset="0"/>
                <a:ea typeface="SamsungOne-700" panose="020B0803030303020204" pitchFamily="34" charset="0"/>
              </a:endParaRPr>
            </a:p>
          </p:txBody>
        </p:sp>
        <p:sp>
          <p:nvSpPr>
            <p:cNvPr id="34" name="직사각형 33"/>
            <p:cNvSpPr/>
            <p:nvPr/>
          </p:nvSpPr>
          <p:spPr>
            <a:xfrm>
              <a:off x="1592448" y="4360966"/>
              <a:ext cx="6749286" cy="1371289"/>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3978622" y="4547226"/>
              <a:ext cx="1980000" cy="453270"/>
            </a:xfrm>
            <a:prstGeom prst="rect">
              <a:avLst/>
            </a:prstGeom>
            <a:solidFill>
              <a:srgbClr val="F1F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700" panose="020B0803030303020204" pitchFamily="34" charset="0"/>
                  <a:ea typeface="SamsungOne-700" panose="020B0803030303020204" pitchFamily="34" charset="0"/>
                </a:rPr>
                <a:t>Dữ</a:t>
              </a:r>
              <a:r>
                <a:rPr lang="en-US" altLang="ko-KR" sz="1200" dirty="0">
                  <a:solidFill>
                    <a:schemeClr val="tx1"/>
                  </a:solidFill>
                  <a:latin typeface="SamsungOne-700" panose="020B0803030303020204" pitchFamily="34" charset="0"/>
                  <a:ea typeface="SamsungOne-700" panose="020B0803030303020204" pitchFamily="34" charset="0"/>
                </a:rPr>
                <a:t> </a:t>
              </a:r>
              <a:r>
                <a:rPr lang="en-US" altLang="ko-KR" sz="1200" dirty="0" err="1">
                  <a:solidFill>
                    <a:schemeClr val="tx1"/>
                  </a:solidFill>
                  <a:latin typeface="SamsungOne-700" panose="020B0803030303020204" pitchFamily="34" charset="0"/>
                  <a:ea typeface="SamsungOne-700" panose="020B0803030303020204" pitchFamily="34" charset="0"/>
                </a:rPr>
                <a:t>liệu</a:t>
              </a:r>
              <a:r>
                <a:rPr lang="en-US" altLang="ko-KR" sz="1200" dirty="0">
                  <a:solidFill>
                    <a:schemeClr val="tx1"/>
                  </a:solidFill>
                  <a:latin typeface="SamsungOne-700" panose="020B0803030303020204" pitchFamily="34" charset="0"/>
                  <a:ea typeface="SamsungOne-700" panose="020B0803030303020204" pitchFamily="34" charset="0"/>
                </a:rPr>
                <a:t> </a:t>
              </a:r>
              <a:r>
                <a:rPr lang="en-US" altLang="ko-KR" sz="1200" dirty="0" err="1">
                  <a:solidFill>
                    <a:schemeClr val="tx1"/>
                  </a:solidFill>
                  <a:latin typeface="SamsungOne-700" panose="020B0803030303020204" pitchFamily="34" charset="0"/>
                  <a:ea typeface="SamsungOne-700" panose="020B0803030303020204" pitchFamily="34" charset="0"/>
                </a:rPr>
                <a:t>gốc</a:t>
              </a:r>
              <a:endParaRPr lang="en-US" altLang="ko-KR" sz="1200" dirty="0">
                <a:solidFill>
                  <a:schemeClr val="tx1"/>
                </a:solidFill>
                <a:latin typeface="SamsungOne-700" panose="020B0803030303020204" pitchFamily="34" charset="0"/>
                <a:ea typeface="SamsungOne-700" panose="020B0803030303020204" pitchFamily="34" charset="0"/>
              </a:endParaRPr>
            </a:p>
          </p:txBody>
        </p:sp>
        <p:sp>
          <p:nvSpPr>
            <p:cNvPr id="36" name="직사각형 35"/>
            <p:cNvSpPr/>
            <p:nvPr/>
          </p:nvSpPr>
          <p:spPr>
            <a:xfrm>
              <a:off x="3978622" y="5090044"/>
              <a:ext cx="1980000" cy="453270"/>
            </a:xfrm>
            <a:prstGeom prst="rect">
              <a:avLst/>
            </a:prstGeom>
            <a:solidFill>
              <a:srgbClr val="72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700" panose="020B0803030303020204" pitchFamily="34" charset="0"/>
                  <a:ea typeface="SamsungOne-700" panose="020B0803030303020204" pitchFamily="34" charset="0"/>
                </a:rPr>
                <a:t>Con </a:t>
              </a:r>
              <a:r>
                <a:rPr lang="en-US" altLang="ko-KR" sz="1200" dirty="0" err="1">
                  <a:solidFill>
                    <a:schemeClr val="bg1"/>
                  </a:solidFill>
                  <a:latin typeface="SamsungOne-700" panose="020B0803030303020204" pitchFamily="34" charset="0"/>
                  <a:ea typeface="SamsungOne-700" panose="020B0803030303020204" pitchFamily="34" charset="0"/>
                </a:rPr>
                <a:t>trỏ</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tệp</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gốc</a:t>
              </a:r>
              <a:endParaRPr lang="en-US" altLang="ko-KR" sz="1200" dirty="0">
                <a:solidFill>
                  <a:schemeClr val="bg1"/>
                </a:solidFill>
                <a:latin typeface="SamsungOne-700" panose="020B0803030303020204" pitchFamily="34" charset="0"/>
                <a:ea typeface="SamsungOne-700" panose="020B0803030303020204" pitchFamily="34" charset="0"/>
              </a:endParaRPr>
            </a:p>
          </p:txBody>
        </p:sp>
        <p:sp>
          <p:nvSpPr>
            <p:cNvPr id="37" name="직사각형 36"/>
            <p:cNvSpPr/>
            <p:nvPr/>
          </p:nvSpPr>
          <p:spPr>
            <a:xfrm>
              <a:off x="1818161" y="4547226"/>
              <a:ext cx="1392178" cy="453270"/>
            </a:xfrm>
            <a:prstGeom prst="rect">
              <a:avLst/>
            </a:prstGeom>
            <a:solidFill>
              <a:srgbClr val="F1F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700" panose="020B0803030303020204" pitchFamily="34" charset="0"/>
                  <a:ea typeface="SamsungOne-700" panose="020B0803030303020204" pitchFamily="34" charset="0"/>
                </a:rPr>
                <a:t>inode1</a:t>
              </a:r>
            </a:p>
          </p:txBody>
        </p:sp>
        <p:sp>
          <p:nvSpPr>
            <p:cNvPr id="38" name="직사각형 37"/>
            <p:cNvSpPr/>
            <p:nvPr/>
          </p:nvSpPr>
          <p:spPr>
            <a:xfrm>
              <a:off x="1818161" y="5090044"/>
              <a:ext cx="1392178" cy="453270"/>
            </a:xfrm>
            <a:prstGeom prst="rect">
              <a:avLst/>
            </a:prstGeom>
            <a:solidFill>
              <a:srgbClr val="72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700" panose="020B0803030303020204" pitchFamily="34" charset="0"/>
                  <a:ea typeface="SamsungOne-700" panose="020B0803030303020204" pitchFamily="34" charset="0"/>
                </a:rPr>
                <a:t>Inode2</a:t>
              </a:r>
            </a:p>
          </p:txBody>
        </p:sp>
        <p:cxnSp>
          <p:nvCxnSpPr>
            <p:cNvPr id="6" name="꺾인 연결선 5"/>
            <p:cNvCxnSpPr>
              <a:stCxn id="82" idx="1"/>
              <a:endCxn id="38" idx="1"/>
            </p:cNvCxnSpPr>
            <p:nvPr/>
          </p:nvCxnSpPr>
          <p:spPr>
            <a:xfrm rot="10800000" flipV="1">
              <a:off x="1818161" y="3692879"/>
              <a:ext cx="12700" cy="1623799"/>
            </a:xfrm>
            <a:prstGeom prst="bentConnector3">
              <a:avLst>
                <a:gd name="adj1" fmla="val 337241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3275736" y="5323029"/>
              <a:ext cx="65033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p:nvPr/>
          </p:nvCxnSpPr>
          <p:spPr>
            <a:xfrm>
              <a:off x="3275736" y="4792246"/>
              <a:ext cx="65033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a:stCxn id="56" idx="2"/>
              <a:endCxn id="37" idx="0"/>
            </p:cNvCxnSpPr>
            <p:nvPr/>
          </p:nvCxnSpPr>
          <p:spPr>
            <a:xfrm flipH="1">
              <a:off x="2514250" y="3919516"/>
              <a:ext cx="2454372" cy="627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a:stCxn id="3" idx="2"/>
              <a:endCxn id="37" idx="0"/>
            </p:cNvCxnSpPr>
            <p:nvPr/>
          </p:nvCxnSpPr>
          <p:spPr>
            <a:xfrm flipH="1">
              <a:off x="2514250" y="3919515"/>
              <a:ext cx="4614833" cy="6277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꺾인 연결선 66"/>
            <p:cNvCxnSpPr>
              <a:endCxn id="56" idx="0"/>
            </p:cNvCxnSpPr>
            <p:nvPr/>
          </p:nvCxnSpPr>
          <p:spPr>
            <a:xfrm rot="16200000" flipV="1">
              <a:off x="4538406" y="3896462"/>
              <a:ext cx="1850432" cy="990000"/>
            </a:xfrm>
            <a:prstGeom prst="bentConnector5">
              <a:avLst>
                <a:gd name="adj1" fmla="val 153"/>
                <a:gd name="adj2" fmla="val -258806"/>
                <a:gd name="adj3" fmla="val 119337"/>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직사각형 82"/>
            <p:cNvSpPr/>
            <p:nvPr/>
          </p:nvSpPr>
          <p:spPr>
            <a:xfrm>
              <a:off x="2011388" y="5821803"/>
              <a:ext cx="958917" cy="292388"/>
            </a:xfrm>
            <a:prstGeom prst="rect">
              <a:avLst/>
            </a:prstGeom>
            <a:noFill/>
          </p:spPr>
          <p:txBody>
            <a:bodyPr wrap="none">
              <a:spAutoFit/>
            </a:bodyPr>
            <a:lstStyle/>
            <a:p>
              <a:r>
                <a:rPr lang="en-US" altLang="ko-KR" sz="1300" dirty="0" err="1">
                  <a:solidFill>
                    <a:srgbClr val="262626"/>
                  </a:solidFill>
                  <a:latin typeface="SamsungOne-400" panose="020B0503030303020204" pitchFamily="34" charset="0"/>
                  <a:ea typeface="SamsungOne-400" panose="020B0503030303020204" pitchFamily="34" charset="0"/>
                </a:rPr>
                <a:t>Khối</a:t>
              </a:r>
              <a:r>
                <a:rPr lang="en-US" altLang="ko-KR" sz="1300" dirty="0">
                  <a:solidFill>
                    <a:srgbClr val="262626"/>
                  </a:solidFill>
                  <a:latin typeface="SamsungOne-400" panose="020B0503030303020204" pitchFamily="34" charset="0"/>
                  <a:ea typeface="SamsungOne-400" panose="020B0503030303020204" pitchFamily="34" charset="0"/>
                </a:rPr>
                <a:t> </a:t>
              </a:r>
              <a:r>
                <a:rPr lang="en-US" altLang="ko-KR" sz="1300" dirty="0" err="1">
                  <a:solidFill>
                    <a:srgbClr val="262626"/>
                  </a:solidFill>
                  <a:latin typeface="SamsungOne-400" panose="020B0503030303020204" pitchFamily="34" charset="0"/>
                  <a:ea typeface="SamsungOne-400" panose="020B0503030303020204" pitchFamily="34" charset="0"/>
                </a:rPr>
                <a:t>inode</a:t>
              </a:r>
              <a:endParaRPr lang="en-US" altLang="ko-KR" sz="1300" dirty="0">
                <a:solidFill>
                  <a:srgbClr val="262626"/>
                </a:solidFill>
                <a:latin typeface="SamsungOne-400" panose="020B0503030303020204" pitchFamily="34" charset="0"/>
                <a:ea typeface="SamsungOne-400" panose="020B0503030303020204" pitchFamily="34" charset="0"/>
              </a:endParaRPr>
            </a:p>
          </p:txBody>
        </p:sp>
        <p:sp>
          <p:nvSpPr>
            <p:cNvPr id="88" name="직사각형 87"/>
            <p:cNvSpPr/>
            <p:nvPr/>
          </p:nvSpPr>
          <p:spPr>
            <a:xfrm>
              <a:off x="4485469" y="5821803"/>
              <a:ext cx="898003" cy="292388"/>
            </a:xfrm>
            <a:prstGeom prst="rect">
              <a:avLst/>
            </a:prstGeom>
            <a:noFill/>
          </p:spPr>
          <p:txBody>
            <a:bodyPr wrap="none">
              <a:spAutoFit/>
            </a:bodyPr>
            <a:lstStyle/>
            <a:p>
              <a:r>
                <a:rPr lang="en-US" altLang="ko-KR" sz="1300" dirty="0" err="1">
                  <a:solidFill>
                    <a:srgbClr val="262626"/>
                  </a:solidFill>
                  <a:latin typeface="SamsungOne-400" panose="020B0503030303020204" pitchFamily="34" charset="0"/>
                  <a:ea typeface="SamsungOne-400" panose="020B0503030303020204" pitchFamily="34" charset="0"/>
                </a:rPr>
                <a:t>Khối</a:t>
              </a:r>
              <a:r>
                <a:rPr lang="en-US" altLang="ko-KR" sz="1300" dirty="0">
                  <a:solidFill>
                    <a:srgbClr val="262626"/>
                  </a:solidFill>
                  <a:latin typeface="SamsungOne-400" panose="020B0503030303020204" pitchFamily="34" charset="0"/>
                  <a:ea typeface="SamsungOne-400" panose="020B0503030303020204" pitchFamily="34" charset="0"/>
                </a:rPr>
                <a:t> Data</a:t>
              </a:r>
            </a:p>
          </p:txBody>
        </p:sp>
      </p:grpSp>
    </p:spTree>
    <p:extLst>
      <p:ext uri="{BB962C8B-B14F-4D97-AF65-F5344CB8AC3E}">
        <p14:creationId xmlns:p14="http://schemas.microsoft.com/office/powerpoint/2010/main" val="41993876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thành</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phần</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tệp</a:t>
            </a:r>
            <a:r>
              <a:rPr lang="en-US" altLang="ko-KR" sz="2400" dirty="0">
                <a:solidFill>
                  <a:prstClr val="black">
                    <a:lumMod val="95000"/>
                    <a:lumOff val="5000"/>
                  </a:prstClr>
                </a:solidFill>
                <a:latin typeface="iCiel Samsung Sharp Sans Regula" pitchFamily="2" charset="0"/>
                <a:ea typeface="iCiel Samsung Sharp Sans Regula" pitchFamily="2" charset="0"/>
                <a:cs typeface="iCiel Samsung Sharp Sans Regula" pitchFamily="2" charset="0"/>
              </a:rPr>
              <a:t> Linux</a:t>
            </a: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lệnh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Hệ</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thống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30" name="그룹 29"/>
          <p:cNvGrpSpPr/>
          <p:nvPr/>
        </p:nvGrpSpPr>
        <p:grpSpPr>
          <a:xfrm>
            <a:off x="5755799" y="2005158"/>
            <a:ext cx="3712200" cy="1683852"/>
            <a:chOff x="5760000" y="2005158"/>
            <a:chExt cx="3712200" cy="1683852"/>
          </a:xfrm>
        </p:grpSpPr>
        <p:grpSp>
          <p:nvGrpSpPr>
            <p:cNvPr id="31" name="그룹 30">
              <a:extLst>
                <a:ext uri="{FF2B5EF4-FFF2-40B4-BE49-F238E27FC236}">
                  <a16:creationId xmlns:a16="http://schemas.microsoft.com/office/drawing/2014/main" id="{69E77209-A44C-4729-A89A-5625717230F3}"/>
                </a:ext>
              </a:extLst>
            </p:cNvPr>
            <p:cNvGrpSpPr/>
            <p:nvPr/>
          </p:nvGrpSpPr>
          <p:grpSpPr>
            <a:xfrm>
              <a:off x="5760000" y="2005158"/>
              <a:ext cx="3572365" cy="215444"/>
              <a:chOff x="1027113" y="2045622"/>
              <a:chExt cx="3573192" cy="215494"/>
            </a:xfrm>
          </p:grpSpPr>
          <p:sp>
            <p:nvSpPr>
              <p:cNvPr id="33" name="직사각형 32">
                <a:extLst>
                  <a:ext uri="{FF2B5EF4-FFF2-40B4-BE49-F238E27FC236}">
                    <a16:creationId xmlns:a16="http://schemas.microsoft.com/office/drawing/2014/main" id="{A13DABE8-AC5E-4327-A878-4FB7EA0FF52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0" name="직사각형 39">
                <a:extLst>
                  <a:ext uri="{FF2B5EF4-FFF2-40B4-BE49-F238E27FC236}">
                    <a16:creationId xmlns:a16="http://schemas.microsoft.com/office/drawing/2014/main" id="{5D6EC5F0-8DEE-4A30-BDD5-F505C9AC395A}"/>
                  </a:ext>
                </a:extLst>
              </p:cNvPr>
              <p:cNvSpPr/>
              <p:nvPr/>
            </p:nvSpPr>
            <p:spPr>
              <a:xfrm>
                <a:off x="1179512" y="2045622"/>
                <a:ext cx="3420793"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inode</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data</a:t>
                </a:r>
              </a:p>
            </p:txBody>
          </p:sp>
        </p:grpSp>
        <p:sp>
          <p:nvSpPr>
            <p:cNvPr id="32" name="직사각형 31">
              <a:extLst>
                <a:ext uri="{FF2B5EF4-FFF2-40B4-BE49-F238E27FC236}">
                  <a16:creationId xmlns:a16="http://schemas.microsoft.com/office/drawing/2014/main" id="{523EC5E8-68FB-4009-AE0A-E6880A7FE718}"/>
                </a:ext>
              </a:extLst>
            </p:cNvPr>
            <p:cNvSpPr/>
            <p:nvPr/>
          </p:nvSpPr>
          <p:spPr>
            <a:xfrm>
              <a:off x="5912365" y="2240717"/>
              <a:ext cx="3559835"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Tên tệp: Tên tệp mà người dùng sử dụng để truy cập tệp.</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inode: Cấu trúc dữ liệu chứa thông tin về tệp. Hiển thị bên ngoài dưới dạng số, lưu trữ nội bộ loại tệp, quyền, chủ sở hữu, kích thước, địa chỉ khối dữ liệu, v.v.</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1" name="그룹 40"/>
          <p:cNvGrpSpPr/>
          <p:nvPr/>
        </p:nvGrpSpPr>
        <p:grpSpPr>
          <a:xfrm>
            <a:off x="5755799" y="3974348"/>
            <a:ext cx="3712200" cy="1574567"/>
            <a:chOff x="5760000" y="3743368"/>
            <a:chExt cx="3712200" cy="1574567"/>
          </a:xfrm>
        </p:grpSpPr>
        <p:grpSp>
          <p:nvGrpSpPr>
            <p:cNvPr id="42" name="그룹 41">
              <a:extLst>
                <a:ext uri="{FF2B5EF4-FFF2-40B4-BE49-F238E27FC236}">
                  <a16:creationId xmlns:a16="http://schemas.microsoft.com/office/drawing/2014/main" id="{81E0C466-3B92-4DCF-B565-508CFBB0078C}"/>
                </a:ext>
              </a:extLst>
            </p:cNvPr>
            <p:cNvGrpSpPr/>
            <p:nvPr/>
          </p:nvGrpSpPr>
          <p:grpSpPr>
            <a:xfrm>
              <a:off x="5760000" y="3743368"/>
              <a:ext cx="3473925" cy="215444"/>
              <a:chOff x="1027113" y="1850248"/>
              <a:chExt cx="3474729" cy="215494"/>
            </a:xfrm>
          </p:grpSpPr>
          <p:sp>
            <p:nvSpPr>
              <p:cNvPr id="46" name="직사각형 45">
                <a:extLst>
                  <a:ext uri="{FF2B5EF4-FFF2-40B4-BE49-F238E27FC236}">
                    <a16:creationId xmlns:a16="http://schemas.microsoft.com/office/drawing/2014/main" id="{C6D50A87-DB7C-41D9-BBFA-F390C6455833}"/>
                  </a:ext>
                </a:extLst>
              </p:cNvPr>
              <p:cNvSpPr/>
              <p:nvPr/>
            </p:nvSpPr>
            <p:spPr>
              <a:xfrm>
                <a:off x="1027113" y="1861621"/>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직사각형 46">
                <a:extLst>
                  <a:ext uri="{FF2B5EF4-FFF2-40B4-BE49-F238E27FC236}">
                    <a16:creationId xmlns:a16="http://schemas.microsoft.com/office/drawing/2014/main" id="{42140E5F-FDB4-4CAF-B61F-E0B6D239C726}"/>
                  </a:ext>
                </a:extLst>
              </p:cNvPr>
              <p:cNvSpPr/>
              <p:nvPr/>
            </p:nvSpPr>
            <p:spPr>
              <a:xfrm>
                <a:off x="1179512" y="1850248"/>
                <a:ext cx="3322330"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ls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inode</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3" name="직사각형 42">
              <a:extLst>
                <a:ext uri="{FF2B5EF4-FFF2-40B4-BE49-F238E27FC236}">
                  <a16:creationId xmlns:a16="http://schemas.microsoft.com/office/drawing/2014/main" id="{C31BF609-295B-4CB6-841E-022009169CFA}"/>
                </a:ext>
              </a:extLst>
            </p:cNvPr>
            <p:cNvSpPr/>
            <p:nvPr/>
          </p:nvSpPr>
          <p:spPr>
            <a:xfrm>
              <a:off x="5912366" y="3967105"/>
              <a:ext cx="3559834"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Số trước tên tệp là số inode.</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Tên tệp khác nhau nhưng cùng số inode có nghĩa là cùng một tệp.</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Ví dụ sử dụng lệnh lis –i để kiểm tra số inode. Ví dụ) Số inode của a.txt → 3320</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 name="그룹 2"/>
          <p:cNvGrpSpPr/>
          <p:nvPr/>
        </p:nvGrpSpPr>
        <p:grpSpPr>
          <a:xfrm>
            <a:off x="557935" y="1946919"/>
            <a:ext cx="5040000" cy="2804294"/>
            <a:chOff x="557935" y="1946919"/>
            <a:chExt cx="5040000" cy="2804294"/>
          </a:xfrm>
        </p:grpSpPr>
        <p:grpSp>
          <p:nvGrpSpPr>
            <p:cNvPr id="2" name="그룹 1"/>
            <p:cNvGrpSpPr>
              <a:grpSpLocks noChangeAspect="1"/>
            </p:cNvGrpSpPr>
            <p:nvPr/>
          </p:nvGrpSpPr>
          <p:grpSpPr>
            <a:xfrm>
              <a:off x="557935" y="1946919"/>
              <a:ext cx="5040000" cy="2804294"/>
              <a:chOff x="4848795" y="3683388"/>
              <a:chExt cx="4495800" cy="2501497"/>
            </a:xfrm>
          </p:grpSpPr>
          <p:pic>
            <p:nvPicPr>
              <p:cNvPr id="48" name="그림 47" descr="텍스트, 스크린샷, 모니터, 화면이(가) 표시된 사진&#10;&#10;자동 생성된 설명">
                <a:extLst>
                  <a:ext uri="{FF2B5EF4-FFF2-40B4-BE49-F238E27FC236}">
                    <a16:creationId xmlns:a16="http://schemas.microsoft.com/office/drawing/2014/main" id="{ACC9F2AA-74E6-49BB-B425-7146D1363E68}"/>
                  </a:ext>
                </a:extLst>
              </p:cNvPr>
              <p:cNvPicPr>
                <a:picLocks noChangeAspect="1"/>
              </p:cNvPicPr>
              <p:nvPr/>
            </p:nvPicPr>
            <p:blipFill>
              <a:blip r:embed="rId3"/>
              <a:stretch>
                <a:fillRect/>
              </a:stretch>
            </p:blipFill>
            <p:spPr>
              <a:xfrm>
                <a:off x="4848795" y="3683388"/>
                <a:ext cx="4495800" cy="2501497"/>
              </a:xfrm>
              <a:prstGeom prst="rect">
                <a:avLst/>
              </a:prstGeom>
            </p:spPr>
          </p:pic>
          <p:sp>
            <p:nvSpPr>
              <p:cNvPr id="49" name="직사각형 48">
                <a:extLst>
                  <a:ext uri="{FF2B5EF4-FFF2-40B4-BE49-F238E27FC236}">
                    <a16:creationId xmlns:a16="http://schemas.microsoft.com/office/drawing/2014/main" id="{376A9F87-84E0-4864-93A5-BF11A00AA316}"/>
                  </a:ext>
                </a:extLst>
              </p:cNvPr>
              <p:cNvSpPr/>
              <p:nvPr/>
            </p:nvSpPr>
            <p:spPr>
              <a:xfrm>
                <a:off x="6287617" y="4133830"/>
                <a:ext cx="233401" cy="99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8" name="직사각형 17"/>
            <p:cNvSpPr/>
            <p:nvPr/>
          </p:nvSpPr>
          <p:spPr>
            <a:xfrm>
              <a:off x="1996440" y="2164391"/>
              <a:ext cx="617398"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 ls -</a:t>
              </a:r>
              <a:r>
                <a:rPr lang="en-US" altLang="ko-KR" sz="1300" b="1" dirty="0" err="1">
                  <a:solidFill>
                    <a:schemeClr val="bg1"/>
                  </a:solidFill>
                  <a:latin typeface="SamsungOne-400" panose="020B0503030303020204" pitchFamily="34" charset="0"/>
                  <a:ea typeface="SamsungOne-400" panose="020B0503030303020204" pitchFamily="34" charset="0"/>
                </a:rPr>
                <a:t>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003982704"/>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68ED2E6D4E77E244B9E3F70AF9B53527" ma:contentTypeVersion="8" ma:contentTypeDescription="새 문서를 만듭니다." ma:contentTypeScope="" ma:versionID="c08ebf72a7e43cee30c23a4279c60294">
  <xsd:schema xmlns:xsd="http://www.w3.org/2001/XMLSchema" xmlns:xs="http://www.w3.org/2001/XMLSchema" xmlns:p="http://schemas.microsoft.com/office/2006/metadata/properties" xmlns:ns3="07134975-eb7f-4440-beb9-cfc7c744d082" targetNamespace="http://schemas.microsoft.com/office/2006/metadata/properties" ma:root="true" ma:fieldsID="98866e2e059d692a73d6a48693eec6f7" ns3:_="">
    <xsd:import namespace="07134975-eb7f-4440-beb9-cfc7c744d08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34975-eb7f-4440-beb9-cfc7c744d0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5CEAD9-5758-4689-9039-214081C3CF6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7134975-eb7f-4440-beb9-cfc7c744d082"/>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35B3CE82-460A-4913-A09D-71D4C0979B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134975-eb7f-4440-beb9-cfc7c744d0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3DF7B2-1BE5-4C11-BA57-E44398107C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21665</TotalTime>
  <Words>27090</Words>
  <Application>Microsoft Macintosh PowerPoint</Application>
  <PresentationFormat>Custom</PresentationFormat>
  <Paragraphs>3048</Paragraphs>
  <Slides>254</Slides>
  <Notes>252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254</vt:i4>
      </vt:variant>
    </vt:vector>
  </HeadingPairs>
  <TitlesOfParts>
    <vt:vector size="270" baseType="lpstr">
      <vt:lpstr>Consolas</vt:lpstr>
      <vt:lpstr>Open Sans</vt:lpstr>
      <vt:lpstr>SamsungOne 400C</vt:lpstr>
      <vt:lpstr>iCiel Samsung Sharp Sans Bold</vt:lpstr>
      <vt:lpstr>D2Coding</vt:lpstr>
      <vt:lpstr>iCiel Samsung Sharp Sans Medium</vt:lpstr>
      <vt:lpstr>Wingdings</vt:lpstr>
      <vt:lpstr>Calibri</vt:lpstr>
      <vt:lpstr>맑은 고딕</vt:lpstr>
      <vt:lpstr>SamsungOne-400</vt:lpstr>
      <vt:lpstr>iCiel Samsung Sharp Sans Regular</vt:lpstr>
      <vt:lpstr>iCiel Samsung Sharp Sans Regula</vt:lpstr>
      <vt:lpstr>Arial</vt:lpstr>
      <vt:lpstr>SamsungOne-700</vt:lpstr>
      <vt:lpstr>SamsungOne 400</vt:lpstr>
      <vt:lpstr>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Asus 2021</dc:creator>
  <cp:lastModifiedBy>Trong-Nghia Nguyen</cp:lastModifiedBy>
  <cp:revision>883</cp:revision>
  <cp:lastPrinted>2018-07-16T13:31:32Z</cp:lastPrinted>
  <dcterms:created xsi:type="dcterms:W3CDTF">2018-03-02T14:47:58Z</dcterms:created>
  <dcterms:modified xsi:type="dcterms:W3CDTF">2023-01-06T09:47:12Z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0x01010068ED2E6D4E77E244B9E3F70AF9B53527</vt:lpwstr>
  </property>
</Properties>
</file>